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8" r:id="rId3"/>
    <p:sldId id="427" r:id="rId4"/>
    <p:sldId id="428" r:id="rId5"/>
    <p:sldId id="426" r:id="rId6"/>
    <p:sldId id="455" r:id="rId7"/>
    <p:sldId id="457" r:id="rId8"/>
    <p:sldId id="459" r:id="rId9"/>
    <p:sldId id="461" r:id="rId10"/>
    <p:sldId id="465" r:id="rId11"/>
    <p:sldId id="463" r:id="rId12"/>
    <p:sldId id="464"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496" y="8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4043511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en%20nang%20luong.pptx" TargetMode="External"/><Relationship Id="rId2" Type="http://schemas.openxmlformats.org/officeDocument/2006/relationships/hyperlink" Target="giai%20nghia%20tu/Dinh%20huong.pptx"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517423" y="816053"/>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a:t>
            </a:r>
            <a:r>
              <a:rPr lang="en-US" altLang="en-US" sz="3500" b="1" dirty="0" smtClean="0">
                <a:solidFill>
                  <a:srgbClr val="FF0066"/>
                </a:solidFill>
                <a:latin typeface="Times New Roman" pitchFamily="18" charset="0"/>
              </a:rPr>
              <a:t>TIỂU HỌC PHUCD THÀNH</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3997612"/>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smtClean="0">
                <a:solidFill>
                  <a:srgbClr val="FF0066"/>
                </a:solidFill>
                <a:latin typeface="Times New Roman" pitchFamily="18" charset="0"/>
              </a:rPr>
              <a:t>Trần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Phương</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3B</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pic>
        <p:nvPicPr>
          <p:cNvPr id="13" name="Picture 12"/>
          <p:cNvPicPr>
            <a:picLocks noChangeAspect="1"/>
          </p:cNvPicPr>
          <p:nvPr/>
        </p:nvPicPr>
        <p:blipFill>
          <a:blip r:embed="rId5"/>
          <a:stretch>
            <a:fillRect/>
          </a:stretch>
        </p:blipFill>
        <p:spPr>
          <a:xfrm>
            <a:off x="3794919" y="177696"/>
            <a:ext cx="9980017" cy="2444708"/>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15823" y="4861343"/>
            <a:ext cx="3390900" cy="769441"/>
          </a:xfrm>
          <a:prstGeom prst="rect">
            <a:avLst/>
          </a:prstGeom>
        </p:spPr>
        <p:txBody>
          <a:bodyPr wrap="square">
            <a:spAutoFit/>
          </a:bodyPr>
          <a:lstStyle/>
          <a:p>
            <a:pPr algn="just"/>
            <a:r>
              <a:rPr lang="en-US" sz="4400" b="1" dirty="0" err="1">
                <a:solidFill>
                  <a:srgbClr val="0000CC"/>
                </a:solidFill>
                <a:latin typeface="HP001 4 hàng" pitchFamily="34" charset="0"/>
                <a:cs typeface="Times New Roman" pitchFamily="18" charset="0"/>
              </a:rPr>
              <a:t>Mũi</a:t>
            </a:r>
            <a:r>
              <a:rPr lang="en-US" sz="4400" b="1" dirty="0">
                <a:solidFill>
                  <a:srgbClr val="0000CC"/>
                </a:solidFill>
                <a:latin typeface="HP001 4 hàng" pitchFamily="34" charset="0"/>
                <a:cs typeface="Times New Roman" pitchFamily="18" charset="0"/>
              </a:rPr>
              <a:t> né</a:t>
            </a:r>
          </a:p>
        </p:txBody>
      </p:sp>
      <p:pic>
        <p:nvPicPr>
          <p:cNvPr id="22" name="Picture 21"/>
          <p:cNvPicPr>
            <a:picLocks noChangeAspect="1"/>
          </p:cNvPicPr>
          <p:nvPr/>
        </p:nvPicPr>
        <p:blipFill>
          <a:blip r:embed="rId3"/>
          <a:stretch>
            <a:fillRect/>
          </a:stretch>
        </p:blipFill>
        <p:spPr>
          <a:xfrm>
            <a:off x="4099719" y="57373"/>
            <a:ext cx="9980017" cy="2444708"/>
          </a:xfrm>
          <a:prstGeom prst="rect">
            <a:avLst/>
          </a:prstGeom>
        </p:spPr>
      </p:pic>
    </p:spTree>
    <p:extLst>
      <p:ext uri="{BB962C8B-B14F-4D97-AF65-F5344CB8AC3E}">
        <p14:creationId xmlns:p14="http://schemas.microsoft.com/office/powerpoint/2010/main" val="2417903542"/>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97415" y="3528076"/>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5. Viết câu ứng dụng.</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559775" y="4708519"/>
            <a:ext cx="11915176" cy="1791516"/>
          </a:xfrm>
          <a:prstGeom prst="rect">
            <a:avLst/>
          </a:prstGeom>
        </p:spPr>
        <p:txBody>
          <a:bodyPr wrap="square">
            <a:spAutoFit/>
          </a:bodyPr>
          <a:lstStyle/>
          <a:p>
            <a:pPr algn="just">
              <a:lnSpc>
                <a:spcPct val="125000"/>
              </a:lnSpc>
              <a:spcBef>
                <a:spcPts val="200"/>
              </a:spcBef>
            </a:pPr>
            <a:r>
              <a:rPr lang="vi-VN" sz="4350" b="1">
                <a:solidFill>
                  <a:srgbClr val="0000CC"/>
                </a:solidFill>
                <a:latin typeface="HP001 4 hàng" pitchFamily="34" charset="0"/>
                <a:cs typeface="Times New Roman" pitchFamily="18" charset="0"/>
              </a:rPr>
              <a:t>ĐŬg Tháp jưƟ cò bay </a:t>
            </a:r>
            <a:r>
              <a:rPr lang="el-GR" sz="4350" b="1">
                <a:solidFill>
                  <a:srgbClr val="0000CC"/>
                </a:solidFill>
                <a:latin typeface="HP001 4 hàng" pitchFamily="34" charset="0"/>
                <a:cs typeface="Times New Roman" pitchFamily="18" charset="0"/>
              </a:rPr>
              <a:t>κ</a:t>
            </a:r>
            <a:r>
              <a:rPr lang="vi-VN" sz="4350" b="1">
                <a:solidFill>
                  <a:srgbClr val="0000CC"/>
                </a:solidFill>
                <a:latin typeface="HP001 4 hàng" pitchFamily="34" charset="0"/>
                <a:cs typeface="Times New Roman" pitchFamily="18" charset="0"/>
              </a:rPr>
              <a:t>ẳng cá</a:t>
            </a:r>
            <a:r>
              <a:rPr lang="el-GR" sz="4350" b="1">
                <a:solidFill>
                  <a:srgbClr val="0000CC"/>
                </a:solidFill>
                <a:latin typeface="HP001 4 hàng" pitchFamily="34" charset="0"/>
                <a:cs typeface="Times New Roman" pitchFamily="18" charset="0"/>
              </a:rPr>
              <a:t>ζ</a:t>
            </a:r>
          </a:p>
          <a:p>
            <a:pPr algn="just">
              <a:lnSpc>
                <a:spcPct val="125000"/>
              </a:lnSpc>
              <a:spcBef>
                <a:spcPts val="200"/>
              </a:spcBef>
            </a:pPr>
            <a:r>
              <a:rPr lang="vi-VN" sz="4350" b="1">
                <a:solidFill>
                  <a:srgbClr val="0000CC"/>
                </a:solidFill>
                <a:latin typeface="HP001 4 hàng" pitchFamily="34" charset="0"/>
                <a:cs typeface="Times New Roman" pitchFamily="18" charset="0"/>
              </a:rPr>
              <a:t>Nư</a:t>
            </a:r>
            <a:r>
              <a:rPr lang="el-GR" sz="4350" b="1">
                <a:solidFill>
                  <a:srgbClr val="0000CC"/>
                </a:solidFill>
                <a:latin typeface="HP001 4 hàng" pitchFamily="34" charset="0"/>
                <a:cs typeface="Times New Roman" pitchFamily="18" charset="0"/>
              </a:rPr>
              <a:t>ϐ </a:t>
            </a:r>
            <a:r>
              <a:rPr lang="vi-VN" sz="4350" b="1">
                <a:solidFill>
                  <a:srgbClr val="0000CC"/>
                </a:solidFill>
                <a:latin typeface="HP001 4 hàng" pitchFamily="34" charset="0"/>
                <a:cs typeface="Times New Roman" pitchFamily="18" charset="0"/>
              </a:rPr>
              <a:t>Tháp MưƟ l</a:t>
            </a:r>
            <a:r>
              <a:rPr lang="el-GR" sz="4350" b="1">
                <a:solidFill>
                  <a:srgbClr val="0000CC"/>
                </a:solidFill>
                <a:latin typeface="HP001 4 hàng" pitchFamily="34" charset="0"/>
                <a:cs typeface="Times New Roman" pitchFamily="18" charset="0"/>
              </a:rPr>
              <a:t>Ϊ</a:t>
            </a:r>
            <a:r>
              <a:rPr lang="vi-VN" sz="4350" b="1">
                <a:solidFill>
                  <a:srgbClr val="0000CC"/>
                </a:solidFill>
                <a:latin typeface="HP001 4 hàng" pitchFamily="34" charset="0"/>
                <a:cs typeface="Times New Roman" pitchFamily="18" charset="0"/>
              </a:rPr>
              <a:t>g lá</a:t>
            </a:r>
            <a:r>
              <a:rPr lang="el-GR" sz="4350" b="1">
                <a:solidFill>
                  <a:srgbClr val="0000CC"/>
                </a:solidFill>
                <a:latin typeface="HP001 4 hàng" pitchFamily="34" charset="0"/>
                <a:cs typeface="Times New Roman" pitchFamily="18" charset="0"/>
              </a:rPr>
              <a:t>ζ </a:t>
            </a:r>
            <a:r>
              <a:rPr lang="vi-VN" sz="4350" b="1">
                <a:solidFill>
                  <a:srgbClr val="0000CC"/>
                </a:solidFill>
                <a:latin typeface="HP001 4 hàng" pitchFamily="34" charset="0"/>
                <a:cs typeface="Times New Roman" pitchFamily="18" charset="0"/>
              </a:rPr>
              <a:t>cá Ǉį</a:t>
            </a:r>
            <a:endParaRPr lang="en-US" sz="4350" b="1" dirty="0">
              <a:solidFill>
                <a:srgbClr val="0000CC"/>
              </a:solidFill>
              <a:latin typeface="HP001 4 hàng" pitchFamily="34" charset="0"/>
              <a:cs typeface="Times New Roman" pitchFamily="18" charset="0"/>
            </a:endParaRPr>
          </a:p>
        </p:txBody>
      </p:sp>
      <p:pic>
        <p:nvPicPr>
          <p:cNvPr id="22" name="Picture 21"/>
          <p:cNvPicPr>
            <a:picLocks noChangeAspect="1"/>
          </p:cNvPicPr>
          <p:nvPr/>
        </p:nvPicPr>
        <p:blipFill>
          <a:blip r:embed="rId3"/>
          <a:stretch>
            <a:fillRect/>
          </a:stretch>
        </p:blipFill>
        <p:spPr>
          <a:xfrm>
            <a:off x="3794919" y="177696"/>
            <a:ext cx="9980017" cy="2444708"/>
          </a:xfrm>
          <a:prstGeom prst="rect">
            <a:avLst/>
          </a:prstGeom>
        </p:spPr>
      </p:pic>
    </p:spTree>
    <p:extLst>
      <p:ext uri="{BB962C8B-B14F-4D97-AF65-F5344CB8AC3E}">
        <p14:creationId xmlns:p14="http://schemas.microsoft.com/office/powerpoint/2010/main" val="813090189"/>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32919" y="149573"/>
            <a:ext cx="9761073" cy="2201147"/>
            <a:chOff x="4145933" y="149573"/>
            <a:chExt cx="8648059" cy="2201147"/>
          </a:xfrm>
        </p:grpSpPr>
        <p:grpSp>
          <p:nvGrpSpPr>
            <p:cNvPr id="15" name="Group 14"/>
            <p:cNvGrpSpPr/>
            <p:nvPr/>
          </p:nvGrpSpPr>
          <p:grpSpPr>
            <a:xfrm>
              <a:off x="4145933" y="149573"/>
              <a:ext cx="8648059" cy="1237821"/>
              <a:chOff x="4075977" y="210532"/>
              <a:chExt cx="8502145" cy="1237821"/>
            </a:xfrm>
          </p:grpSpPr>
          <p:sp>
            <p:nvSpPr>
              <p:cNvPr id="17" name="TextBox 16"/>
              <p:cNvSpPr txBox="1"/>
              <p:nvPr/>
            </p:nvSpPr>
            <p:spPr>
              <a:xfrm>
                <a:off x="4075977" y="210532"/>
                <a:ext cx="8502145" cy="707886"/>
              </a:xfrm>
              <a:prstGeom prst="rect">
                <a:avLst/>
              </a:prstGeom>
              <a:noFill/>
            </p:spPr>
            <p:txBody>
              <a:bodyPr wrap="square"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Tư</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25 </a:t>
                </a:r>
                <a:r>
                  <a:rPr lang="en-US" sz="4000" dirty="0">
                    <a:solidFill>
                      <a:srgbClr val="0000CC"/>
                    </a:solidFill>
                    <a:latin typeface="Times New Roman" pitchFamily="18" charset="0"/>
                    <a:cs typeface="Times New Roman" pitchFamily="18" charset="0"/>
                  </a:rPr>
                  <a:t>.</a:t>
                </a:r>
                <a:r>
                  <a:rPr lang="en-US" sz="4000" dirty="0" err="1">
                    <a:solidFill>
                      <a:srgbClr val="0000CC"/>
                    </a:solidFill>
                    <a:latin typeface="Times New Roman" pitchFamily="18" charset="0"/>
                    <a:cs typeface="Times New Roman" pitchFamily="18" charset="0"/>
                  </a:rPr>
                  <a:t>tháng</a:t>
                </a:r>
                <a:r>
                  <a:rPr lang="en-US" sz="4000" dirty="0">
                    <a:solidFill>
                      <a:srgbClr val="0000CC"/>
                    </a:solidFill>
                    <a:latin typeface="Times New Roman" pitchFamily="18" charset="0"/>
                    <a:cs typeface="Times New Roman" pitchFamily="18" charset="0"/>
                  </a:rPr>
                  <a:t> 12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2024</a:t>
                </a:r>
                <a:endParaRPr lang="en-US" sz="4000" dirty="0">
                  <a:solidFill>
                    <a:srgbClr val="0000CC"/>
                  </a:solidFill>
                  <a:latin typeface="Times New Roman" pitchFamily="18" charset="0"/>
                  <a:cs typeface="Times New Roman" pitchFamily="18" charset="0"/>
                </a:endParaRPr>
              </a:p>
            </p:txBody>
          </p:sp>
          <p:sp>
            <p:nvSpPr>
              <p:cNvPr id="18" name="TextBox 17"/>
              <p:cNvSpPr txBox="1"/>
              <p:nvPr/>
            </p:nvSpPr>
            <p:spPr>
              <a:xfrm>
                <a:off x="6577630" y="925133"/>
                <a:ext cx="2261750" cy="523220"/>
              </a:xfrm>
              <a:prstGeom prst="rect">
                <a:avLst/>
              </a:prstGeom>
              <a:noFill/>
            </p:spPr>
            <p:txBody>
              <a:bodyPr wrap="none" rtlCol="0">
                <a:spAutoFit/>
              </a:bodyPr>
              <a:lstStyle/>
              <a:p>
                <a:r>
                  <a:rPr lang="en-US" sz="2800" b="1" u="sng" dirty="0">
                    <a:solidFill>
                      <a:srgbClr val="FF0066"/>
                    </a:solidFill>
                    <a:latin typeface="Times New Roman" pitchFamily="18" charset="0"/>
                    <a:cs typeface="Times New Roman" pitchFamily="18" charset="0"/>
                  </a:rPr>
                  <a:t>TIẾNG VIỆT</a:t>
                </a:r>
              </a:p>
            </p:txBody>
          </p:sp>
        </p:grpSp>
        <p:sp>
          <p:nvSpPr>
            <p:cNvPr id="19" name="Text Box 14"/>
            <p:cNvSpPr txBox="1">
              <a:spLocks noChangeArrowheads="1"/>
            </p:cNvSpPr>
            <p:nvPr/>
          </p:nvSpPr>
          <p:spPr bwMode="auto">
            <a:xfrm>
              <a:off x="4252913" y="1343854"/>
              <a:ext cx="77724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ĐỌC : </a:t>
              </a:r>
              <a:r>
                <a:rPr lang="en-US" sz="2800" b="1" dirty="0" smtClean="0">
                  <a:solidFill>
                    <a:srgbClr val="0000CC"/>
                  </a:solidFill>
                  <a:latin typeface="Times New Roman" pitchFamily="18" charset="0"/>
                </a:rPr>
                <a:t>NHỮNG </a:t>
              </a:r>
              <a:r>
                <a:rPr lang="en-US" sz="2800" b="1" dirty="0">
                  <a:solidFill>
                    <a:srgbClr val="0000CC"/>
                  </a:solidFill>
                  <a:latin typeface="Times New Roman" pitchFamily="18" charset="0"/>
                </a:rPr>
                <a:t>NGỌN HẢI </a:t>
              </a:r>
              <a:r>
                <a:rPr lang="en-US" sz="2800" b="1" dirty="0" smtClean="0">
                  <a:solidFill>
                    <a:srgbClr val="0000CC"/>
                  </a:solidFill>
                  <a:latin typeface="Times New Roman" pitchFamily="18" charset="0"/>
                </a:rPr>
                <a:t>ĐĂNG.</a:t>
              </a:r>
            </a:p>
            <a:p>
              <a:pPr algn="ctr" eaLnBrk="1" hangingPunct="1">
                <a:spcBef>
                  <a:spcPts val="0"/>
                </a:spcBef>
                <a:defRPr/>
              </a:pPr>
              <a:r>
                <a:rPr lang="en-US" sz="2800" b="1" dirty="0" smtClean="0">
                  <a:solidFill>
                    <a:srgbClr val="0000CC"/>
                  </a:solidFill>
                  <a:latin typeface="Times New Roman" pitchFamily="18" charset="0"/>
                </a:rPr>
                <a:t>VIẾT : ÔN CHỮ HOA M, N</a:t>
              </a:r>
              <a:endParaRPr lang="en-US" sz="2800" b="1" dirty="0">
                <a:solidFill>
                  <a:srgbClr val="0000CC"/>
                </a:solidFill>
                <a:latin typeface="Times New Roman" pitchFamily="18" charset="0"/>
              </a:endParaRPr>
            </a:p>
          </p:txBody>
        </p:sp>
      </p:grpSp>
      <p:sp>
        <p:nvSpPr>
          <p:cNvPr id="2" name="Rectangle 1"/>
          <p:cNvSpPr/>
          <p:nvPr/>
        </p:nvSpPr>
        <p:spPr>
          <a:xfrm>
            <a:off x="1563435" y="2828092"/>
            <a:ext cx="13966284" cy="1323439"/>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nhấn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giọng</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ngữ</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giàu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cảm</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a:t>
            </a:r>
            <a:r>
              <a:rPr lang="en-US" sz="3800" b="1" dirty="0" err="1">
                <a:solidFill>
                  <a:srgbClr val="0000CC"/>
                </a:solidFill>
                <a:latin typeface="Times New Roman" pitchFamily="18" charset="0"/>
                <a:cs typeface="Times New Roman" pitchFamily="18" charset="0"/>
              </a:rPr>
              <a:t>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hơi</a:t>
            </a:r>
            <a:r>
              <a:rPr lang="en-US" sz="3800" b="1" dirty="0">
                <a:solidFill>
                  <a:srgbClr val="0000CC"/>
                </a:solidFill>
                <a:latin typeface="Times New Roman" pitchFamily="18" charset="0"/>
                <a:cs typeface="Times New Roman" pitchFamily="18" charset="0"/>
              </a:rPr>
              <a:t> ở </a:t>
            </a:r>
            <a:r>
              <a:rPr lang="en-US" sz="3800" b="1" dirty="0" err="1">
                <a:solidFill>
                  <a:srgbClr val="0000CC"/>
                </a:solidFill>
                <a:latin typeface="Times New Roman" pitchFamily="18" charset="0"/>
                <a:cs typeface="Times New Roman" pitchFamily="18" charset="0"/>
              </a:rPr>
              <a:t>chỗ</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nhịp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văn</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280419" y="5334000"/>
            <a:ext cx="13578681" cy="2197525"/>
          </a:xfrm>
          <a:prstGeom prst="rect">
            <a:avLst/>
          </a:prstGeom>
        </p:spPr>
        <p:txBody>
          <a:bodyPr wrap="square">
            <a:spAutoFit/>
          </a:bodyPr>
          <a:lstStyle/>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không</a:t>
            </a:r>
            <a:r>
              <a:rPr lang="en-US" sz="3800" b="1" i="1" dirty="0">
                <a:solidFill>
                  <a:srgbClr val="0000CC"/>
                </a:solidFill>
                <a:latin typeface="Times New Roman" pitchFamily="18" charset="0"/>
                <a:cs typeface="Times New Roman" pitchFamily="18" charset="0"/>
              </a:rPr>
              <a:t> lo </a:t>
            </a:r>
            <a:r>
              <a:rPr lang="en-US" sz="3800" b="1" i="1" dirty="0" err="1">
                <a:solidFill>
                  <a:srgbClr val="0000CC"/>
                </a:solidFill>
                <a:latin typeface="Times New Roman" pitchFamily="18" charset="0"/>
                <a:cs typeface="Times New Roman" pitchFamily="18" charset="0"/>
              </a:rPr>
              <a:t>lạc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đường</a:t>
            </a:r>
            <a:r>
              <a:rPr lang="en-US" sz="3800" b="1" dirty="0">
                <a:solidFill>
                  <a:srgbClr val="0000CC"/>
                </a:solidFill>
                <a:latin typeface="Times New Roman" pitchFamily="18" charset="0"/>
                <a:cs typeface="Times New Roman" pitchFamily="18" charset="0"/>
              </a:rPr>
              <a:t>.</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khắc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phục</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sự</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cố</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Phần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err="1">
                <a:solidFill>
                  <a:srgbClr val="0000CC"/>
                </a:solidFill>
                <a:latin typeface="Times New Roman" pitchFamily="18" charset="0"/>
                <a:cs typeface="Times New Roman" pitchFamily="18" charset="0"/>
              </a:rPr>
              <a:t>lại</a:t>
            </a:r>
            <a:r>
              <a:rPr lang="en-US" sz="3800" b="1">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462140" y="4352092"/>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19" y="3047750"/>
            <a:ext cx="3212694"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ạc</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đường</a:t>
            </a:r>
            <a:r>
              <a:rPr lang="en-US" sz="4000" dirty="0">
                <a:solidFill>
                  <a:srgbClr val="0000CC"/>
                </a:solidFill>
                <a:latin typeface="Times New Roman" pitchFamily="18" charset="0"/>
                <a:cs typeface="Times New Roman" pitchFamily="18" charset="0"/>
              </a:rPr>
              <a:t>,</a:t>
            </a: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4220644" y="3048054"/>
            <a:ext cx="3962400"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điện</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ăng</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ượng</a:t>
            </a:r>
            <a:r>
              <a:rPr lang="en-US" sz="4000" b="1" i="1" dirty="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8211980" y="3027922"/>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mưa</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ắng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585119" y="4419600"/>
            <a:ext cx="13437005" cy="1938992"/>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Những </a:t>
            </a:r>
            <a:r>
              <a:rPr lang="en-US" sz="4000" b="1" dirty="0" err="1">
                <a:solidFill>
                  <a:srgbClr val="0000CC"/>
                </a:solidFill>
                <a:latin typeface="Times New Roman" pitchFamily="18" charset="0"/>
                <a:cs typeface="Times New Roman" pitchFamily="18" charset="0"/>
              </a:rPr>
              <a:t>ngọn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được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thắp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sáng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mặt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trời</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nhưng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yếu</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lập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thay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thế</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máy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phát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FF0000"/>
                </a:solidFill>
                <a:latin typeface="Times New Roman" pitchFamily="18" charset="0"/>
                <a:cs typeface="Times New Roman" pitchFamily="18" charset="0"/>
              </a:rPr>
              <a:t>.//</a:t>
            </a:r>
          </a:p>
        </p:txBody>
      </p:sp>
      <p:sp>
        <p:nvSpPr>
          <p:cNvPr id="26" name="Rectangle 25"/>
          <p:cNvSpPr/>
          <p:nvPr/>
        </p:nvSpPr>
        <p:spPr>
          <a:xfrm>
            <a:off x="10831197" y="3042880"/>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biển</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ặng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9" name="Rectangle 28"/>
          <p:cNvSpPr/>
          <p:nvPr/>
        </p:nvSpPr>
        <p:spPr>
          <a:xfrm>
            <a:off x="2182425" y="6553200"/>
            <a:ext cx="3212694" cy="707886"/>
          </a:xfrm>
          <a:prstGeom prst="rect">
            <a:avLst/>
          </a:prstGeom>
        </p:spPr>
        <p:txBody>
          <a:bodyPr wrap="square">
            <a:spAutoFit/>
          </a:bodyPr>
          <a:lstStyle/>
          <a:p>
            <a:pPr algn="just"/>
            <a:r>
              <a:rPr lang="en-US" sz="4000" b="1" u="sng">
                <a:solidFill>
                  <a:srgbClr val="FF0000"/>
                </a:solidFill>
                <a:latin typeface="Times New Roman" pitchFamily="18" charset="0"/>
                <a:cs typeface="Times New Roman" pitchFamily="18" charset="0"/>
              </a:rPr>
              <a:t>Giải nghĩa từ</a:t>
            </a:r>
            <a:endParaRPr lang="en-US" sz="4000" u="sng" dirty="0">
              <a:solidFill>
                <a:srgbClr val="0000CC"/>
              </a:solidFill>
              <a:latin typeface="Times New Roman" pitchFamily="18" charset="0"/>
              <a:cs typeface="Times New Roman" pitchFamily="18" charset="0"/>
            </a:endParaRPr>
          </a:p>
        </p:txBody>
      </p:sp>
      <p:sp>
        <p:nvSpPr>
          <p:cNvPr id="3" name="Rectangle 2">
            <a:hlinkClick r:id="rId2" action="ppaction://hlinkpres?slideindex=1&amp;slidetitle="/>
          </p:cNvPr>
          <p:cNvSpPr/>
          <p:nvPr/>
        </p:nvSpPr>
        <p:spPr>
          <a:xfrm>
            <a:off x="2269316" y="7620000"/>
            <a:ext cx="2815194"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Định hướng</a:t>
            </a:r>
            <a:endParaRPr lang="en-US" sz="4000" dirty="0">
              <a:solidFill>
                <a:srgbClr val="0000FF"/>
              </a:solidFill>
              <a:latin typeface="Times New Roman" pitchFamily="18" charset="0"/>
              <a:cs typeface="Times New Roman" pitchFamily="18" charset="0"/>
            </a:endParaRPr>
          </a:p>
        </p:txBody>
      </p:sp>
      <p:sp>
        <p:nvSpPr>
          <p:cNvPr id="31" name="Rectangle 30">
            <a:hlinkClick r:id="rId3" action="ppaction://hlinkpres?slideindex=1&amp;slidetitle="/>
          </p:cNvPr>
          <p:cNvSpPr/>
          <p:nvPr/>
        </p:nvSpPr>
        <p:spPr>
          <a:xfrm>
            <a:off x="5650199" y="7620000"/>
            <a:ext cx="5764720"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Điện năng lượng mặt trời</a:t>
            </a:r>
            <a:endParaRPr lang="en-US" sz="4000" dirty="0">
              <a:solidFill>
                <a:srgbClr val="0000FF"/>
              </a:solidFill>
              <a:latin typeface="Times New Roman" pitchFamily="18" charset="0"/>
              <a:cs typeface="Times New Roman" pitchFamily="18" charset="0"/>
            </a:endParaRPr>
          </a:p>
        </p:txBody>
      </p:sp>
      <p:pic>
        <p:nvPicPr>
          <p:cNvPr id="6" name="Picture 5"/>
          <p:cNvPicPr>
            <a:picLocks noChangeAspect="1"/>
          </p:cNvPicPr>
          <p:nvPr/>
        </p:nvPicPr>
        <p:blipFill>
          <a:blip r:embed="rId4"/>
          <a:stretch>
            <a:fillRect/>
          </a:stretch>
        </p:blipFill>
        <p:spPr>
          <a:xfrm>
            <a:off x="3221971" y="-125428"/>
            <a:ext cx="9980017" cy="2444708"/>
          </a:xfrm>
          <a:prstGeom prst="rect">
            <a:avLst/>
          </a:prstGeom>
        </p:spPr>
      </p:pic>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 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endParaRPr lang="en-US" sz="3600" b="1" dirty="0">
              <a:solidFill>
                <a:srgbClr val="0000FF"/>
              </a:solidFill>
              <a:latin typeface="Times New Roman" panose="02020603050405020304" pitchFamily="18" charset="0"/>
              <a:cs typeface="Times New Roman" panose="02020603050405020304" pitchFamily="18" charset="0"/>
            </a:endParaRPr>
          </a:p>
        </p:txBody>
      </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pic>
        <p:nvPicPr>
          <p:cNvPr id="21" name="Picture 20"/>
          <p:cNvPicPr>
            <a:picLocks noChangeAspect="1"/>
          </p:cNvPicPr>
          <p:nvPr/>
        </p:nvPicPr>
        <p:blipFill>
          <a:blip r:embed="rId2"/>
          <a:stretch>
            <a:fillRect/>
          </a:stretch>
        </p:blipFill>
        <p:spPr>
          <a:xfrm>
            <a:off x="3221971" y="-125428"/>
            <a:ext cx="9980017" cy="2444708"/>
          </a:xfrm>
          <a:prstGeom prst="rect">
            <a:avLst/>
          </a:prstGeom>
        </p:spPr>
      </p:pic>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xếp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ý </a:t>
            </a:r>
            <a:r>
              <a:rPr lang="en-US" sz="3600" b="1" dirty="0" err="1">
                <a:solidFill>
                  <a:srgbClr val="FF0000"/>
                </a:solidFill>
                <a:latin typeface="Times New Roman" pitchFamily="18" charset="0"/>
                <a:cs typeface="Times New Roman" pitchFamily="18" charset="0"/>
              </a:rPr>
              <a:t>dưới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p>
        </p:txBody>
      </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3221971" y="-125428"/>
            <a:ext cx="9980017" cy="2444708"/>
          </a:xfrm>
          <a:prstGeom prst="rect">
            <a:avLst/>
          </a:prstGeom>
        </p:spPr>
      </p:pic>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0000"/>
                </a:solidFill>
                <a:latin typeface="Times New Roman" pitchFamily="18" charset="0"/>
                <a:cs typeface="Times New Roman" pitchFamily="18" charset="0"/>
              </a:rPr>
              <a:t>NỘI DUNG</a:t>
            </a:r>
          </a:p>
        </p:txBody>
      </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pic>
        <p:nvPicPr>
          <p:cNvPr id="25" name="Picture 24"/>
          <p:cNvPicPr>
            <a:picLocks noChangeAspect="1"/>
          </p:cNvPicPr>
          <p:nvPr/>
        </p:nvPicPr>
        <p:blipFill>
          <a:blip r:embed="rId3"/>
          <a:stretch>
            <a:fillRect/>
          </a:stretch>
        </p:blipFill>
        <p:spPr>
          <a:xfrm>
            <a:off x="3221971" y="-125428"/>
            <a:ext cx="9980017" cy="2444708"/>
          </a:xfrm>
          <a:prstGeom prst="rect">
            <a:avLst/>
          </a:prstGeom>
        </p:spPr>
      </p:pic>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4. Ôn chữ viết hoa.</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pic>
        <p:nvPicPr>
          <p:cNvPr id="13" name="Picture 12"/>
          <p:cNvPicPr>
            <a:picLocks noChangeAspect="1"/>
          </p:cNvPicPr>
          <p:nvPr/>
        </p:nvPicPr>
        <p:blipFill>
          <a:blip r:embed="rId5"/>
          <a:stretch>
            <a:fillRect/>
          </a:stretch>
        </p:blipFill>
        <p:spPr>
          <a:xfrm>
            <a:off x="3221971" y="-125428"/>
            <a:ext cx="9980017" cy="24447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9877</TotalTime>
  <Words>721</Words>
  <Application>Microsoft Office PowerPoint</Application>
  <PresentationFormat>Custom</PresentationFormat>
  <Paragraphs>82</Paragraphs>
  <Slides>13</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TRẦN PHƯƠNG</cp:lastModifiedBy>
  <cp:revision>1068</cp:revision>
  <dcterms:created xsi:type="dcterms:W3CDTF">2008-09-09T22:52:10Z</dcterms:created>
  <dcterms:modified xsi:type="dcterms:W3CDTF">2024-12-19T05:00:29Z</dcterms:modified>
</cp:coreProperties>
</file>