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sldIdLst>
    <p:sldId id="353" r:id="rId3"/>
    <p:sldId id="346" r:id="rId4"/>
    <p:sldId id="257" r:id="rId5"/>
    <p:sldId id="288" r:id="rId6"/>
    <p:sldId id="258" r:id="rId7"/>
    <p:sldId id="348" r:id="rId8"/>
    <p:sldId id="351" r:id="rId9"/>
    <p:sldId id="289" r:id="rId10"/>
    <p:sldId id="350" r:id="rId11"/>
    <p:sldId id="304" r:id="rId12"/>
  </p:sldIdLst>
  <p:sldSz cx="18288000" cy="10287000"/>
  <p:notesSz cx="6858000" cy="9144000"/>
  <p:embeddedFontLst>
    <p:embeddedFont>
      <p:font typeface="#9Slide07 HoneyCream" panose="020B0600070205080204" charset="0"/>
      <p:regular r:id="rId13"/>
    </p:embeddedFont>
    <p:embeddedFont>
      <p:font typeface="Asap" panose="020B0600070205080204" charset="0"/>
      <p:regular r:id="rId14"/>
    </p:embeddedFont>
    <p:embeddedFont>
      <p:font typeface="Asap Bold" panose="020B060007020508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Faustina Bold" panose="020B060007020508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7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2" name="TextBox 3"/>
          <p:cNvSpPr txBox="1"/>
          <p:nvPr userDrawn="1"/>
        </p:nvSpPr>
        <p:spPr>
          <a:xfrm>
            <a:off x="6951178" y="12724300"/>
            <a:ext cx="5138252" cy="777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8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7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85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4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4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4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8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lang="en-US" sz="148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8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48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48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48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48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/>
          <p:nvPr userDrawn="1"/>
        </p:nvSpPr>
        <p:spPr>
          <a:xfrm>
            <a:off x="17228557" y="1"/>
            <a:ext cx="1270505" cy="268064"/>
          </a:xfrm>
          <a:prstGeom prst="rect">
            <a:avLst/>
          </a:prstGeom>
        </p:spPr>
        <p:txBody>
          <a:bodyPr vert="horz" lIns="75438" tIns="37719" rIns="75438" bIns="37719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5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65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7764" y="-20910196"/>
            <a:ext cx="1803654" cy="3067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777" y="-20910196"/>
            <a:ext cx="1803654" cy="3067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99066" y="25044119"/>
            <a:ext cx="1803654" cy="3067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12" y="25044119"/>
            <a:ext cx="1803654" cy="3067145"/>
          </a:xfrm>
          <a:prstGeom prst="rect">
            <a:avLst/>
          </a:prstGeom>
        </p:spPr>
      </p:pic>
      <p:sp>
        <p:nvSpPr>
          <p:cNvPr id="9" name="Title 1"/>
          <p:cNvSpPr txBox="1"/>
          <p:nvPr userDrawn="1"/>
        </p:nvSpPr>
        <p:spPr>
          <a:xfrm>
            <a:off x="16149258" y="-1032940"/>
            <a:ext cx="2941485" cy="447479"/>
          </a:xfrm>
          <a:prstGeom prst="rect">
            <a:avLst/>
          </a:prstGeom>
        </p:spPr>
        <p:txBody>
          <a:bodyPr vert="horz" lIns="75438" tIns="37719" rIns="75438" bIns="3771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2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32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32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32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32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-425606" y="9637395"/>
            <a:ext cx="1803654" cy="649605"/>
          </a:xfrm>
          <a:prstGeom prst="rect">
            <a:avLst/>
          </a:prstGeom>
        </p:spPr>
        <p:txBody>
          <a:bodyPr vert="horz" lIns="75438" tIns="37719" rIns="75438" bIns="3771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85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485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68057" y="11738203"/>
            <a:ext cx="1805640" cy="2192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488862" y="910529"/>
            <a:ext cx="1805640" cy="219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40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599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073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30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976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693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6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49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15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546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672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01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svg"/><Relationship Id="rId18" Type="http://schemas.openxmlformats.org/officeDocument/2006/relationships/image" Target="../media/image31.svg"/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12" Type="http://schemas.openxmlformats.org/officeDocument/2006/relationships/image" Target="../media/image20.png"/><Relationship Id="rId17" Type="http://schemas.openxmlformats.org/officeDocument/2006/relationships/image" Target="../media/image30.png"/><Relationship Id="rId2" Type="http://schemas.openxmlformats.org/officeDocument/2006/relationships/image" Target="../media/image6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8.svg"/><Relationship Id="rId5" Type="http://schemas.openxmlformats.org/officeDocument/2006/relationships/image" Target="../media/image13.svg"/><Relationship Id="rId15" Type="http://schemas.openxmlformats.org/officeDocument/2006/relationships/image" Target="../media/image19.svg"/><Relationship Id="rId10" Type="http://schemas.openxmlformats.org/officeDocument/2006/relationships/image" Target="../media/image27.png"/><Relationship Id="rId19" Type="http://schemas.openxmlformats.org/officeDocument/2006/relationships/image" Target="../media/image32.png"/><Relationship Id="rId4" Type="http://schemas.openxmlformats.org/officeDocument/2006/relationships/image" Target="../media/image12.png"/><Relationship Id="rId9" Type="http://schemas.openxmlformats.org/officeDocument/2006/relationships/image" Target="../media/image9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7.png"/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12" Type="http://schemas.openxmlformats.org/officeDocument/2006/relationships/image" Target="../media/image21.svg"/><Relationship Id="rId2" Type="http://schemas.openxmlformats.org/officeDocument/2006/relationships/image" Target="../media/image4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7.svg"/><Relationship Id="rId1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" Type="http://schemas.openxmlformats.org/officeDocument/2006/relationships/audio" Target="../media/audio1.wav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9.pn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19.svg"/><Relationship Id="rId4" Type="http://schemas.openxmlformats.org/officeDocument/2006/relationships/image" Target="../media/image5.svg"/><Relationship Id="rId9" Type="http://schemas.openxmlformats.org/officeDocument/2006/relationships/image" Target="../media/image18.png"/><Relationship Id="rId14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12" Type="http://schemas.openxmlformats.org/officeDocument/2006/relationships/image" Target="../media/image42.png"/><Relationship Id="rId2" Type="http://schemas.openxmlformats.org/officeDocument/2006/relationships/image" Target="../media/image4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5.png"/><Relationship Id="rId5" Type="http://schemas.openxmlformats.org/officeDocument/2006/relationships/image" Target="../media/image7.svg"/><Relationship Id="rId15" Type="http://schemas.openxmlformats.org/officeDocument/2006/relationships/image" Target="../media/image35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36.svg"/><Relationship Id="rId2" Type="http://schemas.openxmlformats.org/officeDocument/2006/relationships/audio" Target="../media/audio1.wav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5" Type="http://schemas.openxmlformats.org/officeDocument/2006/relationships/image" Target="../media/image46.png"/><Relationship Id="rId10" Type="http://schemas.openxmlformats.org/officeDocument/2006/relationships/image" Target="../media/image19.svg"/><Relationship Id="rId4" Type="http://schemas.openxmlformats.org/officeDocument/2006/relationships/image" Target="../media/image5.svg"/><Relationship Id="rId9" Type="http://schemas.openxmlformats.org/officeDocument/2006/relationships/image" Target="../media/image18.png"/><Relationship Id="rId1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14420473" y="5992078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99999">
            <a:off x="6336977" y="8660999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426789">
            <a:off x="-270674" y="1372178"/>
            <a:ext cx="3538597" cy="3532164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5000" y="769282"/>
            <a:ext cx="14025165" cy="8338598"/>
          </a:xfrm>
          <a:custGeom>
            <a:avLst/>
            <a:gdLst/>
            <a:ahLst/>
            <a:cxnLst/>
            <a:rect l="l" t="t" r="r" b="b"/>
            <a:pathLst>
              <a:path w="14025165" h="8338598">
                <a:moveTo>
                  <a:pt x="0" y="0"/>
                </a:moveTo>
                <a:lnTo>
                  <a:pt x="14025165" y="0"/>
                </a:lnTo>
                <a:lnTo>
                  <a:pt x="14025165" y="8338598"/>
                </a:lnTo>
                <a:lnTo>
                  <a:pt x="0" y="8338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7349" y="5281939"/>
            <a:ext cx="4314338" cy="41148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2338">
            <a:off x="821554" y="5938093"/>
            <a:ext cx="3550470" cy="4040364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5"/>
                </a:lnTo>
                <a:lnTo>
                  <a:pt x="0" y="40403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99861" y="2224678"/>
            <a:ext cx="12729645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64"/>
              </a:lnSpc>
            </a:pP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Thể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tích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</a:p>
          <a:p>
            <a:pPr algn="ctr">
              <a:lnSpc>
                <a:spcPts val="9864"/>
              </a:lnSpc>
            </a:pP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Hình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hộp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chữ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nhật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–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Hình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lập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phương</a:t>
            </a:r>
            <a:r>
              <a:rPr lang="vi-VN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( Tiết 2)</a:t>
            </a:r>
            <a:endParaRPr lang="en-US" sz="8577" dirty="0">
              <a:solidFill>
                <a:srgbClr val="000000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571566" y="7210982"/>
            <a:ext cx="4569786" cy="1088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rgbClr val="FFFFFF"/>
                </a:solidFill>
                <a:latin typeface="Asap Bold"/>
                <a:ea typeface="Asap Bold"/>
                <a:cs typeface="Asap Bold"/>
                <a:sym typeface="Asap Bold"/>
              </a:rPr>
              <a:t>Tiết</a:t>
            </a:r>
            <a:r>
              <a:rPr lang="en-US" sz="5400" dirty="0">
                <a:solidFill>
                  <a:srgbClr val="FFFFFF"/>
                </a:solidFill>
                <a:latin typeface="Asap Bold"/>
                <a:ea typeface="Asap Bold"/>
                <a:cs typeface="Asap Bold"/>
                <a:sym typeface="Asap Bold"/>
              </a:rPr>
              <a:t> 1</a:t>
            </a:r>
            <a:endParaRPr lang="en-US" sz="5400" dirty="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4865862" y="7043510"/>
            <a:ext cx="956617" cy="963845"/>
          </a:xfrm>
          <a:custGeom>
            <a:avLst/>
            <a:gdLst/>
            <a:ahLst/>
            <a:cxnLst/>
            <a:rect l="l" t="t" r="r" b="b"/>
            <a:pathLst>
              <a:path w="956617" h="963845">
                <a:moveTo>
                  <a:pt x="0" y="0"/>
                </a:moveTo>
                <a:lnTo>
                  <a:pt x="956617" y="0"/>
                </a:lnTo>
                <a:lnTo>
                  <a:pt x="956617" y="963845"/>
                </a:lnTo>
                <a:lnTo>
                  <a:pt x="0" y="96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042193" y="2268964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274134">
            <a:off x="2962152" y="2447349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0C48888F-7B08-40DB-91F1-C2EE1C113BC3}"/>
              </a:ext>
            </a:extLst>
          </p:cNvPr>
          <p:cNvSpPr txBox="1"/>
          <p:nvPr/>
        </p:nvSpPr>
        <p:spPr>
          <a:xfrm>
            <a:off x="2075328" y="317520"/>
            <a:ext cx="14271078" cy="622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1633" lvl="1" algn="l">
              <a:lnSpc>
                <a:spcPts val="4623"/>
              </a:lnSpc>
            </a:pP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vi-VN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Thứ Tư  ngày 12 tháng 3 năm 2025</a:t>
            </a:r>
            <a:endParaRPr lang="en-US" sz="6000" b="1" dirty="0">
              <a:solidFill>
                <a:srgbClr val="000000"/>
              </a:solidFill>
              <a:latin typeface="Times New Roman" panose="02020603050405020304" pitchFamily="18" charset="0"/>
              <a:ea typeface="Asap"/>
              <a:cs typeface="Times New Roman" panose="02020603050405020304" pitchFamily="18" charset="0"/>
              <a:sym typeface="Asap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18965332-B655-49CA-B0DA-3DDDC737D9A4}"/>
              </a:ext>
            </a:extLst>
          </p:cNvPr>
          <p:cNvSpPr txBox="1"/>
          <p:nvPr/>
        </p:nvSpPr>
        <p:spPr>
          <a:xfrm>
            <a:off x="5881968" y="1301597"/>
            <a:ext cx="2819400" cy="599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1633" lvl="1" algn="l">
              <a:lnSpc>
                <a:spcPts val="4623"/>
              </a:lnSpc>
            </a:pP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vi-VN" sz="4800" b="1" dirty="0">
                <a:solidFill>
                  <a:srgbClr val="000000"/>
                </a:solidFill>
                <a:latin typeface="+mj-lt"/>
                <a:ea typeface="Asap"/>
                <a:cs typeface="Asap"/>
                <a:sym typeface="Asap"/>
              </a:rPr>
              <a:t>TOÁN</a:t>
            </a:r>
            <a:endParaRPr lang="en-US" sz="4800" b="1" dirty="0">
              <a:solidFill>
                <a:srgbClr val="000000"/>
              </a:solidFill>
              <a:latin typeface="+mj-lt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2903" y="397950"/>
            <a:ext cx="16636365" cy="8689658"/>
            <a:chOff x="-241935" y="265300"/>
            <a:chExt cx="11090910" cy="5793105"/>
          </a:xfrm>
        </p:grpSpPr>
        <p:pic>
          <p:nvPicPr>
            <p:cNvPr id="2" name="图片 19" descr="9"/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79738" y="2444619"/>
              <a:ext cx="8847563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57250" marR="0" lvl="0" indent="-85725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Ghi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nhớ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quy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tắc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công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thức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thể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tích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hộp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nhật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lập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phương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7481" y="3333137"/>
            <a:ext cx="4251960" cy="6555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919" y="1867062"/>
            <a:ext cx="5194242" cy="180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" y="-952"/>
            <a:ext cx="18288953" cy="10287953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456960"/>
            <a:ext cx="14570958" cy="9435465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9542942" y="2626304"/>
            <a:ext cx="9221906" cy="8748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040" y="1781994"/>
            <a:ext cx="11677416" cy="4516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457200" y="1498231"/>
            <a:ext cx="11012405" cy="7290537"/>
          </a:xfrm>
          <a:custGeom>
            <a:avLst/>
            <a:gdLst/>
            <a:ahLst/>
            <a:cxnLst/>
            <a:rect l="l" t="t" r="r" b="b"/>
            <a:pathLst>
              <a:path w="10255231" h="7290537">
                <a:moveTo>
                  <a:pt x="0" y="0"/>
                </a:moveTo>
                <a:lnTo>
                  <a:pt x="10255231" y="0"/>
                </a:lnTo>
                <a:lnTo>
                  <a:pt x="10255231" y="7290538"/>
                </a:lnTo>
                <a:lnTo>
                  <a:pt x="0" y="72905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7768" y="2341595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74134">
            <a:off x="1781052" y="1207085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274134">
            <a:off x="15644169" y="7503325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6F1B96-932B-7B49-BCF6-5429680B93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12540" y="240930"/>
            <a:ext cx="5905500" cy="774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reeform 9"/>
          <p:cNvSpPr/>
          <p:nvPr/>
        </p:nvSpPr>
        <p:spPr>
          <a:xfrm>
            <a:off x="10594477" y="3318215"/>
            <a:ext cx="1980718" cy="3100929"/>
          </a:xfrm>
          <a:custGeom>
            <a:avLst/>
            <a:gdLst/>
            <a:ahLst/>
            <a:cxnLst/>
            <a:rect l="l" t="t" r="r" b="b"/>
            <a:pathLst>
              <a:path w="1980718" h="3100929">
                <a:moveTo>
                  <a:pt x="0" y="0"/>
                </a:moveTo>
                <a:lnTo>
                  <a:pt x="1980718" y="0"/>
                </a:lnTo>
                <a:lnTo>
                  <a:pt x="1980718" y="3100929"/>
                </a:lnTo>
                <a:lnTo>
                  <a:pt x="0" y="31009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5388442" y="7389789"/>
            <a:ext cx="2884385" cy="2779098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9"/>
              <a:stretch>
                <a:fillRect l="-9449" t="-71619" r="-4891"/>
              </a:stretch>
            </a:blipFill>
          </p:spPr>
        </p:sp>
      </p:grpSp>
      <p:sp>
        <p:nvSpPr>
          <p:cNvPr id="20" name="Flowchart: Sequential Access Storage 19">
            <a:extLst>
              <a:ext uri="{FF2B5EF4-FFF2-40B4-BE49-F238E27FC236}">
                <a16:creationId xmlns:a16="http://schemas.microsoft.com/office/drawing/2014/main" id="{944968A2-4B63-08D5-CC16-8F6DB3490D6B}"/>
              </a:ext>
            </a:extLst>
          </p:cNvPr>
          <p:cNvSpPr/>
          <p:nvPr/>
        </p:nvSpPr>
        <p:spPr>
          <a:xfrm>
            <a:off x="2706802" y="723901"/>
            <a:ext cx="9402031" cy="1828800"/>
          </a:xfrm>
          <a:prstGeom prst="flowChartMagneticTap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AE844F57-2DB6-5633-C028-6E08BC261E08}"/>
              </a:ext>
            </a:extLst>
          </p:cNvPr>
          <p:cNvSpPr txBox="1"/>
          <p:nvPr/>
        </p:nvSpPr>
        <p:spPr>
          <a:xfrm>
            <a:off x="3695139" y="1453205"/>
            <a:ext cx="7792529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1633" lvl="1" algn="l">
              <a:lnSpc>
                <a:spcPts val="4623"/>
              </a:lnSpc>
            </a:pP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Trò</a:t>
            </a: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chơi</a:t>
            </a: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:   Voi con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đố</a:t>
            </a: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bạn</a:t>
            </a:r>
            <a:endParaRPr lang="en-US" sz="3600" b="1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1DE29374-7F4F-1EC8-EF09-3B69BF444AA0}"/>
              </a:ext>
            </a:extLst>
          </p:cNvPr>
          <p:cNvSpPr txBox="1"/>
          <p:nvPr/>
        </p:nvSpPr>
        <p:spPr>
          <a:xfrm>
            <a:off x="1560769" y="3214508"/>
            <a:ext cx="7051201" cy="1654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53"/>
              </a:lnSpc>
            </a:pP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Đố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bạn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nêu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đúng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quy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tắc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tính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thể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tích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hình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hộp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chữ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nhật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?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Hình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lập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phương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?</a:t>
            </a:r>
            <a:endParaRPr lang="en-US" sz="3225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C5240983-799A-5261-79C3-71A93510A5ED}"/>
              </a:ext>
            </a:extLst>
          </p:cNvPr>
          <p:cNvSpPr txBox="1"/>
          <p:nvPr/>
        </p:nvSpPr>
        <p:spPr>
          <a:xfrm>
            <a:off x="1622065" y="5530486"/>
            <a:ext cx="7051201" cy="1654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53"/>
              </a:lnSpc>
            </a:pP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Đố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bạn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nêu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đúng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công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thức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tính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thể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tích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hình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hộp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chữ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nhật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,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hình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lập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phương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?</a:t>
            </a:r>
            <a:endParaRPr lang="en-US" sz="3225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" y="-952"/>
            <a:ext cx="18288953" cy="10287953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456960"/>
            <a:ext cx="14570958" cy="9435465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9542942" y="2626304"/>
            <a:ext cx="9221906" cy="8748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818" y="1699058"/>
            <a:ext cx="12510077" cy="4663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648086">
            <a:off x="-713377" y="-227965"/>
            <a:ext cx="20090147" cy="11132951"/>
            <a:chOff x="0" y="0"/>
            <a:chExt cx="26786863" cy="14843935"/>
          </a:xfrm>
        </p:grpSpPr>
        <p:sp>
          <p:nvSpPr>
            <p:cNvPr id="3" name="Freeform 3"/>
            <p:cNvSpPr/>
            <p:nvPr/>
          </p:nvSpPr>
          <p:spPr>
            <a:xfrm rot="1636198">
              <a:off x="21168727" y="9627045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224375" y="0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9" y="0"/>
                  </a:lnTo>
                  <a:lnTo>
                    <a:pt x="5035679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4129905">
              <a:off x="2857420" y="7248266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993199" y="1034376"/>
            <a:ext cx="15618401" cy="8528724"/>
          </a:xfrm>
          <a:custGeom>
            <a:avLst/>
            <a:gdLst/>
            <a:ahLst/>
            <a:cxnLst/>
            <a:rect l="l" t="t" r="r" b="b"/>
            <a:pathLst>
              <a:path w="14407093" h="8303725">
                <a:moveTo>
                  <a:pt x="0" y="0"/>
                </a:moveTo>
                <a:lnTo>
                  <a:pt x="14407093" y="0"/>
                </a:lnTo>
                <a:lnTo>
                  <a:pt x="14407093" y="8303725"/>
                </a:lnTo>
                <a:lnTo>
                  <a:pt x="0" y="83037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</p:sp>
      <p:sp>
        <p:nvSpPr>
          <p:cNvPr id="17" name="Freeform 17"/>
          <p:cNvSpPr/>
          <p:nvPr/>
        </p:nvSpPr>
        <p:spPr>
          <a:xfrm rot="1274134">
            <a:off x="16182728" y="3819073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AC36250-DF45-4989-52B8-23E5125901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199" y="1107647"/>
            <a:ext cx="13245724" cy="5273262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 rot="1274134">
            <a:off x="925138" y="2375440"/>
            <a:ext cx="868246" cy="874807"/>
          </a:xfrm>
          <a:custGeom>
            <a:avLst/>
            <a:gdLst/>
            <a:ahLst/>
            <a:cxnLst/>
            <a:rect l="l" t="t" r="r" b="b"/>
            <a:pathLst>
              <a:path w="868246" h="874807">
                <a:moveTo>
                  <a:pt x="0" y="0"/>
                </a:moveTo>
                <a:lnTo>
                  <a:pt x="868246" y="0"/>
                </a:lnTo>
                <a:lnTo>
                  <a:pt x="868246" y="874807"/>
                </a:lnTo>
                <a:lnTo>
                  <a:pt x="0" y="8748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14">
                <a:extLst>
                  <a:ext uri="{FF2B5EF4-FFF2-40B4-BE49-F238E27FC236}">
                    <a16:creationId xmlns:a16="http://schemas.microsoft.com/office/drawing/2014/main" id="{E062EEB5-E3EF-B836-4784-9458DB66BD73}"/>
                  </a:ext>
                </a:extLst>
              </p:cNvPr>
              <p:cNvSpPr txBox="1"/>
              <p:nvPr/>
            </p:nvSpPr>
            <p:spPr>
              <a:xfrm>
                <a:off x="1526476" y="6603520"/>
                <a:ext cx="6148290" cy="278268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353"/>
                  </a:lnSpc>
                </a:pP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Thể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tích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của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két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sắt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là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:</a:t>
                </a:r>
              </a:p>
              <a:p>
                <a:pPr algn="ctr">
                  <a:lnSpc>
                    <a:spcPts val="4353"/>
                  </a:lnSpc>
                </a:pP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0,4 x 0,4 x 0,4 = 0,064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lang="en-US" sz="3600" b="1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𝐦</m:t>
                        </m:r>
                      </m:e>
                      <m:sup>
                        <m:r>
                          <a:rPr lang="en-US" sz="3600" b="1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</a:p>
              <a:p>
                <a:pPr algn="ctr">
                  <a:lnSpc>
                    <a:spcPts val="4353"/>
                  </a:lnSpc>
                </a:pPr>
                <a:r>
                  <a:rPr lang="en-US" sz="3225" b="1" spc="411" dirty="0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        </a:t>
                </a:r>
                <a:r>
                  <a:rPr lang="en-US" sz="3225" b="1" u="sng" spc="411" dirty="0" err="1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Đáp</a:t>
                </a:r>
                <a:r>
                  <a:rPr lang="en-US" sz="3225" b="1" u="sng" spc="411" dirty="0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 </a:t>
                </a:r>
                <a:r>
                  <a:rPr lang="en-US" sz="3225" b="1" u="sng" spc="411" dirty="0" err="1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số</a:t>
                </a:r>
                <a:r>
                  <a:rPr lang="en-US" sz="3225" b="1" spc="411" dirty="0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: 0,064</a:t>
                </a:r>
                <a:r>
                  <a:rPr kumimoji="0" lang="en-US" sz="3600" b="1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Asap Bold"/>
                    <a:cs typeface="Asap Bold"/>
                    <a:sym typeface="Asap Bold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kumimoji="0" lang="en-US" sz="3600" b="1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𝐦</m:t>
                        </m:r>
                      </m:e>
                      <m:sup>
                        <m:r>
                          <a:rPr kumimoji="0" lang="en-US" sz="3600" b="1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endParaRPr kumimoji="0" lang="en-US" sz="3600" b="1" i="0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"/>
                  <a:cs typeface="Asap"/>
                  <a:sym typeface="Asap Bold"/>
                </a:endParaRPr>
              </a:p>
              <a:p>
                <a:pPr algn="ctr">
                  <a:lnSpc>
                    <a:spcPts val="4353"/>
                  </a:lnSpc>
                </a:pPr>
                <a:endParaRPr lang="en-US" sz="3600" b="1" spc="411" dirty="0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 Bold"/>
                </a:endParaRPr>
              </a:p>
              <a:p>
                <a:pPr algn="ctr">
                  <a:lnSpc>
                    <a:spcPts val="4353"/>
                  </a:lnSpc>
                </a:pP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endParaRPr kumimoji="0" lang="en-US" sz="3600" b="1" i="1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 Bold"/>
                  <a:cs typeface="Asap Bold"/>
                  <a:sym typeface="Asap Bold"/>
                </a:endParaRPr>
              </a:p>
            </p:txBody>
          </p:sp>
        </mc:Choice>
        <mc:Fallback xmlns="">
          <p:sp>
            <p:nvSpPr>
              <p:cNvPr id="24" name="TextBox 14">
                <a:extLst>
                  <a:ext uri="{FF2B5EF4-FFF2-40B4-BE49-F238E27FC236}">
                    <a16:creationId xmlns:a16="http://schemas.microsoft.com/office/drawing/2014/main" id="{E062EEB5-E3EF-B836-4784-9458DB66B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476" y="6603520"/>
                <a:ext cx="6148290" cy="2782685"/>
              </a:xfrm>
              <a:prstGeom prst="rect">
                <a:avLst/>
              </a:prstGeom>
              <a:blipFill>
                <a:blip r:embed="rId13"/>
                <a:stretch>
                  <a:fillRect l="-4163" t="-5908" r="-1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14">
                <a:extLst>
                  <a:ext uri="{FF2B5EF4-FFF2-40B4-BE49-F238E27FC236}">
                    <a16:creationId xmlns:a16="http://schemas.microsoft.com/office/drawing/2014/main" id="{E144ABB7-1D93-3566-F317-6C02522D3ADB}"/>
                  </a:ext>
                </a:extLst>
              </p:cNvPr>
              <p:cNvSpPr txBox="1"/>
              <p:nvPr/>
            </p:nvSpPr>
            <p:spPr>
              <a:xfrm>
                <a:off x="8475558" y="6665260"/>
                <a:ext cx="7910425" cy="278268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353"/>
                  </a:lnSpc>
                </a:pP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Đổi: 2m=200cm</a:t>
                </a:r>
              </a:p>
              <a:p>
                <a:pPr algn="ctr">
                  <a:lnSpc>
                    <a:spcPts val="4353"/>
                  </a:lnSpc>
                </a:pP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Thể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tích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của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chiếc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tủ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là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:</a:t>
                </a:r>
              </a:p>
              <a:p>
                <a:pPr algn="ctr">
                  <a:lnSpc>
                    <a:spcPts val="4353"/>
                  </a:lnSpc>
                </a:pP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125x 80x 200= 2</a:t>
                </a:r>
                <a14:m>
                  <m:oMath xmlns:m="http://schemas.openxmlformats.org/officeDocument/2006/math">
                    <m:r>
                      <a:rPr lang="en-US" sz="3600" b="1" spc="41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sap"/>
                        <a:cs typeface="Asap"/>
                        <a:sym typeface="Asap Bold"/>
                      </a:rPr>
                      <m:t>0</m:t>
                    </m:r>
                    <m:r>
                      <a:rPr lang="en-US" sz="3600" b="1" i="0" spc="41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sap"/>
                        <a:cs typeface="Asap"/>
                        <a:sym typeface="Asap Bold"/>
                      </a:rPr>
                      <m:t>𝟎𝟎</m:t>
                    </m:r>
                    <m:r>
                      <a:rPr lang="en-US" sz="3600" b="1" i="0" spc="41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sap"/>
                        <a:cs typeface="Asap"/>
                        <a:sym typeface="Asap Bold"/>
                      </a:rPr>
                      <m:t>.</m:t>
                    </m:r>
                    <m:r>
                      <a:rPr lang="en-US" sz="3600" b="1" i="0" spc="41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sap"/>
                        <a:cs typeface="Asap"/>
                        <a:sym typeface="Asap Bold"/>
                      </a:rPr>
                      <m:t>𝟎𝟎𝟎</m:t>
                    </m:r>
                    <m:sSup>
                      <m:sSupPr>
                        <m:ctrlPr>
                          <a:rPr lang="en-US" sz="3600" b="1" i="1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lang="en-US" sz="3600" b="1" i="0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𝐜</m:t>
                        </m:r>
                        <m:r>
                          <a:rPr lang="en-US" sz="3600" b="1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𝐦</m:t>
                        </m:r>
                      </m:e>
                      <m:sup>
                        <m:r>
                          <a:rPr lang="en-US" sz="3600" b="1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</a:p>
              <a:p>
                <a:pPr algn="ctr">
                  <a:lnSpc>
                    <a:spcPts val="4353"/>
                  </a:lnSpc>
                </a:pPr>
                <a:r>
                  <a:rPr lang="en-US" sz="3225" b="1" spc="411" dirty="0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        </a:t>
                </a:r>
                <a:r>
                  <a:rPr lang="en-US" sz="3225" b="1" u="sng" spc="411" dirty="0" err="1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Đáp</a:t>
                </a:r>
                <a:r>
                  <a:rPr lang="en-US" sz="3225" b="1" u="sng" spc="411" dirty="0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 </a:t>
                </a:r>
                <a:r>
                  <a:rPr lang="en-US" sz="3225" b="1" u="sng" spc="411" dirty="0" err="1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số</a:t>
                </a:r>
                <a:r>
                  <a:rPr lang="en-US" sz="3225" b="1" spc="411" dirty="0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: 2000000c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i="1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600" b="0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m</m:t>
                        </m:r>
                      </m:e>
                      <m:sup>
                        <m:r>
                          <a:rPr kumimoji="0" lang="en-US" sz="3600" b="0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600" i="0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"/>
                  <a:cs typeface="Asap"/>
                  <a:sym typeface="Asap Bold"/>
                </a:endParaRPr>
              </a:p>
              <a:p>
                <a:pPr algn="ctr">
                  <a:lnSpc>
                    <a:spcPts val="4353"/>
                  </a:lnSpc>
                </a:pPr>
                <a:r>
                  <a:rPr lang="en-US" sz="3600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                (</a:t>
                </a:r>
                <a:r>
                  <a:rPr lang="en-US" sz="3600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Hoặc</a:t>
                </a:r>
                <a:r>
                  <a:rPr lang="en-US" sz="3600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2m )</a:t>
                </a:r>
                <a:r>
                  <a:rPr kumimoji="0" lang="en-US" sz="3600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endParaRPr kumimoji="0" lang="en-US" sz="3600" i="1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 Bold"/>
                  <a:cs typeface="Asap Bold"/>
                  <a:sym typeface="Asap Bold"/>
                </a:endParaRPr>
              </a:p>
            </p:txBody>
          </p:sp>
        </mc:Choice>
        <mc:Fallback xmlns="">
          <p:sp>
            <p:nvSpPr>
              <p:cNvPr id="25" name="TextBox 14">
                <a:extLst>
                  <a:ext uri="{FF2B5EF4-FFF2-40B4-BE49-F238E27FC236}">
                    <a16:creationId xmlns:a16="http://schemas.microsoft.com/office/drawing/2014/main" id="{E144ABB7-1D93-3566-F317-6C02522D3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5558" y="6665260"/>
                <a:ext cx="7910425" cy="2782685"/>
              </a:xfrm>
              <a:prstGeom prst="rect">
                <a:avLst/>
              </a:prstGeom>
              <a:blipFill>
                <a:blip r:embed="rId14"/>
                <a:stretch>
                  <a:fillRect t="-5908" b="-8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8"/>
          <p:cNvSpPr/>
          <p:nvPr/>
        </p:nvSpPr>
        <p:spPr>
          <a:xfrm>
            <a:off x="14940009" y="5120221"/>
            <a:ext cx="3737208" cy="3653120"/>
          </a:xfrm>
          <a:custGeom>
            <a:avLst/>
            <a:gdLst/>
            <a:ahLst/>
            <a:cxnLst/>
            <a:rect l="l" t="t" r="r" b="b"/>
            <a:pathLst>
              <a:path w="3737208" h="3653120">
                <a:moveTo>
                  <a:pt x="0" y="0"/>
                </a:moveTo>
                <a:lnTo>
                  <a:pt x="3737208" y="0"/>
                </a:lnTo>
                <a:lnTo>
                  <a:pt x="3737208" y="3653120"/>
                </a:lnTo>
                <a:lnTo>
                  <a:pt x="0" y="36531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648086">
            <a:off x="-713377" y="-227965"/>
            <a:ext cx="20090147" cy="11132951"/>
            <a:chOff x="0" y="0"/>
            <a:chExt cx="26786863" cy="14843935"/>
          </a:xfrm>
        </p:grpSpPr>
        <p:sp>
          <p:nvSpPr>
            <p:cNvPr id="3" name="Freeform 3"/>
            <p:cNvSpPr/>
            <p:nvPr/>
          </p:nvSpPr>
          <p:spPr>
            <a:xfrm rot="1636198">
              <a:off x="21168727" y="9627045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7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224375" y="0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9" y="0"/>
                  </a:lnTo>
                  <a:lnTo>
                    <a:pt x="5035679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4129905">
              <a:off x="2857420" y="7248266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2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959322" y="1075631"/>
            <a:ext cx="16075601" cy="8528724"/>
          </a:xfrm>
          <a:custGeom>
            <a:avLst/>
            <a:gdLst/>
            <a:ahLst/>
            <a:cxnLst/>
            <a:rect l="l" t="t" r="r" b="b"/>
            <a:pathLst>
              <a:path w="14407093" h="8303725">
                <a:moveTo>
                  <a:pt x="0" y="0"/>
                </a:moveTo>
                <a:lnTo>
                  <a:pt x="14407093" y="0"/>
                </a:lnTo>
                <a:lnTo>
                  <a:pt x="14407093" y="8303725"/>
                </a:lnTo>
                <a:lnTo>
                  <a:pt x="0" y="83037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</p:sp>
      <p:sp>
        <p:nvSpPr>
          <p:cNvPr id="17" name="Freeform 17"/>
          <p:cNvSpPr/>
          <p:nvPr/>
        </p:nvSpPr>
        <p:spPr>
          <a:xfrm rot="1274134">
            <a:off x="16190582" y="3257191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24154D-8B9B-1E50-FF03-4DE7F0644F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6048" y="2008051"/>
            <a:ext cx="11874559" cy="3772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71C8E2-7824-1D16-53E4-C4845A2CB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9261" y="1175838"/>
            <a:ext cx="866775" cy="923925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4843348" y="5865391"/>
            <a:ext cx="3737208" cy="3653120"/>
          </a:xfrm>
          <a:custGeom>
            <a:avLst/>
            <a:gdLst/>
            <a:ahLst/>
            <a:cxnLst/>
            <a:rect l="l" t="t" r="r" b="b"/>
            <a:pathLst>
              <a:path w="3737208" h="3653120">
                <a:moveTo>
                  <a:pt x="0" y="0"/>
                </a:moveTo>
                <a:lnTo>
                  <a:pt x="3737208" y="0"/>
                </a:lnTo>
                <a:lnTo>
                  <a:pt x="3737208" y="3653120"/>
                </a:lnTo>
                <a:lnTo>
                  <a:pt x="0" y="36531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D1D4D4B2-DB34-057D-C1DA-6A571B508095}"/>
              </a:ext>
            </a:extLst>
          </p:cNvPr>
          <p:cNvSpPr txBox="1"/>
          <p:nvPr/>
        </p:nvSpPr>
        <p:spPr>
          <a:xfrm>
            <a:off x="1957681" y="6542996"/>
            <a:ext cx="6161485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được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hộp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cần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dùng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nhiều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giấy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hơn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, ta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cần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gì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?</a:t>
            </a:r>
          </a:p>
          <a:p>
            <a:pPr algn="l">
              <a:lnSpc>
                <a:spcPts val="3900"/>
              </a:lnSpc>
            </a:pPr>
            <a:endParaRPr lang="en-US" sz="4000" b="1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2DCE65C-7875-BA6F-1BD3-583A9C88756B}"/>
              </a:ext>
            </a:extLst>
          </p:cNvPr>
          <p:cNvSpPr txBox="1"/>
          <p:nvPr/>
        </p:nvSpPr>
        <p:spPr>
          <a:xfrm>
            <a:off x="9476791" y="6529610"/>
            <a:ext cx="6161485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Nhắc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lại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cách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diện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toàn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phần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hộp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nhật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lập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phương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?</a:t>
            </a:r>
          </a:p>
          <a:p>
            <a:pPr algn="l">
              <a:lnSpc>
                <a:spcPts val="3900"/>
              </a:lnSpc>
            </a:pPr>
            <a:endParaRPr lang="en-US" sz="4000" b="1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9" name="Freeform 19"/>
          <p:cNvSpPr/>
          <p:nvPr/>
        </p:nvSpPr>
        <p:spPr>
          <a:xfrm rot="1274134">
            <a:off x="925138" y="2375440"/>
            <a:ext cx="868246" cy="874807"/>
          </a:xfrm>
          <a:custGeom>
            <a:avLst/>
            <a:gdLst/>
            <a:ahLst/>
            <a:cxnLst/>
            <a:rect l="l" t="t" r="r" b="b"/>
            <a:pathLst>
              <a:path w="868246" h="874807">
                <a:moveTo>
                  <a:pt x="0" y="0"/>
                </a:moveTo>
                <a:lnTo>
                  <a:pt x="868246" y="0"/>
                </a:lnTo>
                <a:lnTo>
                  <a:pt x="868246" y="874807"/>
                </a:lnTo>
                <a:lnTo>
                  <a:pt x="0" y="8748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A02EE6D-BAEF-250E-0E87-2B5CA57CF60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175" y="4741164"/>
            <a:ext cx="798163" cy="834074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39175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648086">
            <a:off x="-713377" y="-227965"/>
            <a:ext cx="20090147" cy="11132951"/>
            <a:chOff x="0" y="0"/>
            <a:chExt cx="26786863" cy="14843935"/>
          </a:xfrm>
        </p:grpSpPr>
        <p:sp>
          <p:nvSpPr>
            <p:cNvPr id="3" name="Freeform 3"/>
            <p:cNvSpPr/>
            <p:nvPr/>
          </p:nvSpPr>
          <p:spPr>
            <a:xfrm rot="1636198">
              <a:off x="21168727" y="9627045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224375" y="0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9" y="0"/>
                  </a:lnTo>
                  <a:lnTo>
                    <a:pt x="5035679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4129905">
              <a:off x="2857420" y="7248266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57200" y="1034376"/>
            <a:ext cx="17098551" cy="8528724"/>
          </a:xfrm>
          <a:custGeom>
            <a:avLst/>
            <a:gdLst/>
            <a:ahLst/>
            <a:cxnLst/>
            <a:rect l="l" t="t" r="r" b="b"/>
            <a:pathLst>
              <a:path w="14407093" h="8303725">
                <a:moveTo>
                  <a:pt x="0" y="0"/>
                </a:moveTo>
                <a:lnTo>
                  <a:pt x="14407093" y="0"/>
                </a:lnTo>
                <a:lnTo>
                  <a:pt x="14407093" y="8303725"/>
                </a:lnTo>
                <a:lnTo>
                  <a:pt x="0" y="83037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</p:sp>
      <p:sp>
        <p:nvSpPr>
          <p:cNvPr id="17" name="Freeform 17"/>
          <p:cNvSpPr/>
          <p:nvPr/>
        </p:nvSpPr>
        <p:spPr>
          <a:xfrm rot="1274134">
            <a:off x="16182728" y="3819073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14">
                <a:extLst>
                  <a:ext uri="{FF2B5EF4-FFF2-40B4-BE49-F238E27FC236}">
                    <a16:creationId xmlns:a16="http://schemas.microsoft.com/office/drawing/2014/main" id="{E062EEB5-E3EF-B836-4784-9458DB66BD73}"/>
                  </a:ext>
                </a:extLst>
              </p:cNvPr>
              <p:cNvSpPr txBox="1"/>
              <p:nvPr/>
            </p:nvSpPr>
            <p:spPr>
              <a:xfrm>
                <a:off x="775152" y="6511768"/>
                <a:ext cx="6346105" cy="278268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435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Thể </a:t>
                </a:r>
                <a:r>
                  <a:rPr kumimoji="0" lang="en-US" sz="3600" b="1" i="0" u="none" strike="noStrike" kern="1200" cap="none" spc="41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tích</a:t>
                </a: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của</a:t>
                </a: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thùng</a:t>
                </a:r>
                <a:r>
                  <a:rPr kumimoji="0" lang="en-US" sz="3600" b="1" i="0" u="none" strike="noStrike" kern="1200" cap="none" spc="41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hàng</a:t>
                </a:r>
                <a:r>
                  <a:rPr kumimoji="0" lang="en-US" sz="3600" b="1" i="0" u="none" strike="noStrike" kern="1200" cap="none" spc="41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: 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6</a:t>
                </a: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x 2,4 x 2,6 = 3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𝟕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,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𝟒𝟒</m:t>
                    </m:r>
                    <m:sSup>
                      <m:sSupPr>
                        <m:ctrlPr>
                          <a:rPr kumimoji="0" lang="en-US" sz="3600" b="1" i="1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kumimoji="0" lang="en-US" sz="3600" b="1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𝐦</m:t>
                        </m:r>
                      </m:e>
                      <m:sup>
                        <m:r>
                          <a:rPr kumimoji="0" lang="en-US" sz="3600" b="1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435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25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        </a:t>
                </a:r>
                <a:r>
                  <a:rPr kumimoji="0" lang="en-US" sz="3225" b="1" i="0" u="sng" strike="noStrike" kern="1200" cap="none" spc="41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Đáp</a:t>
                </a:r>
                <a:r>
                  <a:rPr kumimoji="0" lang="en-US" sz="3225" b="1" i="0" u="sng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 </a:t>
                </a:r>
                <a:r>
                  <a:rPr kumimoji="0" lang="en-US" sz="3225" b="1" i="0" u="sng" strike="noStrike" kern="1200" cap="none" spc="41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số</a:t>
                </a:r>
                <a:r>
                  <a:rPr kumimoji="0" lang="en-US" sz="3225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: 37,44</a:t>
                </a: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Asap Bold"/>
                    <a:cs typeface="Asap Bold"/>
                    <a:sym typeface="Asap Bold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kumimoji="0" lang="en-US" sz="3600" b="1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𝐦</m:t>
                        </m:r>
                      </m:e>
                      <m:sup>
                        <m:r>
                          <a:rPr kumimoji="0" lang="en-US" sz="3600" b="1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endParaRPr kumimoji="0" lang="en-US" sz="3600" b="1" i="0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"/>
                  <a:cs typeface="Asap"/>
                  <a:sym typeface="Asap Bold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435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"/>
                  <a:cs typeface="Asap"/>
                  <a:sym typeface="Asap Bold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435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endParaRPr kumimoji="0" lang="en-US" sz="3600" b="1" i="1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 Bold"/>
                  <a:cs typeface="Asap Bold"/>
                  <a:sym typeface="Asap Bold"/>
                </a:endParaRPr>
              </a:p>
            </p:txBody>
          </p:sp>
        </mc:Choice>
        <mc:Fallback xmlns="">
          <p:sp>
            <p:nvSpPr>
              <p:cNvPr id="24" name="TextBox 14">
                <a:extLst>
                  <a:ext uri="{FF2B5EF4-FFF2-40B4-BE49-F238E27FC236}">
                    <a16:creationId xmlns:a16="http://schemas.microsoft.com/office/drawing/2014/main" id="{E062EEB5-E3EF-B836-4784-9458DB66B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52" y="6511768"/>
                <a:ext cx="6346105" cy="2782685"/>
              </a:xfrm>
              <a:prstGeom prst="rect">
                <a:avLst/>
              </a:prstGeom>
              <a:blipFill>
                <a:blip r:embed="rId10"/>
                <a:stretch>
                  <a:fillRect l="-3458" t="-5908" r="-5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14">
                <a:extLst>
                  <a:ext uri="{FF2B5EF4-FFF2-40B4-BE49-F238E27FC236}">
                    <a16:creationId xmlns:a16="http://schemas.microsoft.com/office/drawing/2014/main" id="{E144ABB7-1D93-3566-F317-6C02522D3ADB}"/>
                  </a:ext>
                </a:extLst>
              </p:cNvPr>
              <p:cNvSpPr txBox="1"/>
              <p:nvPr/>
            </p:nvSpPr>
            <p:spPr>
              <a:xfrm>
                <a:off x="7848600" y="6511768"/>
                <a:ext cx="9597647" cy="278281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435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Diện</a:t>
                </a:r>
                <a:r>
                  <a:rPr kumimoji="0" lang="en-US" sz="3600" b="1" i="0" u="none" strike="noStrike" kern="1200" cap="none" spc="41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tích</a:t>
                </a:r>
                <a:r>
                  <a:rPr kumimoji="0" lang="en-US" sz="3600" b="1" i="0" u="none" strike="noStrike" kern="1200" cap="none" spc="41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xung</a:t>
                </a:r>
                <a:r>
                  <a:rPr kumimoji="0" lang="en-US" sz="3600" b="1" i="0" u="none" strike="noStrike" kern="1200" cap="none" spc="41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quanh</a:t>
                </a:r>
                <a:r>
                  <a:rPr kumimoji="0" lang="en-US" sz="3600" b="1" i="0" u="none" strike="noStrike" kern="1200" cap="none" spc="41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của</a:t>
                </a:r>
                <a:r>
                  <a:rPr kumimoji="0" lang="en-US" sz="3600" b="1" i="0" u="none" strike="noStrike" kern="1200" cap="none" spc="41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thùng</a:t>
                </a:r>
                <a:r>
                  <a:rPr kumimoji="0" lang="en-US" sz="3600" b="1" i="0" u="none" strike="noStrike" kern="1200" cap="none" spc="41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hàng</a:t>
                </a: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435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(6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+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𝟐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,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𝟒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)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𝐱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 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𝟐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 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𝐱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 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𝟐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,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𝟔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=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𝟒𝟑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,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𝟔𝟖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 </m:t>
                    </m:r>
                    <m:sSup>
                      <m:sSupPr>
                        <m:ctrlPr>
                          <a:rPr kumimoji="0" lang="en-US" sz="3600" b="1" i="1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kumimoji="0" lang="en-US" sz="3600" b="1" i="0" u="none" strike="noStrike" kern="1200" cap="none" spc="411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𝐜</m:t>
                        </m:r>
                        <m:r>
                          <a:rPr kumimoji="0" lang="en-US" sz="3600" b="1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𝐦</m:t>
                        </m:r>
                      </m:e>
                      <m:sup>
                        <m:r>
                          <a:rPr kumimoji="0" lang="en-US" sz="3600" b="1" i="1" u="none" strike="noStrike" kern="1200" cap="none" spc="411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</a:p>
              <a:p>
                <a:pPr lvl="0" algn="ctr">
                  <a:lnSpc>
                    <a:spcPts val="4353"/>
                  </a:lnSpc>
                </a:pP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Diện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tích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toàn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phần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của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thùng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hàng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:</a:t>
                </a:r>
              </a:p>
              <a:p>
                <a:pPr lvl="0" algn="ctr">
                  <a:lnSpc>
                    <a:spcPts val="4353"/>
                  </a:lnSpc>
                </a:pP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43,68 + (6x2,4) x 2=72,48 </a:t>
                </a:r>
                <a:r>
                  <a:rPr lang="en-US" sz="3225" b="1" spc="411" dirty="0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m</m:t>
                        </m:r>
                      </m:e>
                      <m:sup>
                        <m:r>
                          <a:rPr lang="en-US" sz="3600" b="0" i="0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600" b="1" i="0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"/>
                  <a:cs typeface="Asap"/>
                  <a:sym typeface="Asap Bold"/>
                </a:endParaRPr>
              </a:p>
              <a:p>
                <a:pPr lvl="0" algn="ctr">
                  <a:lnSpc>
                    <a:spcPts val="4353"/>
                  </a:lnSpc>
                </a:pPr>
                <a:r>
                  <a:rPr kumimoji="0" lang="en-US" sz="3225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                   </a:t>
                </a:r>
                <a:r>
                  <a:rPr kumimoji="0" lang="en-US" sz="3225" b="1" i="0" u="sng" strike="noStrike" kern="1200" cap="none" spc="41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Đáp</a:t>
                </a:r>
                <a:r>
                  <a:rPr kumimoji="0" lang="en-US" sz="3225" b="1" i="0" u="sng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 </a:t>
                </a:r>
                <a:r>
                  <a:rPr kumimoji="0" lang="en-US" sz="3225" b="1" i="0" u="sng" strike="noStrike" kern="1200" cap="none" spc="41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số</a:t>
                </a:r>
                <a:r>
                  <a:rPr kumimoji="0" lang="en-US" sz="3225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: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72,48 </a:t>
                </a:r>
                <a:r>
                  <a:rPr lang="en-US" sz="3225" b="1" spc="411" dirty="0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m</m:t>
                        </m:r>
                      </m:e>
                      <m:sup>
                        <m:r>
                          <a:rPr lang="en-US" sz="3600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3600" b="0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                </a:t>
                </a:r>
                <a:endParaRPr kumimoji="0" lang="en-US" sz="3600" b="0" i="1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 Bold"/>
                  <a:cs typeface="Asap Bold"/>
                  <a:sym typeface="Asap Bold"/>
                </a:endParaRPr>
              </a:p>
            </p:txBody>
          </p:sp>
        </mc:Choice>
        <mc:Fallback xmlns="">
          <p:sp>
            <p:nvSpPr>
              <p:cNvPr id="25" name="TextBox 14">
                <a:extLst>
                  <a:ext uri="{FF2B5EF4-FFF2-40B4-BE49-F238E27FC236}">
                    <a16:creationId xmlns:a16="http://schemas.microsoft.com/office/drawing/2014/main" id="{E144ABB7-1D93-3566-F317-6C02522D3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6511768"/>
                <a:ext cx="9597647" cy="2782813"/>
              </a:xfrm>
              <a:prstGeom prst="rect">
                <a:avLst/>
              </a:prstGeom>
              <a:blipFill>
                <a:blip r:embed="rId11"/>
                <a:stretch>
                  <a:fillRect l="-2605" t="-5908" r="-2478" b="-8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369AE5D-F552-A0EE-BC6A-F10A0F8945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6620" y="1196011"/>
            <a:ext cx="14511239" cy="5047111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 rot="1274134">
            <a:off x="925138" y="2375440"/>
            <a:ext cx="868246" cy="874807"/>
          </a:xfrm>
          <a:custGeom>
            <a:avLst/>
            <a:gdLst/>
            <a:ahLst/>
            <a:cxnLst/>
            <a:rect l="l" t="t" r="r" b="b"/>
            <a:pathLst>
              <a:path w="868246" h="874807">
                <a:moveTo>
                  <a:pt x="0" y="0"/>
                </a:moveTo>
                <a:lnTo>
                  <a:pt x="868246" y="0"/>
                </a:lnTo>
                <a:lnTo>
                  <a:pt x="868246" y="874807"/>
                </a:lnTo>
                <a:lnTo>
                  <a:pt x="0" y="8748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16214" y="805180"/>
            <a:ext cx="2339537" cy="1848089"/>
          </a:xfrm>
          <a:custGeom>
            <a:avLst/>
            <a:gdLst/>
            <a:ahLst/>
            <a:cxnLst/>
            <a:rect l="l" t="t" r="r" b="b"/>
            <a:pathLst>
              <a:path w="3737208" h="3653120">
                <a:moveTo>
                  <a:pt x="0" y="0"/>
                </a:moveTo>
                <a:lnTo>
                  <a:pt x="3737208" y="0"/>
                </a:lnTo>
                <a:lnTo>
                  <a:pt x="3737208" y="3653120"/>
                </a:lnTo>
                <a:lnTo>
                  <a:pt x="0" y="36531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9022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" y="-952"/>
            <a:ext cx="18288953" cy="10287953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10677" y="-456960"/>
            <a:ext cx="14570958" cy="9435465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9542942" y="2626304"/>
            <a:ext cx="9221906" cy="8748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818" y="1670101"/>
            <a:ext cx="12510077" cy="4691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648086">
            <a:off x="-713377" y="-227965"/>
            <a:ext cx="20090147" cy="11132951"/>
            <a:chOff x="0" y="0"/>
            <a:chExt cx="26786863" cy="14843935"/>
          </a:xfrm>
        </p:grpSpPr>
        <p:sp>
          <p:nvSpPr>
            <p:cNvPr id="3" name="Freeform 3"/>
            <p:cNvSpPr/>
            <p:nvPr/>
          </p:nvSpPr>
          <p:spPr>
            <a:xfrm rot="1636198">
              <a:off x="21168727" y="9627045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7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224375" y="0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9" y="0"/>
                  </a:lnTo>
                  <a:lnTo>
                    <a:pt x="5035679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4129905">
              <a:off x="2857420" y="7248266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2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72995" y="807175"/>
            <a:ext cx="16075601" cy="8528724"/>
          </a:xfrm>
          <a:custGeom>
            <a:avLst/>
            <a:gdLst/>
            <a:ahLst/>
            <a:cxnLst/>
            <a:rect l="l" t="t" r="r" b="b"/>
            <a:pathLst>
              <a:path w="14407093" h="8303725">
                <a:moveTo>
                  <a:pt x="0" y="0"/>
                </a:moveTo>
                <a:lnTo>
                  <a:pt x="14407093" y="0"/>
                </a:lnTo>
                <a:lnTo>
                  <a:pt x="14407093" y="8303725"/>
                </a:lnTo>
                <a:lnTo>
                  <a:pt x="0" y="83037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1274134">
            <a:off x="16190582" y="3257191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843348" y="5865391"/>
            <a:ext cx="3737208" cy="3653120"/>
          </a:xfrm>
          <a:custGeom>
            <a:avLst/>
            <a:gdLst/>
            <a:ahLst/>
            <a:cxnLst/>
            <a:rect l="l" t="t" r="r" b="b"/>
            <a:pathLst>
              <a:path w="3737208" h="3653120">
                <a:moveTo>
                  <a:pt x="0" y="0"/>
                </a:moveTo>
                <a:lnTo>
                  <a:pt x="3737208" y="0"/>
                </a:lnTo>
                <a:lnTo>
                  <a:pt x="3737208" y="3653120"/>
                </a:lnTo>
                <a:lnTo>
                  <a:pt x="0" y="3653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274134">
            <a:off x="925138" y="2375440"/>
            <a:ext cx="868246" cy="874807"/>
          </a:xfrm>
          <a:custGeom>
            <a:avLst/>
            <a:gdLst/>
            <a:ahLst/>
            <a:cxnLst/>
            <a:rect l="l" t="t" r="r" b="b"/>
            <a:pathLst>
              <a:path w="868246" h="874807">
                <a:moveTo>
                  <a:pt x="0" y="0"/>
                </a:moveTo>
                <a:lnTo>
                  <a:pt x="868246" y="0"/>
                </a:lnTo>
                <a:lnTo>
                  <a:pt x="868246" y="874807"/>
                </a:lnTo>
                <a:lnTo>
                  <a:pt x="0" y="8748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F99FC816-2A65-F90F-06F9-0896456566F3}"/>
              </a:ext>
            </a:extLst>
          </p:cNvPr>
          <p:cNvSpPr txBox="1"/>
          <p:nvPr/>
        </p:nvSpPr>
        <p:spPr>
          <a:xfrm>
            <a:off x="1779898" y="1131055"/>
            <a:ext cx="14255816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64"/>
              </a:lnSpc>
            </a:pP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Trò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chơi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:  “Ai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nhanh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– Ai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đúng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A94E4E-9129-84EB-0CC4-E36A63E966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99144" y="2546357"/>
            <a:ext cx="13188456" cy="6271209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A02EE6D-BAEF-250E-0E87-2B5CA57CF60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690" y="4645874"/>
            <a:ext cx="493363" cy="65064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6" name="Picture 1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57EA1481-01A3-D395-68C8-0CC3B209CF0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072" y="5865391"/>
            <a:ext cx="493363" cy="650644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140058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260</Words>
  <Application>Microsoft Office PowerPoint</Application>
  <PresentationFormat>Custom</PresentationFormat>
  <Paragraphs>31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Times New Roman</vt:lpstr>
      <vt:lpstr>Calibri</vt:lpstr>
      <vt:lpstr>#9Slide07 HoneyCream</vt:lpstr>
      <vt:lpstr>Cambria</vt:lpstr>
      <vt:lpstr>Asap Bold</vt:lpstr>
      <vt:lpstr>Arial</vt:lpstr>
      <vt:lpstr>Faustina Bold</vt:lpstr>
      <vt:lpstr>Cambria Math</vt:lpstr>
      <vt:lpstr>SVN-Ready</vt:lpstr>
      <vt:lpstr>Asap</vt:lpstr>
      <vt:lpstr>SVN-Newton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cách tính</dc:title>
  <dc:creator>DELL</dc:creator>
  <cp:lastModifiedBy>Administrator</cp:lastModifiedBy>
  <cp:revision>5</cp:revision>
  <dcterms:created xsi:type="dcterms:W3CDTF">2006-08-16T00:00:00Z</dcterms:created>
  <dcterms:modified xsi:type="dcterms:W3CDTF">2025-03-06T00:05:13Z</dcterms:modified>
  <dc:identifier>DAGMrDjaTOE</dc:identifier>
</cp:coreProperties>
</file>