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70" r:id="rId4"/>
    <p:sldId id="391" r:id="rId5"/>
    <p:sldId id="392" r:id="rId6"/>
    <p:sldId id="277" r:id="rId7"/>
    <p:sldId id="281" r:id="rId8"/>
    <p:sldId id="374" r:id="rId9"/>
    <p:sldId id="283" r:id="rId10"/>
    <p:sldId id="393" r:id="rId11"/>
    <p:sldId id="284" r:id="rId12"/>
    <p:sldId id="412" r:id="rId13"/>
    <p:sldId id="285" r:id="rId14"/>
    <p:sldId id="330" r:id="rId15"/>
    <p:sldId id="331" r:id="rId16"/>
    <p:sldId id="280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F2E"/>
    <a:srgbClr val="52C69D"/>
    <a:srgbClr val="FF7C80"/>
    <a:srgbClr val="FFCCCC"/>
    <a:srgbClr val="9F0002"/>
    <a:srgbClr val="FCEFD5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D5176-AC5F-4B58-9135-E5C79CCF1C8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DEE66-D8B1-459C-B591-6493B900EC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 B C ĐỂ RA ĐÁP ÁN ĐÚNG SAI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slide" Target="slide1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1019503" y="1500188"/>
            <a:ext cx="10152993" cy="873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itle 1"/>
          <p:cNvSpPr txBox="1"/>
          <p:nvPr/>
        </p:nvSpPr>
        <p:spPr>
          <a:xfrm>
            <a:off x="8079699" y="17686"/>
            <a:ext cx="4005683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3029" y="1300739"/>
            <a:ext cx="8994098" cy="1559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12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US" sz="4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và Địa lí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3059" y="1716295"/>
            <a:ext cx="5588949" cy="5021337"/>
            <a:chOff x="165196" y="2619269"/>
            <a:chExt cx="8383423" cy="7532006"/>
          </a:xfrm>
        </p:grpSpPr>
        <p:pic>
          <p:nvPicPr>
            <p:cNvPr id="4" name="Picture 2" descr="Hoàng thành Thăng Long – Wikipedia tiếng Việ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548" y="2619269"/>
              <a:ext cx="5570718" cy="691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5196" y="9551110"/>
              <a:ext cx="8383423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lang="en-US" sz="2000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Sơ</a:t>
              </a:r>
              <a:r>
                <a:rPr lang="en-US" sz="2000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000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000" i="1" dirty="0">
                  <a:latin typeface="UTM Avo" panose="02040603050506020204" pitchFamily="18" charset="0"/>
                  <a:cs typeface="Arial" panose="020B0604020202020204" pitchFamily="34" charset="0"/>
                </a:rPr>
                <a:t> Hoàng </a:t>
              </a:r>
              <a:r>
                <a:rPr lang="en-US" sz="2000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thành</a:t>
              </a:r>
              <a:r>
                <a:rPr lang="en-US" sz="2000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Thăng</a:t>
              </a:r>
              <a:r>
                <a:rPr lang="en-US" sz="2000" i="1" dirty="0">
                  <a:latin typeface="UTM Avo" panose="02040603050506020204" pitchFamily="18" charset="0"/>
                  <a:cs typeface="Arial" panose="020B0604020202020204" pitchFamily="34" charset="0"/>
                </a:rPr>
                <a:t> Long </a:t>
              </a:r>
            </a:p>
          </p:txBody>
        </p:sp>
      </p:grpSp>
      <p:sp>
        <p:nvSpPr>
          <p:cNvPr id="7" name="Speech Bubble: Rectangle with Corners Rounded 6"/>
          <p:cNvSpPr/>
          <p:nvPr/>
        </p:nvSpPr>
        <p:spPr>
          <a:xfrm>
            <a:off x="5277485" y="1707515"/>
            <a:ext cx="6913880" cy="1401445"/>
          </a:xfrm>
          <a:prstGeom prst="wedgeRoundRectCallout">
            <a:avLst>
              <a:gd name="adj1" fmla="val -59380"/>
              <a:gd name="adj2" fmla="val 3584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just" defTabSz="609600">
              <a:lnSpc>
                <a:spcPct val="125000"/>
              </a:lnSpc>
            </a:pPr>
            <a:r>
              <a:rPr lang="vi-VN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“ở giữa khu vực trời đất, chính giữa nam bắc đông tây, tiện nghi núi sông sau trước”.</a:t>
            </a:r>
          </a:p>
        </p:txBody>
      </p:sp>
      <p:sp>
        <p:nvSpPr>
          <p:cNvPr id="8" name="Arrow: Pentagon 7"/>
          <p:cNvSpPr/>
          <p:nvPr/>
        </p:nvSpPr>
        <p:spPr>
          <a:xfrm>
            <a:off x="6553426" y="940752"/>
            <a:ext cx="3775108" cy="591457"/>
          </a:xfrm>
          <a:prstGeom prst="homePlat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5277485" y="3192780"/>
            <a:ext cx="6913880" cy="2201545"/>
          </a:xfrm>
          <a:prstGeom prst="wedgeRoundRectCallout">
            <a:avLst>
              <a:gd name="adj1" fmla="val -59880"/>
              <a:gd name="adj2" fmla="val 20313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6096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“mặt đất rộng mà bằng phẳng, thế đất cao mà sáng sủa, dân cư không khổ thấp trũng tối tăm, muôn vật hết sức tươi tốt phồn thịnh”.</a:t>
            </a:r>
            <a:endParaRPr lang="en-US" sz="3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5309870" y="5495925"/>
            <a:ext cx="6812280" cy="1026795"/>
          </a:xfrm>
          <a:prstGeom prst="wedgeRoundRectCallout">
            <a:avLst>
              <a:gd name="adj1" fmla="val -58130"/>
              <a:gd name="adj2" fmla="val -39042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6096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“là nơi thắng địa, là chỗ tụ hội quan yếu của bốn phương”.</a:t>
            </a:r>
            <a:endParaRPr lang="en-US" sz="3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animBg="1"/>
      <p:bldP spid="10" grpId="0" bldLvl="0" animBg="1"/>
      <p:bldP spid="1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8500" y="1517650"/>
            <a:ext cx="11025505" cy="5495925"/>
            <a:chOff x="4303034" y="6849"/>
            <a:chExt cx="13008039" cy="7881849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8915400" y="2105025"/>
              <a:ext cx="120203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" name="Rectangle 10"/>
            <p:cNvSpPr/>
            <p:nvPr/>
          </p:nvSpPr>
          <p:spPr>
            <a:xfrm>
              <a:off x="4303034" y="6849"/>
              <a:ext cx="13008039" cy="7881849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 luận</a:t>
              </a:r>
              <a:r>
                <a:rPr kumimoji="0" lang="en-US" sz="44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Ở</a:t>
              </a:r>
              <a:r>
                <a:rPr lang="vi-VN" sz="40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giữa khu vực trời đất, chính giữa nam bắc đông tây, tiện nghi núi sông sau trước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M</a:t>
              </a:r>
              <a:r>
                <a:rPr lang="vi-VN" sz="40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ặt đất rộng mà bằng phẳng, thế đất cao mà sáng sủa, dân cư không khổ thấp trũng tối tăm, muôn vật hết sức tươi tốt phồn thịnh</a:t>
              </a: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vi-VN" sz="40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-L</a:t>
              </a:r>
              <a:r>
                <a:rPr lang="vi-VN" sz="40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à nơi thắng địa, là chỗ tụ hội quan yếu của bốn phương</a:t>
              </a: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4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</a:t>
              </a:r>
              <a:r>
                <a:rPr lang="en-US" altLang="vi-VN" sz="44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-</a:t>
              </a: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53" y="1228421"/>
            <a:ext cx="3748627" cy="24124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53" y="3791455"/>
            <a:ext cx="3770997" cy="28282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Arrow: Pentagon 4"/>
          <p:cNvSpPr/>
          <p:nvPr/>
        </p:nvSpPr>
        <p:spPr>
          <a:xfrm>
            <a:off x="0" y="1713828"/>
            <a:ext cx="3202439" cy="609600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Plaque 6"/>
          <p:cNvSpPr/>
          <p:nvPr/>
        </p:nvSpPr>
        <p:spPr>
          <a:xfrm>
            <a:off x="3507339" y="2348408"/>
            <a:ext cx="3436257" cy="609600"/>
          </a:xfrm>
          <a:prstGeom prst="plaque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Bình</a:t>
            </a:r>
          </a:p>
        </p:txBody>
      </p:sp>
      <p:sp>
        <p:nvSpPr>
          <p:cNvPr id="8" name="Plaque 7"/>
          <p:cNvSpPr/>
          <p:nvPr/>
        </p:nvSpPr>
        <p:spPr>
          <a:xfrm>
            <a:off x="3507339" y="3181855"/>
            <a:ext cx="3436257" cy="609600"/>
          </a:xfrm>
          <a:prstGeom prst="plaque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La</a:t>
            </a:r>
          </a:p>
        </p:txBody>
      </p:sp>
      <p:sp>
        <p:nvSpPr>
          <p:cNvPr id="14" name="Plaque 13"/>
          <p:cNvSpPr/>
          <p:nvPr/>
        </p:nvSpPr>
        <p:spPr>
          <a:xfrm>
            <a:off x="3507338" y="4013488"/>
            <a:ext cx="3436257" cy="609600"/>
          </a:xfrm>
          <a:prstGeom prst="plaque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15" name="Plaque 14"/>
          <p:cNvSpPr/>
          <p:nvPr/>
        </p:nvSpPr>
        <p:spPr>
          <a:xfrm>
            <a:off x="3507337" y="4823418"/>
            <a:ext cx="3436257" cy="609600"/>
          </a:xfrm>
          <a:prstGeom prst="plaque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Đô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Plaque 15"/>
          <p:cNvSpPr/>
          <p:nvPr/>
        </p:nvSpPr>
        <p:spPr>
          <a:xfrm>
            <a:off x="3507336" y="5655051"/>
            <a:ext cx="3436257" cy="609600"/>
          </a:xfrm>
          <a:prstGeom prst="plaque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Quan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7275" y="3035070"/>
            <a:ext cx="8851392" cy="7072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Vùng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Trung du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miền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núi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" name="Picture 6" descr="Cartoon Flowers Stock Illustrations – 158,486 Cartoon Flowers Stock  Illustrations, Vectors &amp;amp; Clipart - Dreamstim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>
            <a:fillRect/>
          </a:stretch>
        </p:blipFill>
        <p:spPr bwMode="auto">
          <a:xfrm>
            <a:off x="10820400" y="127423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56945" y="4901434"/>
            <a:ext cx="8851392" cy="68958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Vùng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1" y="4863044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26" y="2988795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7275" y="3991379"/>
            <a:ext cx="8851392" cy="68739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Vùng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Trung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75" y="3991379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3500" y="1567015"/>
            <a:ext cx="9525000" cy="6153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1: Hà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Nội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vùng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trung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56945" y="5861358"/>
            <a:ext cx="8851392" cy="68739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Vùng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75" y="5815878"/>
            <a:ext cx="807556" cy="778352"/>
          </a:xfrm>
          <a:prstGeom prst="rect">
            <a:avLst/>
          </a:prstGeom>
        </p:spPr>
      </p:pic>
      <p:sp>
        <p:nvSpPr>
          <p:cNvPr id="13" name="AutoShape 2" descr="Ảnh nền hoạt hình khu vười xanh đáng yêu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8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775" cy="82156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>
            <a:fillRect/>
          </a:stretch>
        </p:blipFill>
        <p:spPr bwMode="auto">
          <a:xfrm>
            <a:off x="10892979" y="146591"/>
            <a:ext cx="1141723" cy="11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67275" y="3035070"/>
            <a:ext cx="8851392" cy="7072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A. 1100</a:t>
            </a:r>
            <a:endParaRPr lang="en-US" sz="2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6945" y="4901434"/>
            <a:ext cx="8851392" cy="68958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C. 1010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1" y="4863044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26" y="298879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67275" y="3991379"/>
            <a:ext cx="8851392" cy="68739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B. 1101</a:t>
            </a:r>
            <a:endParaRPr lang="en-US" sz="2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75" y="3991379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33500" y="1347701"/>
            <a:ext cx="9525000" cy="110553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vi-VN" sz="3200" b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Câu 2: </a:t>
            </a:r>
            <a:r>
              <a:rPr lang="en-US" altLang="vi-VN" sz="3200" b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Lý Công Uẩn ban chiếu dời đô từ Hoa Lư ra Đại La vào năm nào</a:t>
            </a:r>
            <a:r>
              <a:rPr lang="vi-VN" sz="3200" b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200" b="1" dirty="0" err="1">
              <a:solidFill>
                <a:prstClr val="white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6945" y="5861358"/>
            <a:ext cx="8851392" cy="68739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D. 1001</a:t>
            </a:r>
            <a:endParaRPr lang="en-US" sz="2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75" y="5815878"/>
            <a:ext cx="807556" cy="778352"/>
          </a:xfrm>
          <a:prstGeom prst="rect">
            <a:avLst/>
          </a:prstGeom>
        </p:spPr>
      </p:pic>
      <p:sp>
        <p:nvSpPr>
          <p:cNvPr id="19" name="AutoShape 2" descr="Ảnh nền hoạt hình khu vười xanh đáng yêu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8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775" cy="82156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4" grpId="0" animBg="1"/>
      <p:bldP spid="16" grpId="0" bldLvl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199" y="1542913"/>
            <a:ext cx="11023601" cy="1557675"/>
          </a:xfrm>
          <a:prstGeom prst="roundRect">
            <a:avLst/>
          </a:prstGeom>
          <a:solidFill>
            <a:sysClr val="window" lastClr="FFFFFF"/>
          </a:solidFill>
          <a:ln w="38100">
            <a:solidFill>
              <a:srgbClr val="C0504D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6096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danh lam thắng cảnh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Long – Hà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 descr="TOP 15 di tích lịch sử ở Hà Nội cực nổi tiếng nên ghé thăm 1 lầ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b="8839"/>
          <a:stretch>
            <a:fillRect/>
          </a:stretch>
        </p:blipFill>
        <p:spPr bwMode="auto">
          <a:xfrm>
            <a:off x="1386191" y="3256342"/>
            <a:ext cx="416559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inh nghiệm khám phá Di tích Văn Miếu Quốc Tử Giá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83" y="3256342"/>
            <a:ext cx="416559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1899" y="874345"/>
            <a:ext cx="464820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2" name="Picture 2" descr="https://o.remove.bg/downloads/6ac21482-645e-4987-b68f-f7493e904673/image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22" y="3017276"/>
            <a:ext cx="1116314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4610" y="1325242"/>
            <a:ext cx="8540115" cy="3599186"/>
          </a:xfrm>
          <a:prstGeom prst="roundRect">
            <a:avLst>
              <a:gd name="adj" fmla="val 37660"/>
            </a:avLst>
          </a:prstGeom>
          <a:solidFill>
            <a:schemeClr val="accent2">
              <a:lumMod val="75000"/>
            </a:schemeClr>
          </a:solidFill>
          <a:ln w="38100">
            <a:solidFill>
              <a:srgbClr val="FCEF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just" defTabSz="609600">
              <a:lnSpc>
                <a:spcPct val="125000"/>
              </a:lnSpc>
              <a:defRPr/>
            </a:pPr>
            <a:r>
              <a:rPr lang="en-US" alt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lại nội dung chính của bài học ngày hôm nay</a:t>
            </a:r>
            <a:r>
              <a:rPr lang="en-US" alt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 defTabSz="609600">
              <a:lnSpc>
                <a:spcPct val="125000"/>
              </a:lnSpc>
              <a:defRPr/>
            </a:pPr>
            <a:r>
              <a:rPr lang="en-US" alt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Tìm hiểu về nhân vật và sự kiện lịch sử gắng với thủ đô Hà Nội.</a:t>
            </a:r>
            <a:endParaRPr lang="en-US" altLang="vi-VN" sz="3600" b="1" kern="0" dirty="0">
              <a:solidFill>
                <a:srgbClr val="FCEF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7480" y="4773481"/>
            <a:ext cx="8277225" cy="1841763"/>
          </a:xfrm>
          <a:prstGeom prst="roundRect">
            <a:avLst>
              <a:gd name="adj" fmla="val 37660"/>
            </a:avLst>
          </a:prstGeom>
          <a:solidFill>
            <a:schemeClr val="accent2">
              <a:lumMod val="75000"/>
            </a:schemeClr>
          </a:solidFill>
          <a:ln w="38100">
            <a:solidFill>
              <a:srgbClr val="FCEF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 defTabSz="609600">
              <a:lnSpc>
                <a:spcPct val="125000"/>
              </a:lnSpc>
              <a:defRPr/>
            </a:pPr>
            <a:r>
              <a:rPr lang="en-US" alt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Đọc</a:t>
            </a:r>
            <a:r>
              <a:rPr 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trước, tìm hiểu nội dung </a:t>
            </a:r>
            <a:r>
              <a:rPr lang="vi-VN" sz="3600" b="1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II </a:t>
            </a:r>
            <a:r>
              <a:rPr 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bài học</a:t>
            </a:r>
          </a:p>
        </p:txBody>
      </p:sp>
      <p:pic>
        <p:nvPicPr>
          <p:cNvPr id="18" name="Picture 2" descr="https://o.remove.bg/downloads/6ac21482-645e-4987-b68f-f7493e904673/image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22" y="5310554"/>
            <a:ext cx="1116314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ldLvl="0" animBg="1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8905" y="5105400"/>
            <a:ext cx="3727295" cy="3164812"/>
          </a:xfrm>
          <a:custGeom>
            <a:avLst/>
            <a:gdLst/>
            <a:ahLst/>
            <a:cxnLst/>
            <a:rect l="l" t="t" r="r" b="b"/>
            <a:pathLst>
              <a:path w="5590942" h="4747218">
                <a:moveTo>
                  <a:pt x="0" y="0"/>
                </a:moveTo>
                <a:lnTo>
                  <a:pt x="5590942" y="0"/>
                </a:lnTo>
                <a:lnTo>
                  <a:pt x="5590942" y="4747218"/>
                </a:lnTo>
                <a:lnTo>
                  <a:pt x="0" y="4747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Freeform 4"/>
          <p:cNvSpPr/>
          <p:nvPr/>
        </p:nvSpPr>
        <p:spPr>
          <a:xfrm flipH="1">
            <a:off x="0" y="2329815"/>
            <a:ext cx="2934970" cy="3319145"/>
          </a:xfrm>
          <a:custGeom>
            <a:avLst/>
            <a:gdLst/>
            <a:ahLst/>
            <a:cxnLst/>
            <a:rect l="l" t="t" r="r" b="b"/>
            <a:pathLst>
              <a:path w="6593967" h="8229600">
                <a:moveTo>
                  <a:pt x="0" y="0"/>
                </a:moveTo>
                <a:lnTo>
                  <a:pt x="6593967" y="0"/>
                </a:lnTo>
                <a:lnTo>
                  <a:pt x="6593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0095" y="705485"/>
            <a:ext cx="8790305" cy="565213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just" defTabSz="6096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“Hà Nội là thủ đô của nước Cộng hòa xã hội chủ nghĩa Việt Nam. Nơi có nhiều di tích lịc sử, danh lam thắng cảnh nổi tiếng. Em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1019503" y="1500188"/>
            <a:ext cx="10152993" cy="873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itle 1"/>
          <p:cNvSpPr txBox="1"/>
          <p:nvPr/>
        </p:nvSpPr>
        <p:spPr>
          <a:xfrm>
            <a:off x="8079699" y="17686"/>
            <a:ext cx="4005683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3" name="Subtitle 2"/>
          <p:cNvSpPr txBox="1"/>
          <p:nvPr/>
        </p:nvSpPr>
        <p:spPr>
          <a:xfrm>
            <a:off x="329565" y="2563495"/>
            <a:ext cx="11862435" cy="204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Thăng Long - Hà Nội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7229" y="1091189"/>
            <a:ext cx="8994098" cy="1559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12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US" sz="4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và Địa lí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1019503" y="1500188"/>
            <a:ext cx="10152993" cy="873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itle 1"/>
          <p:cNvSpPr txBox="1"/>
          <p:nvPr/>
        </p:nvSpPr>
        <p:spPr>
          <a:xfrm>
            <a:off x="8079699" y="17686"/>
            <a:ext cx="4005683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810" y="853440"/>
            <a:ext cx="10611485" cy="5477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xong tiết này các em sẽ biết:</a:t>
            </a:r>
            <a:r>
              <a:rPr lang="en-US" sz="4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Xác định vị trí của Thăng Long-Hà Nội 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bản đồ hoặc lược đồ,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đặc điểm tự nhiên của Thăng Long thể hiện ở “Chiếu dời đô” của Lý Công Uẩn 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một số tên gọi khác của Thăng Long-Hà Nội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flipH="1">
            <a:off x="5086350" y="2084705"/>
            <a:ext cx="630618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 1: Thảo luận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921510"/>
            <a:ext cx="4339590" cy="48444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45339" y="2679348"/>
            <a:ext cx="6558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5610225" y="3505835"/>
            <a:ext cx="6560185" cy="2439670"/>
          </a:xfrm>
          <a:prstGeom prst="wedgeRoundRectCallout">
            <a:avLst>
              <a:gd name="adj1" fmla="val -67656"/>
              <a:gd name="adj2" fmla="val -7751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lvl="0" algn="just" defTabSz="609600">
              <a:lnSpc>
                <a:spcPct val="125000"/>
              </a:lnSpc>
            </a:pPr>
            <a:r>
              <a:rPr lang="en-US" altLang="vi-VN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vị trí địa lí của Thăng Long – Hà Nội trên lược đồ</a:t>
            </a:r>
            <a:r>
              <a:rPr lang="en-US" altLang="vi-VN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609600">
              <a:lnSpc>
                <a:spcPct val="125000"/>
              </a:lnSpc>
            </a:pPr>
            <a:r>
              <a:rPr lang="en-US" altLang="vi-VN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2.X</a:t>
            </a:r>
            <a:r>
              <a:rPr lang="vi-VN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định những tỉnh tiếp giáp với Hà Nội.</a:t>
            </a:r>
          </a:p>
        </p:txBody>
      </p:sp>
      <p:sp>
        <p:nvSpPr>
          <p:cNvPr id="21" name="TextBox 11"/>
          <p:cNvSpPr txBox="1"/>
          <p:nvPr/>
        </p:nvSpPr>
        <p:spPr>
          <a:xfrm>
            <a:off x="2603075" y="1021039"/>
            <a:ext cx="9708729" cy="645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ctr" defTabSz="609600">
              <a:lnSpc>
                <a:spcPct val="150000"/>
              </a:lnSpc>
              <a:spcBef>
                <a:spcPct val="0"/>
              </a:spcBef>
              <a:buAutoNum type="romanU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 CỦA THĂNG LONG – HÀ NỘI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7" grpId="0" bldLvl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08022" y="2260600"/>
            <a:ext cx="7161068" cy="1168400"/>
            <a:chOff x="8915400" y="1183188"/>
            <a:chExt cx="8448724" cy="17526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8915400" y="2105025"/>
              <a:ext cx="120203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1" name="Rectangle 10"/>
            <p:cNvSpPr/>
            <p:nvPr/>
          </p:nvSpPr>
          <p:spPr>
            <a:xfrm>
              <a:off x="10117433" y="1183188"/>
              <a:ext cx="7246691" cy="175260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trí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nằm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tâm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vùng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Bộ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08022" y="4105149"/>
            <a:ext cx="7161068" cy="1934305"/>
            <a:chOff x="8723933" y="4302370"/>
            <a:chExt cx="8906855" cy="290145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8723933" y="5753100"/>
              <a:ext cx="120203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1" name="Rectangle 20"/>
            <p:cNvSpPr/>
            <p:nvPr/>
          </p:nvSpPr>
          <p:spPr>
            <a:xfrm>
              <a:off x="9934588" y="4302370"/>
              <a:ext cx="7696200" cy="290145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Tiếp giáp: </a:t>
              </a: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 Thọ, Vĩnh Phúc, Thái Nguyên; Bắc Giang; Bắc Ninh; Hưng Yên; Hà Nam; Hòa Bình.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" y="1447800"/>
            <a:ext cx="4596130" cy="5422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8500" y="1575435"/>
            <a:ext cx="11025505" cy="5234305"/>
            <a:chOff x="4303034" y="89720"/>
            <a:chExt cx="13008039" cy="750665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8915400" y="2105025"/>
              <a:ext cx="120203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" name="Rectangle 10"/>
            <p:cNvSpPr/>
            <p:nvPr/>
          </p:nvSpPr>
          <p:spPr>
            <a:xfrm>
              <a:off x="4303034" y="89720"/>
              <a:ext cx="13008039" cy="750665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 luận</a:t>
              </a:r>
              <a:r>
                <a:rPr kumimoji="0" lang="en-US" sz="44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4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Hà Nội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nằm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tâm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vùng Đồng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Bắc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Bộ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 </a:t>
              </a: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lang="vi-VN" sz="44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Tiếp giáp</a:t>
              </a:r>
              <a:r>
                <a:rPr lang="en-US" altLang="vi-VN" sz="44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với các tỉnh</a:t>
              </a:r>
              <a:r>
                <a:rPr lang="vi-VN" sz="44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:</a:t>
              </a:r>
              <a:r>
                <a:rPr lang="vi-VN" sz="4400" b="1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vi-VN" sz="44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Phú Thọ, Vĩnh Phúc, Thái Nguyên; Bắc Giang; Bắc Ninh; Hưng Yên; Hà Nam; Hòa Bình.</a:t>
              </a: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24380" y="3429000"/>
            <a:ext cx="85045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thảo luận nhóm 4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1" name="TextBox 11"/>
          <p:cNvSpPr txBox="1"/>
          <p:nvPr/>
        </p:nvSpPr>
        <p:spPr>
          <a:xfrm>
            <a:off x="1074630" y="1630639"/>
            <a:ext cx="9708729" cy="129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ctr" defTabSz="60960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 ĐẶC ĐIỂM TỰ NHIÊN </a:t>
            </a:r>
          </a:p>
          <a:p>
            <a:pPr algn="ctr" defTabSz="609600">
              <a:lnSpc>
                <a:spcPct val="150000"/>
              </a:lnSpc>
              <a:spcBef>
                <a:spcPct val="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TÊN GỌI KHÁC CỦA THĂNG LONG – HÀ NỘI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" y="1576705"/>
            <a:ext cx="11130280" cy="35648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3178" y="4816531"/>
            <a:ext cx="11049635" cy="1568450"/>
            <a:chOff x="838200" y="6741807"/>
            <a:chExt cx="16574452" cy="2352675"/>
          </a:xfrm>
        </p:grpSpPr>
        <p:sp>
          <p:nvSpPr>
            <p:cNvPr id="12" name="Freeform 10"/>
            <p:cNvSpPr/>
            <p:nvPr/>
          </p:nvSpPr>
          <p:spPr>
            <a:xfrm>
              <a:off x="838200" y="7353300"/>
              <a:ext cx="1426592" cy="1488744"/>
            </a:xfrm>
            <a:custGeom>
              <a:avLst/>
              <a:gdLst/>
              <a:ahLst/>
              <a:cxnLst/>
              <a:rect l="l" t="t" r="r" b="b"/>
              <a:pathLst>
                <a:path w="1426592" h="1488744">
                  <a:moveTo>
                    <a:pt x="0" y="0"/>
                  </a:moveTo>
                  <a:lnTo>
                    <a:pt x="1426592" y="0"/>
                  </a:lnTo>
                  <a:lnTo>
                    <a:pt x="1426592" y="1488744"/>
                  </a:lnTo>
                  <a:lnTo>
                    <a:pt x="0" y="1488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243" r="-2243"/>
              </a:stretch>
            </a:blipFill>
          </p:spPr>
          <p:txBody>
            <a:bodyPr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6"/>
            <p:cNvSpPr/>
            <p:nvPr/>
          </p:nvSpPr>
          <p:spPr>
            <a:xfrm>
              <a:off x="1310521" y="7818114"/>
              <a:ext cx="593819" cy="544829"/>
            </a:xfrm>
            <a:custGeom>
              <a:avLst/>
              <a:gdLst/>
              <a:ahLst/>
              <a:cxnLst/>
              <a:rect l="l" t="t" r="r" b="b"/>
              <a:pathLst>
                <a:path w="593819" h="544829">
                  <a:moveTo>
                    <a:pt x="0" y="0"/>
                  </a:moveTo>
                  <a:lnTo>
                    <a:pt x="593819" y="0"/>
                  </a:lnTo>
                  <a:lnTo>
                    <a:pt x="593819" y="544829"/>
                  </a:lnTo>
                  <a:lnTo>
                    <a:pt x="0" y="544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82040" y="6741807"/>
              <a:ext cx="16330612" cy="2352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algn="just" defTabSz="6096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1. Đọc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dời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Long.</a:t>
              </a:r>
            </a:p>
            <a:p>
              <a:pPr marR="0" lvl="0" indent="0" algn="just" defTabSz="6096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2.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 – Hà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748280" y="594360"/>
            <a:ext cx="85045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0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dời đô của Lý Công Uẩn (năm 1010) có ghi: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8. Sông Hồng và văn minh sông Hồng</Template>
  <TotalTime>1</TotalTime>
  <Words>739</Words>
  <Application>Microsoft Office PowerPoint</Application>
  <PresentationFormat>Widescreen</PresentationFormat>
  <Paragraphs>73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UTM Avo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Monkey</dc:creator>
  <cp:lastModifiedBy>ADMIN</cp:lastModifiedBy>
  <cp:revision>39</cp:revision>
  <dcterms:created xsi:type="dcterms:W3CDTF">2023-11-13T09:30:00Z</dcterms:created>
  <dcterms:modified xsi:type="dcterms:W3CDTF">2024-12-17T09:01:17Z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058C04A21A154C0698DC76AAAD5CCF61_12</vt:lpwstr>
  </property>
  <property fmtid="{D5CDD505-2E9C-101B-9397-08002B2CF9AE}" pid="3" name="KSOProductBuildVer">
    <vt:lpwstr>1033-12.2.0.13359</vt:lpwstr>
  </property>
</Properties>
</file>