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8" r:id="rId2"/>
    <p:sldId id="279" r:id="rId3"/>
    <p:sldId id="268" r:id="rId4"/>
    <p:sldId id="272" r:id="rId5"/>
    <p:sldId id="260" r:id="rId6"/>
    <p:sldId id="273" r:id="rId7"/>
    <p:sldId id="274" r:id="rId8"/>
    <p:sldId id="276" r:id="rId9"/>
    <p:sldId id="261" r:id="rId10"/>
    <p:sldId id="270" r:id="rId11"/>
    <p:sldId id="277" r:id="rId12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FFFF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436" y="68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2500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73488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5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tailieu.com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blogtailieu.com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 dirty="0" err="1">
                <a:solidFill>
                  <a:srgbClr val="FF0066"/>
                </a:solidFill>
                <a:latin typeface="Times New Roman" pitchFamily="18" charset="0"/>
              </a:rPr>
              <a:t>TRƯỜNG</a:t>
            </a:r>
            <a:r>
              <a:rPr lang="en-US" altLang="en-US" sz="3500" b="1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altLang="en-US" sz="3500" b="1" dirty="0" err="1">
                <a:solidFill>
                  <a:srgbClr val="FF0066"/>
                </a:solidFill>
                <a:latin typeface="Times New Roman" pitchFamily="18" charset="0"/>
              </a:rPr>
              <a:t>TIỂU</a:t>
            </a:r>
            <a:r>
              <a:rPr lang="en-US" altLang="en-US" sz="3500" b="1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altLang="en-US" sz="3500" b="1" dirty="0" err="1">
                <a:solidFill>
                  <a:srgbClr val="FF0066"/>
                </a:solidFill>
                <a:latin typeface="Times New Roman" pitchFamily="18" charset="0"/>
              </a:rPr>
              <a:t>HỌC</a:t>
            </a:r>
            <a:r>
              <a:rPr lang="vi-VN" altLang="en-US" sz="3500" b="1" dirty="0">
                <a:solidFill>
                  <a:srgbClr val="FF0066"/>
                </a:solidFill>
                <a:latin typeface="Times New Roman" pitchFamily="18" charset="0"/>
              </a:rPr>
              <a:t> PHÚC THÀNH</a:t>
            </a:r>
            <a:endParaRPr lang="en-US" altLang="en-US" sz="3500" b="1" dirty="0">
              <a:solidFill>
                <a:srgbClr val="FF0066"/>
              </a:solidFill>
              <a:latin typeface="Times New Roman" pitchFamily="18" charset="0"/>
            </a:endParaRPr>
          </a:p>
        </p:txBody>
      </p:sp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5443538"/>
            <a:ext cx="2034580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975519" y="2950538"/>
            <a:ext cx="14173200" cy="2576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vi-VN" sz="4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vi-VN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171</a:t>
            </a:r>
            <a:r>
              <a:rPr 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endParaRPr lang="vi-VN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1800"/>
              </a:spcBef>
              <a:defRPr/>
            </a:pPr>
            <a:r>
              <a:rPr lang="vi-VN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 </a:t>
            </a:r>
            <a:r>
              <a:rPr lang="vi-VN" sz="4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vi-VN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4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vi-VN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4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vi-VN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(trang 121)</a:t>
            </a:r>
          </a:p>
        </p:txBody>
      </p:sp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068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vi-VN" sz="6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GIÁO ÁN ĐIỆN TỬ</a:t>
            </a:r>
            <a:endParaRPr lang="en-US" sz="60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2557757" y="7200900"/>
            <a:ext cx="597456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i="1" dirty="0" err="1">
                <a:solidFill>
                  <a:srgbClr val="FF0066"/>
                </a:solidFill>
                <a:latin typeface="Times New Roman" pitchFamily="18" charset="0"/>
              </a:rPr>
              <a:t>Giáo</a:t>
            </a:r>
            <a:r>
              <a:rPr lang="en-US" altLang="en-US" sz="2400" b="1" i="1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altLang="en-US" sz="2400" b="1" i="1" dirty="0" err="1">
                <a:solidFill>
                  <a:srgbClr val="FF0066"/>
                </a:solidFill>
                <a:latin typeface="Times New Roman" pitchFamily="18" charset="0"/>
              </a:rPr>
              <a:t>viên</a:t>
            </a:r>
            <a:r>
              <a:rPr lang="en-US" altLang="en-US" sz="2400" b="1" i="1" dirty="0">
                <a:solidFill>
                  <a:srgbClr val="FF0066"/>
                </a:solidFill>
                <a:latin typeface="Times New Roman" pitchFamily="18" charset="0"/>
              </a:rPr>
              <a:t>:</a:t>
            </a:r>
            <a:r>
              <a:rPr lang="vi-VN" altLang="en-US" sz="2400" b="1" i="1" dirty="0">
                <a:solidFill>
                  <a:srgbClr val="FF0066"/>
                </a:solidFill>
                <a:latin typeface="Times New Roman" pitchFamily="18" charset="0"/>
              </a:rPr>
              <a:t> PHẠM THỊ THẢO</a:t>
            </a:r>
            <a:endParaRPr lang="en-US" altLang="en-US" sz="2400" b="1" i="1" dirty="0">
              <a:solidFill>
                <a:srgbClr val="FF0066"/>
              </a:solidFill>
              <a:latin typeface="Times New Roman" pitchFamily="18" charset="0"/>
            </a:endParaRPr>
          </a:p>
          <a:p>
            <a:pPr eaLnBrk="1" hangingPunct="1"/>
            <a:r>
              <a:rPr lang="en-US" altLang="en-US" sz="2400" b="1" i="1" dirty="0" err="1">
                <a:solidFill>
                  <a:srgbClr val="FF0066"/>
                </a:solidFill>
                <a:latin typeface="Times New Roman" pitchFamily="18" charset="0"/>
              </a:rPr>
              <a:t>Lớp</a:t>
            </a:r>
            <a:r>
              <a:rPr lang="en-US" altLang="en-US" sz="2400" b="1" i="1" dirty="0">
                <a:solidFill>
                  <a:srgbClr val="FF0066"/>
                </a:solidFill>
                <a:latin typeface="Times New Roman" pitchFamily="18" charset="0"/>
              </a:rPr>
              <a:t>:  </a:t>
            </a:r>
            <a:r>
              <a:rPr lang="vi-VN" altLang="en-US" sz="2400" b="1" i="1" dirty="0" err="1">
                <a:solidFill>
                  <a:srgbClr val="FF0066"/>
                </a:solidFill>
                <a:latin typeface="Times New Roman" pitchFamily="18" charset="0"/>
              </a:rPr>
              <a:t>3C</a:t>
            </a:r>
            <a:endParaRPr lang="en-US" altLang="en-US" sz="2400" b="1" i="1" dirty="0">
              <a:solidFill>
                <a:srgbClr val="FF0066"/>
              </a:solidFill>
              <a:latin typeface="Times New Roman" pitchFamily="18" charset="0"/>
            </a:endParaRPr>
          </a:p>
        </p:txBody>
      </p:sp>
      <p:pic>
        <p:nvPicPr>
          <p:cNvPr id="2055" name="Picture 22" descr="bd2131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622998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112658" y="331495"/>
            <a:ext cx="2081213" cy="266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2398" y="413107"/>
            <a:ext cx="2089150" cy="24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3" y="984250"/>
            <a:ext cx="1474263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animal-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49684" y="5964239"/>
            <a:ext cx="1416132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7971" y="5638800"/>
            <a:ext cx="3757687" cy="2680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4824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32796" cy="992290"/>
            <a:chOff x="4539228" y="172432"/>
            <a:chExt cx="6127630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27630" cy="992290"/>
              <a:chOff x="4539228" y="172432"/>
              <a:chExt cx="6127630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2763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vi-VN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Năm </a:t>
                </a:r>
                <a:r>
                  <a:rPr lang="vi-VN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vi-VN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25 </a:t>
                </a:r>
                <a:r>
                  <a:rPr lang="vi-VN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vi-VN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5 năm 2025</a:t>
                </a:r>
                <a:endPara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1470819" y="1752600"/>
            <a:ext cx="533400" cy="646331"/>
            <a:chOff x="1737519" y="1943100"/>
            <a:chExt cx="533400" cy="646331"/>
          </a:xfrm>
        </p:grpSpPr>
        <p:sp>
          <p:nvSpPr>
            <p:cNvPr id="8" name="Oval 7"/>
            <p:cNvSpPr/>
            <p:nvPr/>
          </p:nvSpPr>
          <p:spPr>
            <a:xfrm>
              <a:off x="1737519" y="2019300"/>
              <a:ext cx="533400" cy="53340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804609" y="1943100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078640" y="1752600"/>
            <a:ext cx="1348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17" name="Text Box 14">
            <a:extLst>
              <a:ext uri="{FF2B5EF4-FFF2-40B4-BE49-F238E27FC236}">
                <a16:creationId xmlns:a16="http://schemas.microsoft.com/office/drawing/2014/main" id="{7F4B6DCA-8874-7B74-A9C0-6E62FA66F3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258" y="1041400"/>
            <a:ext cx="14284062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40AE9F0-26A4-DD69-F933-A3D0C4A3264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2380" b="15219"/>
          <a:stretch/>
        </p:blipFill>
        <p:spPr>
          <a:xfrm>
            <a:off x="2670915" y="3472567"/>
            <a:ext cx="11408838" cy="371009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395D4683-4C08-BD0A-26A4-B86BBACF102D}"/>
              </a:ext>
            </a:extLst>
          </p:cNvPr>
          <p:cNvSpPr txBox="1"/>
          <p:nvPr/>
        </p:nvSpPr>
        <p:spPr>
          <a:xfrm>
            <a:off x="1745658" y="2826236"/>
            <a:ext cx="9724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kích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94A0013-8C0A-0707-3204-F232596D39D8}"/>
              </a:ext>
            </a:extLst>
          </p:cNvPr>
          <p:cNvSpPr txBox="1"/>
          <p:nvPr/>
        </p:nvSpPr>
        <p:spPr>
          <a:xfrm>
            <a:off x="2645563" y="7271603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>
                <a:solidFill>
                  <a:srgbClr val="0000FF"/>
                </a:solidFill>
                <a:latin typeface="HP001 4 hàng" panose="020B0603050302020204" pitchFamily="34" charset="0"/>
              </a:rPr>
              <a:t>H</a:t>
            </a:r>
            <a:r>
              <a:rPr lang="en-US" sz="4800" dirty="0">
                <a:solidFill>
                  <a:srgbClr val="0000FF"/>
                </a:solidFill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>
                <a:solidFill>
                  <a:srgbClr val="0000FF"/>
                </a:solidFill>
              </a:rPr>
              <a:t>      </a:t>
            </a:r>
            <a:r>
              <a:rPr lang="vi-VN" sz="40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cm </a:t>
            </a:r>
            <a:r>
              <a:rPr lang="vi-VN" sz="4000" b="1" baseline="300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endParaRPr lang="en-US" sz="4800" b="1" dirty="0">
              <a:solidFill>
                <a:srgbClr val="0000FF"/>
              </a:solidFill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968F115F-53A1-58EE-0A07-50251396E936}"/>
              </a:ext>
            </a:extLst>
          </p:cNvPr>
          <p:cNvSpPr/>
          <p:nvPr/>
        </p:nvSpPr>
        <p:spPr>
          <a:xfrm>
            <a:off x="7230814" y="7467466"/>
            <a:ext cx="605003" cy="5334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C0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A550FBD3-4C5C-3C25-257D-C04C5F8B5F70}"/>
              </a:ext>
            </a:extLst>
          </p:cNvPr>
          <p:cNvSpPr/>
          <p:nvPr/>
        </p:nvSpPr>
        <p:spPr>
          <a:xfrm>
            <a:off x="7071519" y="7434396"/>
            <a:ext cx="907505" cy="65541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C0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52</a:t>
            </a:r>
          </a:p>
        </p:txBody>
      </p:sp>
    </p:spTree>
    <p:extLst>
      <p:ext uri="{BB962C8B-B14F-4D97-AF65-F5344CB8AC3E}">
        <p14:creationId xmlns:p14="http://schemas.microsoft.com/office/powerpoint/2010/main" val="89049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8" grpId="0"/>
      <p:bldP spid="20" grpId="0"/>
      <p:bldP spid="21" grpId="0" animBg="1"/>
      <p:bldP spid="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19" y="218988"/>
            <a:ext cx="14417345" cy="84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1966119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 dirty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 dirty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 dirty="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78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vi-VN" sz="9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  <a:endParaRPr lang="en-US" sz="9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76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32796" cy="992290"/>
            <a:chOff x="4539228" y="172432"/>
            <a:chExt cx="6127631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27631" cy="992290"/>
              <a:chOff x="4539228" y="172432"/>
              <a:chExt cx="6127631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2763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defRPr/>
                </a:pPr>
                <a:r>
                  <a:rPr lang="vi-VN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vi-VN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Năm </a:t>
                </a:r>
                <a:r>
                  <a:rPr lang="vi-VN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vi-VN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25 tháng 5 năm 2025</a:t>
                </a:r>
                <a:endPara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1452524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>
                    <a:ln>
                      <a:noFill/>
                    </a:ln>
                    <a:solidFill>
                      <a:srgbClr val="FF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699073" y="1752600"/>
            <a:ext cx="15059246" cy="2435781"/>
            <a:chOff x="1470819" y="1943100"/>
            <a:chExt cx="14287500" cy="2435781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1452524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900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39420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1452524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6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071309" y="1947446"/>
              <a:ext cx="13687010" cy="24314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145252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Cho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hình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vuông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ABCD ,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hình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tròn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tâm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O (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như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hình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vẽ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)</a:t>
              </a:r>
            </a:p>
            <a:p>
              <a:pPr marL="742950" marR="0" lvl="0" indent="-742950" algn="l" defTabSz="145252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lphaLcPeriod"/>
                <a:tabLst/>
                <a:defRPr/>
              </a:pP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Nêu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tên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ba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điểm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thẳng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hàng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  <a:p>
              <a:pPr marR="0" lvl="0" algn="l" defTabSz="145252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b. O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trung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điểm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những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đoạn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thẳng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nào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?</a:t>
              </a:r>
            </a:p>
            <a:p>
              <a:pPr marR="0" lvl="0" algn="l" defTabSz="145252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c.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Dùng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ê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ke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kiểm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tra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rồi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nêu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tên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các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góc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vuông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đỉnh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O</a:t>
              </a:r>
            </a:p>
          </p:txBody>
        </p:sp>
      </p:grpSp>
      <p:sp>
        <p:nvSpPr>
          <p:cNvPr id="26" name="Text Box 14">
            <a:extLst>
              <a:ext uri="{FF2B5EF4-FFF2-40B4-BE49-F238E27FC236}">
                <a16:creationId xmlns:a16="http://schemas.microsoft.com/office/drawing/2014/main" id="{2C905806-38F1-B8A5-C6F2-D09C1CE10D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258" y="1041400"/>
            <a:ext cx="14284062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TẬP HÌNH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9D31BA97-07CA-A335-8D0C-F22FA11402B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4733" t="14206" r="1" b="14567"/>
          <a:stretch/>
        </p:blipFill>
        <p:spPr>
          <a:xfrm>
            <a:off x="11568053" y="4168805"/>
            <a:ext cx="4252119" cy="3942979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55377DEC-B310-04E2-6550-B0461983B6D3}"/>
              </a:ext>
            </a:extLst>
          </p:cNvPr>
          <p:cNvSpPr txBox="1"/>
          <p:nvPr/>
        </p:nvSpPr>
        <p:spPr>
          <a:xfrm>
            <a:off x="1503998" y="5417863"/>
            <a:ext cx="9412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0" u="none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vi-VN" sz="3600" b="1" i="0" u="none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 điểm thẳng </a:t>
            </a:r>
            <a:r>
              <a:rPr lang="nl-NL" sz="36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vi-VN" sz="36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là: A,O,C ; B,O,D </a:t>
            </a:r>
            <a:endParaRPr lang="en-US" sz="36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CB5F8BB-F8DE-3E23-4494-4F44F5F3D6A6}"/>
              </a:ext>
            </a:extLst>
          </p:cNvPr>
          <p:cNvSpPr txBox="1"/>
          <p:nvPr/>
        </p:nvSpPr>
        <p:spPr>
          <a:xfrm>
            <a:off x="1469316" y="6140295"/>
            <a:ext cx="101742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0" u="none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sz="36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Đ</a:t>
            </a:r>
            <a:r>
              <a:rPr lang="nl-NL" sz="36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iểm O là trung </a:t>
            </a:r>
            <a:r>
              <a:rPr lang="vi-VN" sz="3600" b="1" i="0" u="none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 của đoạn thẳng AC, BD </a:t>
            </a:r>
            <a:endParaRPr lang="en-US" sz="36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774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32796" cy="992290"/>
            <a:chOff x="4539228" y="172432"/>
            <a:chExt cx="6127630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27630" cy="992290"/>
              <a:chOff x="4539228" y="172432"/>
              <a:chExt cx="6127630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2763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defRPr/>
                </a:pPr>
                <a:r>
                  <a:rPr lang="vi-VN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vi-VN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Năm </a:t>
                </a:r>
                <a:r>
                  <a:rPr lang="vi-VN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vi-VN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25 </a:t>
                </a:r>
                <a:r>
                  <a:rPr lang="vi-VN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vi-VN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5 năm 2025</a:t>
                </a:r>
                <a:endPara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1452524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>
                    <a:ln>
                      <a:noFill/>
                    </a:ln>
                    <a:solidFill>
                      <a:srgbClr val="FF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699073" y="1752600"/>
            <a:ext cx="15059246" cy="1266230"/>
            <a:chOff x="1470819" y="1943100"/>
            <a:chExt cx="14287500" cy="1266230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1452524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900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39420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1452524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6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071309" y="1947446"/>
              <a:ext cx="13687010" cy="12618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145252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Cho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hình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vuông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ABCD ,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hình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tròn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tâm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O (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như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hình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vẽ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)</a:t>
              </a:r>
            </a:p>
            <a:p>
              <a:pPr marR="0" lvl="0" algn="l" defTabSz="145252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c.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Dùng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ê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ke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kiểm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tra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rồi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nêu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tên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các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góc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vuông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đỉnh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O</a:t>
              </a:r>
            </a:p>
          </p:txBody>
        </p:sp>
      </p:grpSp>
      <p:sp>
        <p:nvSpPr>
          <p:cNvPr id="26" name="Text Box 14">
            <a:extLst>
              <a:ext uri="{FF2B5EF4-FFF2-40B4-BE49-F238E27FC236}">
                <a16:creationId xmlns:a16="http://schemas.microsoft.com/office/drawing/2014/main" id="{2C905806-38F1-B8A5-C6F2-D09C1CE10D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258" y="1041400"/>
            <a:ext cx="14284062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9D31BA97-07CA-A335-8D0C-F22FA11402B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4733" t="14206" r="1" b="14567"/>
          <a:stretch/>
        </p:blipFill>
        <p:spPr>
          <a:xfrm>
            <a:off x="9136459" y="3916309"/>
            <a:ext cx="4252119" cy="3942979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D632C967-851A-5116-EDD9-D207D7655365}"/>
              </a:ext>
            </a:extLst>
          </p:cNvPr>
          <p:cNvSpPr txBox="1"/>
          <p:nvPr/>
        </p:nvSpPr>
        <p:spPr>
          <a:xfrm>
            <a:off x="2091637" y="2912753"/>
            <a:ext cx="14089644" cy="5950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3200" b="1" i="0" u="none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vi-VN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3200" b="1" i="0" u="none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 8 góc là góc </a:t>
            </a:r>
            <a:r>
              <a:rPr lang="vi-VN" sz="3200" b="1" i="0" u="sng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nl-NL" sz="3200" b="1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uông (dùng ê ke kiểm tra,</a:t>
            </a:r>
            <a:r>
              <a:rPr lang="nl-NL" sz="3200" b="1" i="0" u="sng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200" b="1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nhận biết tên đỉnh, cạnh</a:t>
            </a:r>
            <a:r>
              <a:rPr lang="nl-NL" sz="3200" b="1" i="0" u="sng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i="0" u="none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 góc vuông)</a:t>
            </a:r>
            <a:endParaRPr lang="en-US" sz="32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vi-VN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</a:t>
            </a:r>
            <a:r>
              <a:rPr lang="en-US" sz="32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Góc</a:t>
            </a:r>
            <a:r>
              <a:rPr lang="en-US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vuông</a:t>
            </a:r>
            <a:r>
              <a:rPr lang="en-US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đỉnh</a:t>
            </a:r>
            <a:r>
              <a:rPr lang="en-US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</a:t>
            </a:r>
            <a:r>
              <a:rPr lang="vi-VN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(</a:t>
            </a:r>
            <a:r>
              <a:rPr lang="en-US" sz="32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cạnh</a:t>
            </a:r>
            <a:r>
              <a:rPr lang="en-US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AB</a:t>
            </a:r>
            <a:r>
              <a:rPr lang="vi-VN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</a:t>
            </a:r>
            <a:r>
              <a:rPr lang="vi-VN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sz="32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vi-VN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Góc vuông đỉnh B, (cạnh BA,BC)</a:t>
            </a:r>
            <a:endParaRPr lang="en-US" sz="32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en-US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</a:t>
            </a:r>
            <a:r>
              <a:rPr lang="vi-VN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Góc vuông đỉnh C, (cạnh CB,CD)</a:t>
            </a:r>
            <a:endParaRPr lang="en-US" sz="32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vi-VN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Góc vuông đỉnh D, (cạnh DA,DC)</a:t>
            </a:r>
            <a:endParaRPr lang="en-US" sz="32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vi-VN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Góc vuông đỉnh O, (cạnh OA,OB)</a:t>
            </a:r>
            <a:endParaRPr lang="en-US" sz="32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vi-VN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Góc vuông đỉnh O, (cạnh OB,OC)</a:t>
            </a:r>
            <a:endParaRPr lang="en-US" sz="32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vi-VN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Góc vuông đỉnh O, (cạnh OC,OD)</a:t>
            </a:r>
            <a:endParaRPr lang="en-US" sz="32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vi-VN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Góc vuông đỉnh O, (cạnh OD,OA)</a:t>
            </a:r>
            <a:endParaRPr lang="en-US" sz="36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7662E20A-51BF-E1BE-E12E-F4A87F2D8500}"/>
              </a:ext>
            </a:extLst>
          </p:cNvPr>
          <p:cNvSpPr/>
          <p:nvPr/>
        </p:nvSpPr>
        <p:spPr>
          <a:xfrm>
            <a:off x="11744470" y="6553200"/>
            <a:ext cx="762000" cy="685800"/>
          </a:xfrm>
          <a:prstGeom prst="rtTriangl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453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69677E-6 -0.00417 L -0.10914 -0.0041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6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7" grpId="0" animBg="1"/>
      <p:bldP spid="7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32796" cy="992290"/>
            <a:chOff x="4539228" y="172432"/>
            <a:chExt cx="6127630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27630" cy="992290"/>
              <a:chOff x="4539228" y="172432"/>
              <a:chExt cx="6127630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2763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vi-VN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Năm </a:t>
                </a:r>
                <a:r>
                  <a:rPr lang="vi-VN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vi-VN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25 </a:t>
                </a:r>
                <a:r>
                  <a:rPr lang="vi-VN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vi-VN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5 năm 2025</a:t>
                </a:r>
                <a:endPara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432718" y="1752600"/>
            <a:ext cx="8317635" cy="1391814"/>
            <a:chOff x="1470818" y="1943100"/>
            <a:chExt cx="10530204" cy="139181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8" y="1943100"/>
              <a:ext cx="409812" cy="646331"/>
              <a:chOff x="1737518" y="1943100"/>
              <a:chExt cx="409812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8" y="2019298"/>
                <a:ext cx="409812" cy="570133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13872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252110" y="2011475"/>
              <a:ext cx="9748912" cy="132343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a.Tính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chu vi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tam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giác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ABC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chu vi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tam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giác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BCD</a:t>
              </a:r>
            </a:p>
          </p:txBody>
        </p:sp>
      </p:grpSp>
      <p:pic>
        <p:nvPicPr>
          <p:cNvPr id="50" name="Picture 49">
            <a:extLst>
              <a:ext uri="{FF2B5EF4-FFF2-40B4-BE49-F238E27FC236}">
                <a16:creationId xmlns:a16="http://schemas.microsoft.com/office/drawing/2014/main" id="{0B86738D-EBD1-C6B1-08AD-9F003D1FDFA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468" t="25004" r="79169" b="-3820"/>
          <a:stretch/>
        </p:blipFill>
        <p:spPr>
          <a:xfrm>
            <a:off x="195325" y="3144414"/>
            <a:ext cx="1801529" cy="3205470"/>
          </a:xfrm>
          <a:prstGeom prst="rect">
            <a:avLst/>
          </a:prstGeom>
        </p:spPr>
      </p:pic>
      <p:sp>
        <p:nvSpPr>
          <p:cNvPr id="78" name="Text Box 14">
            <a:extLst>
              <a:ext uri="{FF2B5EF4-FFF2-40B4-BE49-F238E27FC236}">
                <a16:creationId xmlns:a16="http://schemas.microsoft.com/office/drawing/2014/main" id="{2AABF7B0-2454-2ED9-30C4-EDD82F0FC5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4128" y="1097587"/>
            <a:ext cx="14284062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80" name="Picture 79">
            <a:extLst>
              <a:ext uri="{FF2B5EF4-FFF2-40B4-BE49-F238E27FC236}">
                <a16:creationId xmlns:a16="http://schemas.microsoft.com/office/drawing/2014/main" id="{9033FD3A-E8F7-433F-D856-FF5B56DAED2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3480" t="14014" r="355" b="10612"/>
          <a:stretch/>
        </p:blipFill>
        <p:spPr>
          <a:xfrm>
            <a:off x="10379692" y="1838126"/>
            <a:ext cx="4495800" cy="2965216"/>
          </a:xfrm>
          <a:prstGeom prst="rect">
            <a:avLst/>
          </a:prstGeom>
        </p:spPr>
      </p:pic>
      <p:sp>
        <p:nvSpPr>
          <p:cNvPr id="81" name="TextBox 80">
            <a:extLst>
              <a:ext uri="{FF2B5EF4-FFF2-40B4-BE49-F238E27FC236}">
                <a16:creationId xmlns:a16="http://schemas.microsoft.com/office/drawing/2014/main" id="{73F384A6-F4CB-6721-7339-68A687E4F545}"/>
              </a:ext>
            </a:extLst>
          </p:cNvPr>
          <p:cNvSpPr txBox="1"/>
          <p:nvPr/>
        </p:nvSpPr>
        <p:spPr>
          <a:xfrm>
            <a:off x="2055920" y="3497054"/>
            <a:ext cx="7469671" cy="70788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 vi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ABCD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3EFBB38F-B82E-4081-63A9-AB288D2CE374}"/>
              </a:ext>
            </a:extLst>
          </p:cNvPr>
          <p:cNvSpPr txBox="1"/>
          <p:nvPr/>
        </p:nvSpPr>
        <p:spPr>
          <a:xfrm>
            <a:off x="2067424" y="4967903"/>
            <a:ext cx="10824842" cy="19389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 vi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ABD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BCD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 vi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ABCD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cm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EE8C7E0B-280C-6099-84D9-9F8B810BD70F}"/>
              </a:ext>
            </a:extLst>
          </p:cNvPr>
          <p:cNvSpPr txBox="1"/>
          <p:nvPr/>
        </p:nvSpPr>
        <p:spPr>
          <a:xfrm>
            <a:off x="9770092" y="6260564"/>
            <a:ext cx="609600" cy="646331"/>
          </a:xfrm>
          <a:prstGeom prst="rect">
            <a:avLst/>
          </a:prstGeom>
          <a:noFill/>
          <a:ln w="57150"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107977680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82" grpId="0" animBg="1"/>
      <p:bldP spid="8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32796" cy="992290"/>
            <a:chOff x="4539228" y="172432"/>
            <a:chExt cx="6127630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27630" cy="992290"/>
              <a:chOff x="4539228" y="172432"/>
              <a:chExt cx="6127630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2763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vi-VN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Năm </a:t>
                </a:r>
                <a:r>
                  <a:rPr lang="vi-VN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vi-VN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25 </a:t>
                </a:r>
                <a:r>
                  <a:rPr lang="vi-VN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vi-VN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5 năm 2025</a:t>
                </a:r>
                <a:endPara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432717" y="1752600"/>
            <a:ext cx="13954603" cy="1323439"/>
            <a:chOff x="1470818" y="1943100"/>
            <a:chExt cx="13187790" cy="1323439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8" y="1943100"/>
              <a:ext cx="409812" cy="646331"/>
              <a:chOff x="1737518" y="1943100"/>
              <a:chExt cx="409812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8" y="2019298"/>
                <a:ext cx="409812" cy="570133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13872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947720" y="1943100"/>
              <a:ext cx="12710888" cy="132343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a.Tính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chu vi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tam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giác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ABC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chu vi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tam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giác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BCD</a:t>
              </a:r>
            </a:p>
          </p:txBody>
        </p:sp>
      </p:grpSp>
      <p:pic>
        <p:nvPicPr>
          <p:cNvPr id="50" name="Picture 49">
            <a:extLst>
              <a:ext uri="{FF2B5EF4-FFF2-40B4-BE49-F238E27FC236}">
                <a16:creationId xmlns:a16="http://schemas.microsoft.com/office/drawing/2014/main" id="{0B86738D-EBD1-C6B1-08AD-9F003D1FDFA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468" t="25004" r="79169" b="-3820"/>
          <a:stretch/>
        </p:blipFill>
        <p:spPr>
          <a:xfrm>
            <a:off x="195325" y="3144414"/>
            <a:ext cx="1801529" cy="3205470"/>
          </a:xfrm>
          <a:prstGeom prst="rect">
            <a:avLst/>
          </a:prstGeom>
        </p:spPr>
      </p:pic>
      <p:sp>
        <p:nvSpPr>
          <p:cNvPr id="78" name="Text Box 14">
            <a:extLst>
              <a:ext uri="{FF2B5EF4-FFF2-40B4-BE49-F238E27FC236}">
                <a16:creationId xmlns:a16="http://schemas.microsoft.com/office/drawing/2014/main" id="{2AABF7B0-2454-2ED9-30C4-EDD82F0FC5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258" y="1041400"/>
            <a:ext cx="14284062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80" name="Picture 79">
            <a:extLst>
              <a:ext uri="{FF2B5EF4-FFF2-40B4-BE49-F238E27FC236}">
                <a16:creationId xmlns:a16="http://schemas.microsoft.com/office/drawing/2014/main" id="{9033FD3A-E8F7-433F-D856-FF5B56DAED2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3480" t="14014" r="355" b="10612"/>
          <a:stretch/>
        </p:blipFill>
        <p:spPr>
          <a:xfrm>
            <a:off x="10271919" y="3161381"/>
            <a:ext cx="4495800" cy="2965216"/>
          </a:xfrm>
          <a:prstGeom prst="rect">
            <a:avLst/>
          </a:prstGeom>
        </p:spPr>
      </p:pic>
      <p:sp>
        <p:nvSpPr>
          <p:cNvPr id="81" name="TextBox 80">
            <a:extLst>
              <a:ext uri="{FF2B5EF4-FFF2-40B4-BE49-F238E27FC236}">
                <a16:creationId xmlns:a16="http://schemas.microsoft.com/office/drawing/2014/main" id="{73F384A6-F4CB-6721-7339-68A687E4F545}"/>
              </a:ext>
            </a:extLst>
          </p:cNvPr>
          <p:cNvSpPr txBox="1"/>
          <p:nvPr/>
        </p:nvSpPr>
        <p:spPr>
          <a:xfrm>
            <a:off x="1842312" y="6179422"/>
            <a:ext cx="8429607" cy="70788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 vi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ABCD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C67630FC-41AF-9E66-9767-9E83B6C88C62}"/>
              </a:ext>
            </a:extLst>
          </p:cNvPr>
          <p:cNvSpPr txBox="1"/>
          <p:nvPr/>
        </p:nvSpPr>
        <p:spPr>
          <a:xfrm>
            <a:off x="1996854" y="3175900"/>
            <a:ext cx="89788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nl-NL" sz="3600" b="1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a. </a:t>
            </a:r>
            <a:endParaRPr lang="en-US" sz="36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vi-VN" sz="3600" b="1" i="0" u="none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 vi hình tam giác ABD là:</a:t>
            </a:r>
            <a:endParaRPr lang="en-US" sz="36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algn="ctr"/>
            <a:r>
              <a:rPr lang="vi-VN" sz="3600" b="1" i="0" u="none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+ 4 + 2 = 9 (cm)</a:t>
            </a:r>
            <a:endParaRPr lang="en-US" sz="36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vi-VN" sz="3600" b="1" i="0" u="none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 vi hình tani giác BCD là:</a:t>
            </a:r>
            <a:endParaRPr lang="en-US" sz="36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algn="ctr"/>
            <a:r>
              <a:rPr lang="vi-VN" sz="3600" b="1" i="0" u="none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+ 4 + </a:t>
            </a:r>
            <a:r>
              <a:rPr lang="vi-VN" sz="3600" b="1" i="0" u="none" strike="noStrike" spc="15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4=11</a:t>
            </a:r>
            <a:r>
              <a:rPr lang="vi-VN" sz="3600" b="1" i="0" u="none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(cm)</a:t>
            </a:r>
            <a:endParaRPr lang="en-US" sz="36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51AC97E3-A129-C91E-DC7B-BBD7A938A84A}"/>
              </a:ext>
            </a:extLst>
          </p:cNvPr>
          <p:cNvSpPr txBox="1"/>
          <p:nvPr/>
        </p:nvSpPr>
        <p:spPr>
          <a:xfrm>
            <a:off x="2728119" y="7158496"/>
            <a:ext cx="10315768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0" u="none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vi-VN" sz="3600" b="1" i="0" u="none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 vi hình tứ giác ABCD là:</a:t>
            </a:r>
            <a:endParaRPr lang="en-US" sz="36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algn="ctr"/>
            <a:r>
              <a:rPr lang="vi-VN" sz="3600" b="1" i="0" u="none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+ 3+4 + 2 = 1</a:t>
            </a:r>
            <a:r>
              <a:rPr lang="en-US" sz="3600" b="1" i="0" u="none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3600" b="1" i="0" u="none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(cm)</a:t>
            </a:r>
            <a:endParaRPr lang="en-US" sz="36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8753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85" grpId="0"/>
      <p:bldP spid="8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32796" cy="992290"/>
            <a:chOff x="4539228" y="172432"/>
            <a:chExt cx="6127630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27630" cy="992290"/>
              <a:chOff x="4539228" y="172432"/>
              <a:chExt cx="6127630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2763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vi-VN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Năm </a:t>
                </a:r>
                <a:r>
                  <a:rPr lang="vi-VN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vi-VN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25 </a:t>
                </a:r>
                <a:r>
                  <a:rPr lang="vi-VN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vi-VN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5 năm 2025</a:t>
                </a:r>
                <a:endPara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1432717" y="1752600"/>
            <a:ext cx="433641" cy="646331"/>
            <a:chOff x="1737518" y="1943100"/>
            <a:chExt cx="409812" cy="646331"/>
          </a:xfrm>
        </p:grpSpPr>
        <p:sp>
          <p:nvSpPr>
            <p:cNvPr id="8" name="Oval 7"/>
            <p:cNvSpPr/>
            <p:nvPr/>
          </p:nvSpPr>
          <p:spPr>
            <a:xfrm>
              <a:off x="1737518" y="2019298"/>
              <a:ext cx="409812" cy="570133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804609" y="1943100"/>
              <a:ext cx="13872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</p:grpSp>
      <p:pic>
        <p:nvPicPr>
          <p:cNvPr id="50" name="Picture 49">
            <a:extLst>
              <a:ext uri="{FF2B5EF4-FFF2-40B4-BE49-F238E27FC236}">
                <a16:creationId xmlns:a16="http://schemas.microsoft.com/office/drawing/2014/main" id="{0B86738D-EBD1-C6B1-08AD-9F003D1FDFA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468" t="25004" r="79169" b="-3820"/>
          <a:stretch/>
        </p:blipFill>
        <p:spPr>
          <a:xfrm>
            <a:off x="195325" y="3144414"/>
            <a:ext cx="1801529" cy="3205470"/>
          </a:xfrm>
          <a:prstGeom prst="rect">
            <a:avLst/>
          </a:prstGeom>
        </p:spPr>
      </p:pic>
      <p:sp>
        <p:nvSpPr>
          <p:cNvPr id="78" name="Text Box 14">
            <a:extLst>
              <a:ext uri="{FF2B5EF4-FFF2-40B4-BE49-F238E27FC236}">
                <a16:creationId xmlns:a16="http://schemas.microsoft.com/office/drawing/2014/main" id="{2AABF7B0-2454-2ED9-30C4-EDD82F0FC5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258" y="1041400"/>
            <a:ext cx="14284062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3EFBB38F-B82E-4081-63A9-AB288D2CE374}"/>
              </a:ext>
            </a:extLst>
          </p:cNvPr>
          <p:cNvSpPr txBox="1"/>
          <p:nvPr/>
        </p:nvSpPr>
        <p:spPr>
          <a:xfrm>
            <a:off x="2253932" y="1770298"/>
            <a:ext cx="13355482" cy="19389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 vi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ABD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BCD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 vi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ABCD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cm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EE8C7E0B-280C-6099-84D9-9F8B810BD70F}"/>
              </a:ext>
            </a:extLst>
          </p:cNvPr>
          <p:cNvSpPr txBox="1"/>
          <p:nvPr/>
        </p:nvSpPr>
        <p:spPr>
          <a:xfrm>
            <a:off x="7361553" y="3037206"/>
            <a:ext cx="609600" cy="646331"/>
          </a:xfrm>
          <a:prstGeom prst="rect">
            <a:avLst/>
          </a:prstGeom>
          <a:noFill/>
          <a:ln w="57150"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B0E3322-2757-E267-DA3A-C20819C330C9}"/>
              </a:ext>
            </a:extLst>
          </p:cNvPr>
          <p:cNvSpPr txBox="1"/>
          <p:nvPr/>
        </p:nvSpPr>
        <p:spPr>
          <a:xfrm>
            <a:off x="2253932" y="3937342"/>
            <a:ext cx="7174179" cy="19389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 vi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ABD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BCD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 vi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ABCD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cm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14E15DD5-3B29-9219-E9FF-85AC280358D5}"/>
              </a:ext>
            </a:extLst>
          </p:cNvPr>
          <p:cNvSpPr txBox="1"/>
          <p:nvPr/>
        </p:nvSpPr>
        <p:spPr>
          <a:xfrm>
            <a:off x="7228516" y="5206570"/>
            <a:ext cx="609600" cy="646331"/>
          </a:xfrm>
          <a:prstGeom prst="rect">
            <a:avLst/>
          </a:prstGeom>
          <a:noFill/>
          <a:ln w="57150"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</a:t>
            </a:r>
          </a:p>
        </p:txBody>
      </p:sp>
    </p:spTree>
    <p:extLst>
      <p:ext uri="{BB962C8B-B14F-4D97-AF65-F5344CB8AC3E}">
        <p14:creationId xmlns:p14="http://schemas.microsoft.com/office/powerpoint/2010/main" val="248064492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  <p:bldP spid="83" grpId="0" animBg="1"/>
      <p:bldP spid="22" grpId="0" animBg="1"/>
      <p:bldP spid="8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32796" cy="992290"/>
            <a:chOff x="4539228" y="172432"/>
            <a:chExt cx="6127630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27630" cy="992290"/>
              <a:chOff x="4539228" y="172432"/>
              <a:chExt cx="6127630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2763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vi-VN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Năm </a:t>
                </a:r>
                <a:r>
                  <a:rPr lang="vi-VN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vi-VN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25 </a:t>
                </a:r>
                <a:r>
                  <a:rPr lang="vi-VN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vi-VN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5 năm 2025</a:t>
                </a:r>
                <a:endPara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1470819" y="1752600"/>
            <a:ext cx="533400" cy="646331"/>
            <a:chOff x="1737519" y="1943100"/>
            <a:chExt cx="533400" cy="646331"/>
          </a:xfrm>
        </p:grpSpPr>
        <p:sp>
          <p:nvSpPr>
            <p:cNvPr id="8" name="Oval 7"/>
            <p:cNvSpPr/>
            <p:nvPr/>
          </p:nvSpPr>
          <p:spPr>
            <a:xfrm>
              <a:off x="1737519" y="2019300"/>
              <a:ext cx="533400" cy="53340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804609" y="1943100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060710" y="1775012"/>
            <a:ext cx="13487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8m,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6m.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chu vi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57E2C71-5C08-5B02-D474-2587A36274BA}"/>
              </a:ext>
            </a:extLst>
          </p:cNvPr>
          <p:cNvSpPr txBox="1"/>
          <p:nvPr/>
        </p:nvSpPr>
        <p:spPr>
          <a:xfrm>
            <a:off x="2584110" y="3810000"/>
            <a:ext cx="1050721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vi-VN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 m</a:t>
            </a:r>
          </a:p>
          <a:p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6 m</a:t>
            </a:r>
          </a:p>
          <a:p>
            <a:r>
              <a:rPr lang="vi-VN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 vi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…m?</a:t>
            </a:r>
          </a:p>
          <a:p>
            <a:pPr algn="ctr"/>
            <a:r>
              <a:rPr lang="vi-VN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vi-VN" sz="4000" b="1" dirty="0">
                <a:solidFill>
                  <a:srgbClr val="0000FF"/>
                </a:solidFill>
                <a:latin typeface="+mj-lt"/>
              </a:rPr>
              <a:t>         </a:t>
            </a:r>
            <a:endParaRPr lang="en-US" sz="4000" b="1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44" name="Text Box 14">
            <a:extLst>
              <a:ext uri="{FF2B5EF4-FFF2-40B4-BE49-F238E27FC236}">
                <a16:creationId xmlns:a16="http://schemas.microsoft.com/office/drawing/2014/main" id="{504625E1-C634-02CB-CD64-4A255F9876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258" y="1041400"/>
            <a:ext cx="14284062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90630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32796" cy="992290"/>
            <a:chOff x="4539228" y="172432"/>
            <a:chExt cx="6127630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27630" cy="992290"/>
              <a:chOff x="4539228" y="172432"/>
              <a:chExt cx="6127630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2763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vi-VN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Năm </a:t>
                </a:r>
                <a:r>
                  <a:rPr lang="vi-VN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vi-VN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25 </a:t>
                </a:r>
                <a:r>
                  <a:rPr lang="vi-VN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vi-VN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5 năm 2025</a:t>
                </a:r>
                <a:endPara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1470819" y="1752600"/>
            <a:ext cx="533400" cy="646331"/>
            <a:chOff x="1737519" y="1943100"/>
            <a:chExt cx="533400" cy="646331"/>
          </a:xfrm>
        </p:grpSpPr>
        <p:sp>
          <p:nvSpPr>
            <p:cNvPr id="8" name="Oval 7"/>
            <p:cNvSpPr/>
            <p:nvPr/>
          </p:nvSpPr>
          <p:spPr>
            <a:xfrm>
              <a:off x="1737519" y="2019300"/>
              <a:ext cx="533400" cy="53340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804609" y="1943100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060710" y="1775012"/>
            <a:ext cx="13487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8m,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6m.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chu vi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57E2C71-5C08-5B02-D474-2587A36274BA}"/>
              </a:ext>
            </a:extLst>
          </p:cNvPr>
          <p:cNvSpPr txBox="1"/>
          <p:nvPr/>
        </p:nvSpPr>
        <p:spPr>
          <a:xfrm>
            <a:off x="2584110" y="3810000"/>
            <a:ext cx="1050721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4000" b="1" u="sng" dirty="0">
                <a:solidFill>
                  <a:srgbClr val="0000FF"/>
                </a:solidFill>
                <a:latin typeface="+mj-lt"/>
              </a:rPr>
              <a:t>Bài giải</a:t>
            </a:r>
            <a:endParaRPr lang="en-US" sz="4000" b="1" dirty="0">
              <a:solidFill>
                <a:srgbClr val="0000FF"/>
              </a:solidFill>
              <a:latin typeface="+mj-lt"/>
            </a:endParaRPr>
          </a:p>
          <a:p>
            <a:pPr algn="ctr"/>
            <a:r>
              <a:rPr lang="vi-VN" sz="4000" b="1" dirty="0">
                <a:solidFill>
                  <a:srgbClr val="0000FF"/>
                </a:solidFill>
                <a:latin typeface="+mj-lt"/>
              </a:rPr>
              <a:t>     Chiều dài hình chữ nhật là:</a:t>
            </a:r>
            <a:endParaRPr lang="en-US" sz="4000" b="1" dirty="0">
              <a:solidFill>
                <a:srgbClr val="0000FF"/>
              </a:solidFill>
              <a:latin typeface="+mj-lt"/>
            </a:endParaRPr>
          </a:p>
          <a:p>
            <a:pPr algn="ctr"/>
            <a:r>
              <a:rPr lang="vi-VN" sz="4000" b="1" dirty="0">
                <a:solidFill>
                  <a:srgbClr val="0000FF"/>
                </a:solidFill>
                <a:latin typeface="+mj-lt"/>
              </a:rPr>
              <a:t>8 + 6= 14 (m)</a:t>
            </a:r>
            <a:endParaRPr lang="en-US" sz="4000" b="1" dirty="0">
              <a:solidFill>
                <a:srgbClr val="0000FF"/>
              </a:solidFill>
              <a:latin typeface="+mj-lt"/>
            </a:endParaRPr>
          </a:p>
          <a:p>
            <a:pPr algn="ctr"/>
            <a:r>
              <a:rPr lang="vi-VN" sz="4000" b="1" dirty="0">
                <a:solidFill>
                  <a:srgbClr val="0000FF"/>
                </a:solidFill>
                <a:latin typeface="+mj-lt"/>
              </a:rPr>
              <a:t>Chu vi mảnh đất hình chữ nhật là     </a:t>
            </a:r>
            <a:endParaRPr lang="en-US" sz="4000" b="1" dirty="0">
              <a:solidFill>
                <a:srgbClr val="0000FF"/>
              </a:solidFill>
              <a:latin typeface="+mj-lt"/>
            </a:endParaRPr>
          </a:p>
          <a:p>
            <a:pPr algn="ctr"/>
            <a:r>
              <a:rPr lang="vi-VN" sz="4000" b="1" dirty="0">
                <a:solidFill>
                  <a:srgbClr val="0000FF"/>
                </a:solidFill>
                <a:latin typeface="+mj-lt"/>
              </a:rPr>
              <a:t>                                (14 + 8) x 2 = 44 (m)</a:t>
            </a:r>
            <a:endParaRPr lang="en-US" sz="4000" b="1" dirty="0">
              <a:solidFill>
                <a:srgbClr val="0000FF"/>
              </a:solidFill>
              <a:latin typeface="+mj-lt"/>
            </a:endParaRPr>
          </a:p>
          <a:p>
            <a:pPr algn="ctr"/>
            <a:r>
              <a:rPr lang="vi-VN" sz="4000" b="1" u="sng" dirty="0">
                <a:solidFill>
                  <a:srgbClr val="0000FF"/>
                </a:solidFill>
                <a:latin typeface="+mj-lt"/>
              </a:rPr>
              <a:t>Đáp số</a:t>
            </a:r>
            <a:r>
              <a:rPr lang="vi-VN" sz="4000" b="1" dirty="0">
                <a:solidFill>
                  <a:srgbClr val="0000FF"/>
                </a:solidFill>
                <a:latin typeface="+mj-lt"/>
              </a:rPr>
              <a:t>:</a:t>
            </a:r>
            <a:r>
              <a:rPr lang="vi-VN" sz="4000" b="1" i="1" dirty="0">
                <a:solidFill>
                  <a:srgbClr val="0000FF"/>
                </a:solidFill>
                <a:latin typeface="+mj-lt"/>
              </a:rPr>
              <a:t> 44 m</a:t>
            </a:r>
            <a:endParaRPr lang="en-US" sz="4000" b="1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44" name="Text Box 14">
            <a:extLst>
              <a:ext uri="{FF2B5EF4-FFF2-40B4-BE49-F238E27FC236}">
                <a16:creationId xmlns:a16="http://schemas.microsoft.com/office/drawing/2014/main" id="{504625E1-C634-02CB-CD64-4A255F9876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258" y="1041400"/>
            <a:ext cx="14284062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8423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1250</TotalTime>
  <Words>714</Words>
  <Application>Microsoft Office PowerPoint</Application>
  <PresentationFormat>Tùy chỉnh</PresentationFormat>
  <Paragraphs>97</Paragraphs>
  <Slides>11</Slides>
  <Notes>1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4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11</vt:i4>
      </vt:variant>
    </vt:vector>
  </HeadingPairs>
  <TitlesOfParts>
    <vt:vector size="16" baseType="lpstr">
      <vt:lpstr>HP001 4 hàng</vt:lpstr>
      <vt:lpstr>Arial</vt:lpstr>
      <vt:lpstr>Calibri</vt:lpstr>
      <vt:lpstr>Times New Roman</vt:lpstr>
      <vt:lpstr>Office Theme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DELL</cp:lastModifiedBy>
  <cp:revision>137</cp:revision>
  <cp:lastPrinted>2024-05-16T15:08:11Z</cp:lastPrinted>
  <dcterms:created xsi:type="dcterms:W3CDTF">2022-07-10T01:37:20Z</dcterms:created>
  <dcterms:modified xsi:type="dcterms:W3CDTF">2025-05-18T14:08:36Z</dcterms:modified>
</cp:coreProperties>
</file>