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27"/>
  </p:notesMasterIdLst>
  <p:sldIdLst>
    <p:sldId id="431" r:id="rId5"/>
    <p:sldId id="11693" r:id="rId6"/>
    <p:sldId id="11694" r:id="rId7"/>
    <p:sldId id="11695" r:id="rId8"/>
    <p:sldId id="500" r:id="rId9"/>
    <p:sldId id="272" r:id="rId10"/>
    <p:sldId id="259" r:id="rId11"/>
    <p:sldId id="258" r:id="rId12"/>
    <p:sldId id="11705" r:id="rId13"/>
    <p:sldId id="505" r:id="rId14"/>
    <p:sldId id="11696" r:id="rId15"/>
    <p:sldId id="11697" r:id="rId16"/>
    <p:sldId id="501" r:id="rId17"/>
    <p:sldId id="11706" r:id="rId18"/>
    <p:sldId id="11707" r:id="rId19"/>
    <p:sldId id="11699" r:id="rId20"/>
    <p:sldId id="11701" r:id="rId21"/>
    <p:sldId id="11708" r:id="rId22"/>
    <p:sldId id="260" r:id="rId23"/>
    <p:sldId id="11709" r:id="rId24"/>
    <p:sldId id="262" r:id="rId25"/>
    <p:sldId id="508" r:id="rId26"/>
  </p:sldIdLst>
  <p:sldSz cx="12192000" cy="6858000"/>
  <p:notesSz cx="6858000" cy="9144000"/>
  <p:embeddedFontLst>
    <p:embeddedFont>
      <p:font typeface=".VnBlack" panose="020B7200000000000000" pitchFamily="34"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panose="0204050305040603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003300"/>
    <a:srgbClr val="FECC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DA1545-9BBE-4884-AF07-6F9A63B73B2F}"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EE93F-90DD-453C-B80D-96E37343F0F5}" type="slidenum">
              <a:rPr lang="en-US" smtClean="0"/>
              <a:t>‹#›</a:t>
            </a:fld>
            <a:endParaRPr lang="en-US"/>
          </a:p>
        </p:txBody>
      </p:sp>
    </p:spTree>
    <p:extLst>
      <p:ext uri="{BB962C8B-B14F-4D97-AF65-F5344CB8AC3E}">
        <p14:creationId xmlns:p14="http://schemas.microsoft.com/office/powerpoint/2010/main" val="399960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12/17/2024</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77085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12/17/2024</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0674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12/17/2024</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18793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898140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537382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086805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303425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458115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473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82881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951219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12/17/2024</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75968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24104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90023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09818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2"/>
        <p:cNvGrpSpPr/>
        <p:nvPr/>
      </p:nvGrpSpPr>
      <p:grpSpPr>
        <a:xfrm>
          <a:off x="0" y="0"/>
          <a:ext cx="0" cy="0"/>
          <a:chOff x="0" y="0"/>
          <a:chExt cx="0" cy="0"/>
        </a:xfrm>
      </p:grpSpPr>
      <p:grpSp>
        <p:nvGrpSpPr>
          <p:cNvPr id="123" name="Google Shape;123;p9"/>
          <p:cNvGrpSpPr/>
          <p:nvPr/>
        </p:nvGrpSpPr>
        <p:grpSpPr>
          <a:xfrm>
            <a:off x="-534839" y="5158267"/>
            <a:ext cx="3136905" cy="1484349"/>
            <a:chOff x="-401130" y="3868700"/>
            <a:chExt cx="2352679" cy="1113262"/>
          </a:xfrm>
        </p:grpSpPr>
        <p:sp>
          <p:nvSpPr>
            <p:cNvPr id="124" name="Google Shape;124;p9"/>
            <p:cNvSpPr/>
            <p:nvPr/>
          </p:nvSpPr>
          <p:spPr>
            <a:xfrm flipH="1">
              <a:off x="523566"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9"/>
            <p:cNvSpPr/>
            <p:nvPr/>
          </p:nvSpPr>
          <p:spPr>
            <a:xfrm flipH="1">
              <a:off x="217877" y="4425162"/>
              <a:ext cx="7647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9"/>
            <p:cNvSpPr/>
            <p:nvPr/>
          </p:nvSpPr>
          <p:spPr>
            <a:xfrm flipH="1">
              <a:off x="982550" y="4425162"/>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9"/>
            <p:cNvSpPr/>
            <p:nvPr/>
          </p:nvSpPr>
          <p:spPr>
            <a:xfrm flipH="1">
              <a:off x="-401130"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9"/>
          <p:cNvGrpSpPr/>
          <p:nvPr/>
        </p:nvGrpSpPr>
        <p:grpSpPr>
          <a:xfrm>
            <a:off x="10258405" y="5161802"/>
            <a:ext cx="2465728" cy="1484349"/>
            <a:chOff x="7693804" y="3871351"/>
            <a:chExt cx="1849296" cy="1113262"/>
          </a:xfrm>
        </p:grpSpPr>
        <p:sp>
          <p:nvSpPr>
            <p:cNvPr id="129" name="Google Shape;129;p9"/>
            <p:cNvSpPr/>
            <p:nvPr/>
          </p:nvSpPr>
          <p:spPr>
            <a:xfrm rot="10800000" flipH="1">
              <a:off x="7693804"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9"/>
            <p:cNvSpPr/>
            <p:nvPr/>
          </p:nvSpPr>
          <p:spPr>
            <a:xfrm rot="10800000" flipH="1">
              <a:off x="8255845" y="3871351"/>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rot="10800000" flipH="1">
              <a:off x="8618500"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9"/>
          <p:cNvGrpSpPr/>
          <p:nvPr/>
        </p:nvGrpSpPr>
        <p:grpSpPr>
          <a:xfrm>
            <a:off x="4421918" y="-424767"/>
            <a:ext cx="3348167" cy="1484800"/>
            <a:chOff x="3316438" y="-318575"/>
            <a:chExt cx="2511125" cy="1113600"/>
          </a:xfrm>
        </p:grpSpPr>
        <p:sp>
          <p:nvSpPr>
            <p:cNvPr id="133" name="Google Shape;133;p9"/>
            <p:cNvSpPr/>
            <p:nvPr/>
          </p:nvSpPr>
          <p:spPr>
            <a:xfrm flipH="1">
              <a:off x="5013663" y="-40175"/>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flipH="1">
              <a:off x="4130338" y="238225"/>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flipH="1">
              <a:off x="4130338" y="-318575"/>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flipH="1">
              <a:off x="3316438" y="-40175"/>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9"/>
          <p:cNvSpPr txBox="1">
            <a:spLocks noGrp="1"/>
          </p:cNvSpPr>
          <p:nvPr>
            <p:ph type="title"/>
          </p:nvPr>
        </p:nvSpPr>
        <p:spPr>
          <a:xfrm>
            <a:off x="2847400" y="1937400"/>
            <a:ext cx="6497200" cy="19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1800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38" name="Google Shape;138;p9"/>
          <p:cNvSpPr txBox="1">
            <a:spLocks noGrp="1"/>
          </p:cNvSpPr>
          <p:nvPr>
            <p:ph type="subTitle" idx="1"/>
          </p:nvPr>
        </p:nvSpPr>
        <p:spPr>
          <a:xfrm>
            <a:off x="2847400" y="4025800"/>
            <a:ext cx="6497200" cy="894800"/>
          </a:xfrm>
          <a:prstGeom prst="rect">
            <a:avLst/>
          </a:prstGeom>
          <a:solidFill>
            <a:srgbClr val="662330">
              <a:alpha val="8840"/>
            </a:srgbClr>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2472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83555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987613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287611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2500104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854933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91825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12/17/2024</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07108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989095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0785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92162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531831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458174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17/12/2024</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746650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17/12/2024</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3473239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17/12/2024</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3001540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17/12/2024</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8095106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17/12/2024</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2003184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12/17/2024</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51755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17/12/2024</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5600006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17/12/2024</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352722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17/12/2024</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414329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17/12/2024</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742215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17/12/2024</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328449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17/12/2024</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141685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12/17/2024</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13244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12/17/2024</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054143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12/17/2024</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3421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12/17/2024</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98940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12/17/2024</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563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7.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7.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12/17/2024</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423351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258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14DA2510-5BE6-03E6-C4E7-F6C007B571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9020306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17/12/2024</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id="{72DB258D-27CB-AE7C-A080-496D56FA8B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5838342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6.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21.xml"/><Relationship Id="rId18" Type="http://schemas.openxmlformats.org/officeDocument/2006/relationships/image" Target="../media/image52.gif"/><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7.png"/><Relationship Id="rId17" Type="http://schemas.openxmlformats.org/officeDocument/2006/relationships/image" Target="../media/image51.gif"/><Relationship Id="rId2" Type="http://schemas.openxmlformats.org/officeDocument/2006/relationships/audio" Target="../media/audio1.wav"/><Relationship Id="rId16" Type="http://schemas.openxmlformats.org/officeDocument/2006/relationships/image" Target="../media/image50.gif"/><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slide" Target="slide20.xml"/><Relationship Id="rId5" Type="http://schemas.openxmlformats.org/officeDocument/2006/relationships/image" Target="../media/image42.png"/><Relationship Id="rId15" Type="http://schemas.openxmlformats.org/officeDocument/2006/relationships/image" Target="../media/image49.gif"/><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slide" Target="slide19.xml"/><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4.jpg"/><Relationship Id="rId4" Type="http://schemas.openxmlformats.org/officeDocument/2006/relationships/image" Target="../media/image10.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8.jpg"/><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8.jpg"/><Relationship Id="rId4" Type="http://schemas.openxmlformats.org/officeDocument/2006/relationships/image" Target="../media/image10.png"/><Relationship Id="rId9"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3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4" name="TextBox 14"/>
          <p:cNvSpPr txBox="1"/>
          <p:nvPr/>
        </p:nvSpPr>
        <p:spPr>
          <a:xfrm>
            <a:off x="1343079" y="1421057"/>
            <a:ext cx="10081541" cy="752065"/>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3200" b="1" dirty="0">
                <a:solidFill>
                  <a:schemeClr val="bg2">
                    <a:lumMod val="25000"/>
                  </a:schemeClr>
                </a:solidFill>
                <a:latin typeface="+mj-lt"/>
              </a:rPr>
              <a:t>LUYỆN TỪ VÀ CÂU: CÂU CHỦ ĐỀ CỦA ĐOẠN VĂN</a:t>
            </a:r>
            <a:endParaRPr lang="pt-BR" sz="3200" b="1" dirty="0">
              <a:solidFill>
                <a:schemeClr val="bg2">
                  <a:lumMod val="25000"/>
                </a:schemeClr>
              </a:solidFill>
              <a:latin typeface="+mj-lt"/>
            </a:endParaRPr>
          </a:p>
        </p:txBody>
      </p:sp>
      <p:sp>
        <p:nvSpPr>
          <p:cNvPr id="63" name="TextBox 14">
            <a:extLst>
              <a:ext uri="{FF2B5EF4-FFF2-40B4-BE49-F238E27FC236}">
                <a16:creationId xmlns:a16="http://schemas.microsoft.com/office/drawing/2014/main" id="{3CB8A763-47F9-4821-A932-FD2DA629C7F8}"/>
              </a:ext>
            </a:extLst>
          </p:cNvPr>
          <p:cNvSpPr txBox="1"/>
          <p:nvPr/>
        </p:nvSpPr>
        <p:spPr>
          <a:xfrm>
            <a:off x="2872154" y="81117"/>
            <a:ext cx="6755375" cy="1481175"/>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pt-BR" sz="3200" b="1" dirty="0">
                <a:solidFill>
                  <a:schemeClr val="bg2">
                    <a:lumMod val="25000"/>
                  </a:schemeClr>
                </a:solidFill>
                <a:latin typeface="Times New Roman" panose="02020603050405020304" pitchFamily="18" charset="0"/>
                <a:cs typeface="Times New Roman" panose="02020603050405020304" pitchFamily="18" charset="0"/>
              </a:rPr>
              <a:t>Thứ </a:t>
            </a:r>
            <a:r>
              <a:rPr lang="vi-VN" sz="3200" b="1" dirty="0">
                <a:solidFill>
                  <a:schemeClr val="bg2">
                    <a:lumMod val="25000"/>
                  </a:schemeClr>
                </a:solidFill>
                <a:latin typeface="Times New Roman" panose="02020603050405020304" pitchFamily="18" charset="0"/>
                <a:cs typeface="Times New Roman" panose="02020603050405020304" pitchFamily="18" charset="0"/>
              </a:rPr>
              <a:t>Năm</a:t>
            </a:r>
            <a:r>
              <a:rPr lang="pt-BR" sz="3200" b="1" dirty="0">
                <a:solidFill>
                  <a:schemeClr val="bg2">
                    <a:lumMod val="25000"/>
                  </a:schemeClr>
                </a:solidFill>
                <a:latin typeface="Times New Roman" panose="02020603050405020304" pitchFamily="18" charset="0"/>
                <a:cs typeface="Times New Roman" panose="02020603050405020304" pitchFamily="18" charset="0"/>
              </a:rPr>
              <a:t> ngày 1</a:t>
            </a:r>
            <a:r>
              <a:rPr lang="vi-VN" sz="3200" b="1" dirty="0">
                <a:solidFill>
                  <a:schemeClr val="bg2">
                    <a:lumMod val="25000"/>
                  </a:schemeClr>
                </a:solidFill>
                <a:latin typeface="Times New Roman" panose="02020603050405020304" pitchFamily="18" charset="0"/>
                <a:cs typeface="Times New Roman" panose="02020603050405020304" pitchFamily="18" charset="0"/>
              </a:rPr>
              <a:t>9</a:t>
            </a:r>
            <a:r>
              <a:rPr lang="pt-BR" sz="3200" b="1" dirty="0">
                <a:solidFill>
                  <a:schemeClr val="bg2">
                    <a:lumMod val="25000"/>
                  </a:schemeClr>
                </a:solidFill>
                <a:latin typeface="Times New Roman" panose="02020603050405020304" pitchFamily="18" charset="0"/>
                <a:cs typeface="Times New Roman" panose="02020603050405020304" pitchFamily="18" charset="0"/>
              </a:rPr>
              <a:t> tháng 12 năm 2024</a:t>
            </a:r>
          </a:p>
          <a:p>
            <a:pPr algn="ctr">
              <a:lnSpc>
                <a:spcPct val="150000"/>
              </a:lnSpc>
            </a:pPr>
            <a:r>
              <a:rPr lang="pt-BR" sz="3200" b="1" dirty="0">
                <a:solidFill>
                  <a:schemeClr val="bg2">
                    <a:lumMod val="25000"/>
                  </a:schemeClr>
                </a:solidFill>
                <a:latin typeface="Times New Roman" panose="02020603050405020304" pitchFamily="18" charset="0"/>
                <a:cs typeface="Times New Roman" panose="02020603050405020304" pitchFamily="18" charset="0"/>
              </a:rPr>
              <a:t>Tiếng Việt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anim calcmode="lin" valueType="num">
                                      <p:cBhvr>
                                        <p:cTn id="8" dur="500" fill="hold"/>
                                        <p:tgtEl>
                                          <p:spTgt spid="74"/>
                                        </p:tgtEl>
                                        <p:attrNameLst>
                                          <p:attrName>ppt_x</p:attrName>
                                        </p:attrNameLst>
                                      </p:cBhvr>
                                      <p:tavLst>
                                        <p:tav tm="0">
                                          <p:val>
                                            <p:strVal val="#ppt_x"/>
                                          </p:val>
                                        </p:tav>
                                        <p:tav tm="100000">
                                          <p:val>
                                            <p:strVal val="#ppt_x"/>
                                          </p:val>
                                        </p:tav>
                                      </p:tavLst>
                                    </p:anim>
                                    <p:anim calcmode="lin" valueType="num">
                                      <p:cBhvr>
                                        <p:cTn id="9" dur="5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anim calcmode="lin" valueType="num">
                                      <p:cBhvr>
                                        <p:cTn id="14" dur="500" fill="hold"/>
                                        <p:tgtEl>
                                          <p:spTgt spid="63"/>
                                        </p:tgtEl>
                                        <p:attrNameLst>
                                          <p:attrName>ppt_x</p:attrName>
                                        </p:attrNameLst>
                                      </p:cBhvr>
                                      <p:tavLst>
                                        <p:tav tm="0">
                                          <p:val>
                                            <p:strVal val="#ppt_x"/>
                                          </p:val>
                                        </p:tav>
                                        <p:tav tm="100000">
                                          <p:val>
                                            <p:strVal val="#ppt_x"/>
                                          </p:val>
                                        </p:tav>
                                      </p:tavLst>
                                    </p:anim>
                                    <p:anim calcmode="lin" valueType="num">
                                      <p:cBhvr>
                                        <p:cTn id="15" dur="5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276399"/>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14">
            <a:extLst>
              <a:ext uri="{FF2B5EF4-FFF2-40B4-BE49-F238E27FC236}">
                <a16:creationId xmlns:a16="http://schemas.microsoft.com/office/drawing/2014/main" id="{294C0BE7-9925-07B0-7C6D-91094A5BE435}"/>
              </a:ext>
            </a:extLst>
          </p:cNvPr>
          <p:cNvSpPr txBox="1"/>
          <p:nvPr/>
        </p:nvSpPr>
        <p:spPr>
          <a:xfrm>
            <a:off x="5895904" y="1293546"/>
            <a:ext cx="4603127" cy="1323439"/>
          </a:xfrm>
          <a:prstGeom prst="rect">
            <a:avLst/>
          </a:prstGeom>
          <a:noFill/>
        </p:spPr>
        <p:txBody>
          <a:bodyPr wrap="square" rtlCol="0">
            <a:spAutoFit/>
          </a:bodyPr>
          <a:lstStyle/>
          <a:p>
            <a:r>
              <a:rPr lang="vi-VN"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mở đoạn có tác dụng gì?</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7756" y="126601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266429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6216" y="399930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A6E196C-3BC3-4320-B42C-D6F15E42D7B8}"/>
              </a:ext>
            </a:extLst>
          </p:cNvPr>
          <p:cNvGrpSpPr/>
          <p:nvPr/>
        </p:nvGrpSpPr>
        <p:grpSpPr>
          <a:xfrm>
            <a:off x="1424303" y="1203190"/>
            <a:ext cx="3684814" cy="813483"/>
            <a:chOff x="713015" y="309923"/>
            <a:chExt cx="4001042" cy="1022488"/>
          </a:xfrm>
        </p:grpSpPr>
        <p:sp>
          <p:nvSpPr>
            <p:cNvPr id="15" name="Rectangle: Rounded Corners 14">
              <a:extLst>
                <a:ext uri="{FF2B5EF4-FFF2-40B4-BE49-F238E27FC236}">
                  <a16:creationId xmlns:a16="http://schemas.microsoft.com/office/drawing/2014/main" id="{A0F0390E-D96B-4B3A-ABDC-D57E15A0F08F}"/>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08FEC65-BA25-4663-8F1A-1FF90D07F77A}"/>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17" name="Picture 16" descr="A picture containing toy&#10;&#10;Description automatically generated">
            <a:extLst>
              <a:ext uri="{FF2B5EF4-FFF2-40B4-BE49-F238E27FC236}">
                <a16:creationId xmlns:a16="http://schemas.microsoft.com/office/drawing/2014/main" id="{CCB7A023-D340-4B7B-8882-6AA1517D8C5F}"/>
              </a:ext>
            </a:extLst>
          </p:cNvPr>
          <p:cNvPicPr>
            <a:picLocks noChangeAspect="1"/>
          </p:cNvPicPr>
          <p:nvPr/>
        </p:nvPicPr>
        <p:blipFill rotWithShape="1">
          <a:blip r:embed="rId6">
            <a:extLst>
              <a:ext uri="{28A0092B-C50C-407E-A947-70E740481C1C}">
                <a14:useLocalDpi xmlns:a14="http://schemas.microsoft.com/office/drawing/2010/main" val="0"/>
              </a:ext>
            </a:extLst>
          </a:blip>
          <a:srcRect l="4656" t="13143" r="50366" b="11809"/>
          <a:stretch/>
        </p:blipFill>
        <p:spPr>
          <a:xfrm>
            <a:off x="1073428" y="1921750"/>
            <a:ext cx="4464522" cy="4190225"/>
          </a:xfrm>
          <a:prstGeom prst="rect">
            <a:avLst/>
          </a:prstGeom>
        </p:spPr>
      </p:pic>
      <p:sp>
        <p:nvSpPr>
          <p:cNvPr id="18" name="文本框 14">
            <a:extLst>
              <a:ext uri="{FF2B5EF4-FFF2-40B4-BE49-F238E27FC236}">
                <a16:creationId xmlns:a16="http://schemas.microsoft.com/office/drawing/2014/main" id="{E297BF19-2225-49A5-BFA7-90B4277FB5DC}"/>
              </a:ext>
            </a:extLst>
          </p:cNvPr>
          <p:cNvSpPr txBox="1"/>
          <p:nvPr/>
        </p:nvSpPr>
        <p:spPr>
          <a:xfrm>
            <a:off x="5975304" y="2759677"/>
            <a:ext cx="4603127" cy="1323439"/>
          </a:xfrm>
          <a:prstGeom prst="rect">
            <a:avLst/>
          </a:prstGeom>
          <a:noFill/>
        </p:spPr>
        <p:txBody>
          <a:bodyPr wrap="square" rtlCol="0">
            <a:spAutoFit/>
          </a:bodyPr>
          <a:lstStyle/>
          <a:p>
            <a:r>
              <a:rPr lang="vi-VN"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a:t>
            </a:r>
            <a:r>
              <a:rPr lang="en-US" sz="4000"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kết</a:t>
            </a:r>
            <a:r>
              <a:rPr lang="vi-VN"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đoạn có tác dụng gì?</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 name="文本框 14">
            <a:extLst>
              <a:ext uri="{FF2B5EF4-FFF2-40B4-BE49-F238E27FC236}">
                <a16:creationId xmlns:a16="http://schemas.microsoft.com/office/drawing/2014/main" id="{D6FACE6E-AAA2-42AF-989C-153097DCA73E}"/>
              </a:ext>
            </a:extLst>
          </p:cNvPr>
          <p:cNvSpPr txBox="1"/>
          <p:nvPr/>
        </p:nvSpPr>
        <p:spPr>
          <a:xfrm>
            <a:off x="5976730" y="4161183"/>
            <a:ext cx="5356188" cy="1938992"/>
          </a:xfrm>
          <a:prstGeom prst="rect">
            <a:avLst/>
          </a:prstGeom>
          <a:noFill/>
        </p:spPr>
        <p:txBody>
          <a:bodyPr wrap="square" rtlCol="0">
            <a:spAutoFit/>
          </a:bodyPr>
          <a:lstStyle/>
          <a:p>
            <a:r>
              <a:rPr lang="en-US"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a:t>
            </a:r>
            <a:r>
              <a:rPr lang="vi-VN"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Nội dung câu mở đoạn và câu kết đoạn có điểm gì giống và khác nhau?</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49" presetClass="entr" presetSubtype="0" decel="10000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250" fill="hold"/>
                                        <p:tgtEl>
                                          <p:spTgt spid="26"/>
                                        </p:tgtEl>
                                        <p:attrNameLst>
                                          <p:attrName>ppt_w</p:attrName>
                                        </p:attrNameLst>
                                      </p:cBhvr>
                                      <p:tavLst>
                                        <p:tav tm="0">
                                          <p:val>
                                            <p:fltVal val="0"/>
                                          </p:val>
                                        </p:tav>
                                        <p:tav tm="100000">
                                          <p:val>
                                            <p:strVal val="#ppt_w"/>
                                          </p:val>
                                        </p:tav>
                                      </p:tavLst>
                                    </p:anim>
                                    <p:anim calcmode="lin" valueType="num">
                                      <p:cBhvr>
                                        <p:cTn id="26" dur="250" fill="hold"/>
                                        <p:tgtEl>
                                          <p:spTgt spid="26"/>
                                        </p:tgtEl>
                                        <p:attrNameLst>
                                          <p:attrName>ppt_h</p:attrName>
                                        </p:attrNameLst>
                                      </p:cBhvr>
                                      <p:tavLst>
                                        <p:tav tm="0">
                                          <p:val>
                                            <p:fltVal val="0"/>
                                          </p:val>
                                        </p:tav>
                                        <p:tav tm="100000">
                                          <p:val>
                                            <p:strVal val="#ppt_h"/>
                                          </p:val>
                                        </p:tav>
                                      </p:tavLst>
                                    </p:anim>
                                    <p:anim calcmode="lin" valueType="num">
                                      <p:cBhvr>
                                        <p:cTn id="27" dur="250" fill="hold"/>
                                        <p:tgtEl>
                                          <p:spTgt spid="26"/>
                                        </p:tgtEl>
                                        <p:attrNameLst>
                                          <p:attrName>style.rotation</p:attrName>
                                        </p:attrNameLst>
                                      </p:cBhvr>
                                      <p:tavLst>
                                        <p:tav tm="0">
                                          <p:val>
                                            <p:fltVal val="360"/>
                                          </p:val>
                                        </p:tav>
                                        <p:tav tm="100000">
                                          <p:val>
                                            <p:fltVal val="0"/>
                                          </p:val>
                                        </p:tav>
                                      </p:tavLst>
                                    </p:anim>
                                    <p:animEffect transition="in" filter="fade">
                                      <p:cBhvr>
                                        <p:cTn id="28" dur="25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par>
                                <p:cTn id="34" presetID="9"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250"/>
                                        <p:tgtEl>
                                          <p:spTgt spid="18"/>
                                        </p:tgtEl>
                                      </p:cBhvr>
                                    </p:animEffect>
                                  </p:childTnLst>
                                </p:cTn>
                              </p:par>
                            </p:childTnLst>
                          </p:cTn>
                        </p:par>
                        <p:par>
                          <p:cTn id="41" fill="hold">
                            <p:stCondLst>
                              <p:cond delay="750"/>
                            </p:stCondLst>
                            <p:childTnLst>
                              <p:par>
                                <p:cTn id="42" presetID="14"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454D53-901B-4B84-917E-814B9C8A36F9}"/>
              </a:ext>
            </a:extLst>
          </p:cNvPr>
          <p:cNvGrpSpPr/>
          <p:nvPr/>
        </p:nvGrpSpPr>
        <p:grpSpPr>
          <a:xfrm>
            <a:off x="3773403" y="50251"/>
            <a:ext cx="4645194" cy="1533324"/>
            <a:chOff x="713015" y="309923"/>
            <a:chExt cx="4001042" cy="1927275"/>
          </a:xfrm>
        </p:grpSpPr>
        <p:sp>
          <p:nvSpPr>
            <p:cNvPr id="3" name="Rectangle: Rounded Corners 2">
              <a:extLst>
                <a:ext uri="{FF2B5EF4-FFF2-40B4-BE49-F238E27FC236}">
                  <a16:creationId xmlns:a16="http://schemas.microsoft.com/office/drawing/2014/main" id="{1FFEA08D-A5A1-4EE5-8DFC-D480A16D3973}"/>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D3D78A9-1115-407C-B822-0BBD93055B1A}"/>
                </a:ext>
              </a:extLst>
            </p:cNvPr>
            <p:cNvSpPr txBox="1"/>
            <p:nvPr/>
          </p:nvSpPr>
          <p:spPr>
            <a:xfrm>
              <a:off x="713015" y="418992"/>
              <a:ext cx="4001042" cy="18182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UTM Duepuntozero" panose="02040603050506020204" pitchFamily="18" charset="0"/>
                </a:rPr>
                <a:t>Kết</a:t>
              </a:r>
              <a:r>
                <a:rPr lang="en-US" sz="4400" dirty="0">
                  <a:solidFill>
                    <a:prstClr val="white"/>
                  </a:solidFill>
                  <a:latin typeface="UTM Duepuntozero" panose="02040603050506020204" pitchFamily="18" charset="0"/>
                </a:rPr>
                <a:t> </a:t>
              </a:r>
              <a:r>
                <a:rPr lang="en-US" sz="4400" dirty="0" err="1">
                  <a:solidFill>
                    <a:prstClr val="white"/>
                  </a:solidFill>
                  <a:latin typeface="UTM Duepuntozero" panose="02040603050506020204" pitchFamily="18" charset="0"/>
                </a:rPr>
                <a:t>quả</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thảo</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 name="Picture 2" descr="Cat Cartoon clipart - Cat, Emoticon, Illustration, transparent clip art">
            <a:extLst>
              <a:ext uri="{FF2B5EF4-FFF2-40B4-BE49-F238E27FC236}">
                <a16:creationId xmlns:a16="http://schemas.microsoft.com/office/drawing/2014/main" id="{2664611C-2EED-4DE8-8FF0-DB265A16C6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285" y="81249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14">
            <a:extLst>
              <a:ext uri="{FF2B5EF4-FFF2-40B4-BE49-F238E27FC236}">
                <a16:creationId xmlns:a16="http://schemas.microsoft.com/office/drawing/2014/main" id="{264CAE3C-22F0-4244-B2E9-847215FA854D}"/>
              </a:ext>
            </a:extLst>
          </p:cNvPr>
          <p:cNvSpPr txBox="1"/>
          <p:nvPr/>
        </p:nvSpPr>
        <p:spPr>
          <a:xfrm>
            <a:off x="1178685" y="915756"/>
            <a:ext cx="9343541" cy="769441"/>
          </a:xfrm>
          <a:prstGeom prst="rect">
            <a:avLst/>
          </a:prstGeom>
          <a:noFill/>
        </p:spPr>
        <p:txBody>
          <a:bodyPr wrap="square" rtlCol="0">
            <a:spAutoFit/>
          </a:bodyPr>
          <a:lstStyle/>
          <a:p>
            <a:r>
              <a:rPr lang="vi-VN" sz="4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mở đoạn có tác dụng gì?</a:t>
            </a:r>
            <a:endPar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id="{13B42B45-3E56-4E9C-92CF-2753BC73B6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417" y="366834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14">
            <a:extLst>
              <a:ext uri="{FF2B5EF4-FFF2-40B4-BE49-F238E27FC236}">
                <a16:creationId xmlns:a16="http://schemas.microsoft.com/office/drawing/2014/main" id="{D9E0EAE5-142E-42E7-A890-E790F2731E1F}"/>
              </a:ext>
            </a:extLst>
          </p:cNvPr>
          <p:cNvSpPr txBox="1"/>
          <p:nvPr/>
        </p:nvSpPr>
        <p:spPr>
          <a:xfrm>
            <a:off x="1211817" y="3771602"/>
            <a:ext cx="9343541" cy="769441"/>
          </a:xfrm>
          <a:prstGeom prst="rect">
            <a:avLst/>
          </a:prstGeom>
          <a:noFill/>
        </p:spPr>
        <p:txBody>
          <a:bodyPr wrap="square" rtlCol="0">
            <a:spAutoFit/>
          </a:bodyPr>
          <a:lstStyle/>
          <a:p>
            <a:r>
              <a:rPr lang="vi-VN" sz="4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a:t>
            </a:r>
            <a:r>
              <a:rPr lang="en-US" sz="4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kết</a:t>
            </a:r>
            <a:r>
              <a:rPr lang="vi-VN" sz="4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đoạn có tác dụng gì?</a:t>
            </a:r>
            <a:endPar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Scroll: Horizontal 4">
            <a:extLst>
              <a:ext uri="{FF2B5EF4-FFF2-40B4-BE49-F238E27FC236}">
                <a16:creationId xmlns:a16="http://schemas.microsoft.com/office/drawing/2014/main" id="{5A0F93AB-F9F4-4537-BA74-CCF3A0EFB472}"/>
              </a:ext>
            </a:extLst>
          </p:cNvPr>
          <p:cNvSpPr/>
          <p:nvPr/>
        </p:nvSpPr>
        <p:spPr>
          <a:xfrm>
            <a:off x="622852" y="1726899"/>
            <a:ext cx="10707757" cy="1941446"/>
          </a:xfrm>
          <a:prstGeom prst="horizontalScroll">
            <a:avLst/>
          </a:prstGeom>
          <a:ln w="381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r>
              <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mở đoạn nêu ý chính của đoạn văn</a:t>
            </a:r>
            <a:endParaRPr lang="en-US" sz="4400" b="1" dirty="0">
              <a:solidFill>
                <a:srgbClr val="FF0000"/>
              </a:solidFill>
              <a:effectLst>
                <a:outerShdw blurRad="38100" dist="38100" dir="2700000" algn="tl">
                  <a:srgbClr val="000000">
                    <a:alpha val="43137"/>
                  </a:srgbClr>
                </a:outerShdw>
              </a:effectLst>
            </a:endParaRPr>
          </a:p>
        </p:txBody>
      </p:sp>
      <p:sp>
        <p:nvSpPr>
          <p:cNvPr id="10" name="Scroll: Horizontal 9">
            <a:extLst>
              <a:ext uri="{FF2B5EF4-FFF2-40B4-BE49-F238E27FC236}">
                <a16:creationId xmlns:a16="http://schemas.microsoft.com/office/drawing/2014/main" id="{B4E823A7-35FF-426B-B7C9-B6D7A3CC607A}"/>
              </a:ext>
            </a:extLst>
          </p:cNvPr>
          <p:cNvSpPr/>
          <p:nvPr/>
        </p:nvSpPr>
        <p:spPr>
          <a:xfrm>
            <a:off x="616228" y="4476727"/>
            <a:ext cx="10707757" cy="1941446"/>
          </a:xfrm>
          <a:prstGeom prst="horizontalScroll">
            <a:avLst/>
          </a:prstGeom>
          <a:ln w="381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tabLst>
                <a:tab pos="1628775" algn="l"/>
              </a:tabLst>
            </a:pPr>
            <a:r>
              <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Câu kết đoạn nhắc lại chủ đề đoạn văn và nâng cao ý đã nhắc đến ở câu mở đoạn.</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94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250" fill="hold"/>
                                        <p:tgtEl>
                                          <p:spTgt spid="6"/>
                                        </p:tgtEl>
                                        <p:attrNameLst>
                                          <p:attrName>ppt_w</p:attrName>
                                        </p:attrNameLst>
                                      </p:cBhvr>
                                      <p:tavLst>
                                        <p:tav tm="0">
                                          <p:val>
                                            <p:fltVal val="0"/>
                                          </p:val>
                                        </p:tav>
                                        <p:tav tm="100000">
                                          <p:val>
                                            <p:strVal val="#ppt_w"/>
                                          </p:val>
                                        </p:tav>
                                      </p:tavLst>
                                    </p:anim>
                                    <p:anim calcmode="lin" valueType="num">
                                      <p:cBhvr>
                                        <p:cTn id="12" dur="250" fill="hold"/>
                                        <p:tgtEl>
                                          <p:spTgt spid="6"/>
                                        </p:tgtEl>
                                        <p:attrNameLst>
                                          <p:attrName>ppt_h</p:attrName>
                                        </p:attrNameLst>
                                      </p:cBhvr>
                                      <p:tavLst>
                                        <p:tav tm="0">
                                          <p:val>
                                            <p:fltVal val="0"/>
                                          </p:val>
                                        </p:tav>
                                        <p:tav tm="100000">
                                          <p:val>
                                            <p:strVal val="#ppt_h"/>
                                          </p:val>
                                        </p:tav>
                                      </p:tavLst>
                                    </p:anim>
                                    <p:anim calcmode="lin" valueType="num">
                                      <p:cBhvr>
                                        <p:cTn id="13" dur="250" fill="hold"/>
                                        <p:tgtEl>
                                          <p:spTgt spid="6"/>
                                        </p:tgtEl>
                                        <p:attrNameLst>
                                          <p:attrName>style.rotation</p:attrName>
                                        </p:attrNameLst>
                                      </p:cBhvr>
                                      <p:tavLst>
                                        <p:tav tm="0">
                                          <p:val>
                                            <p:fltVal val="360"/>
                                          </p:val>
                                        </p:tav>
                                        <p:tav tm="100000">
                                          <p:val>
                                            <p:fltVal val="0"/>
                                          </p:val>
                                        </p:tav>
                                      </p:tavLst>
                                    </p:anim>
                                    <p:animEffect transition="in" filter="fade">
                                      <p:cBhvr>
                                        <p:cTn id="14" dur="250"/>
                                        <p:tgtEl>
                                          <p:spTgt spid="6"/>
                                        </p:tgtEl>
                                      </p:cBhvr>
                                    </p:animEffect>
                                  </p:childTnLst>
                                </p:cTn>
                              </p:par>
                            </p:childTnLst>
                          </p:cTn>
                        </p:par>
                        <p:par>
                          <p:cTn id="15" fill="hold">
                            <p:stCondLst>
                              <p:cond delay="75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250"/>
                                        <p:tgtEl>
                                          <p:spTgt spid="7"/>
                                        </p:tgtEl>
                                      </p:cBhvr>
                                    </p:animEffect>
                                  </p:childTnLst>
                                </p:cTn>
                              </p:par>
                            </p:childTnLst>
                          </p:cTn>
                        </p:par>
                        <p:par>
                          <p:cTn id="19" fill="hold">
                            <p:stCondLst>
                              <p:cond delay="1000"/>
                            </p:stCondLst>
                            <p:childTnLst>
                              <p:par>
                                <p:cTn id="20" presetID="49" presetClass="entr" presetSubtype="0" decel="10000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250" fill="hold"/>
                                        <p:tgtEl>
                                          <p:spTgt spid="8"/>
                                        </p:tgtEl>
                                        <p:attrNameLst>
                                          <p:attrName>ppt_w</p:attrName>
                                        </p:attrNameLst>
                                      </p:cBhvr>
                                      <p:tavLst>
                                        <p:tav tm="0">
                                          <p:val>
                                            <p:fltVal val="0"/>
                                          </p:val>
                                        </p:tav>
                                        <p:tav tm="100000">
                                          <p:val>
                                            <p:strVal val="#ppt_w"/>
                                          </p:val>
                                        </p:tav>
                                      </p:tavLst>
                                    </p:anim>
                                    <p:anim calcmode="lin" valueType="num">
                                      <p:cBhvr>
                                        <p:cTn id="23" dur="250" fill="hold"/>
                                        <p:tgtEl>
                                          <p:spTgt spid="8"/>
                                        </p:tgtEl>
                                        <p:attrNameLst>
                                          <p:attrName>ppt_h</p:attrName>
                                        </p:attrNameLst>
                                      </p:cBhvr>
                                      <p:tavLst>
                                        <p:tav tm="0">
                                          <p:val>
                                            <p:fltVal val="0"/>
                                          </p:val>
                                        </p:tav>
                                        <p:tav tm="100000">
                                          <p:val>
                                            <p:strVal val="#ppt_h"/>
                                          </p:val>
                                        </p:tav>
                                      </p:tavLst>
                                    </p:anim>
                                    <p:anim calcmode="lin" valueType="num">
                                      <p:cBhvr>
                                        <p:cTn id="24" dur="250" fill="hold"/>
                                        <p:tgtEl>
                                          <p:spTgt spid="8"/>
                                        </p:tgtEl>
                                        <p:attrNameLst>
                                          <p:attrName>style.rotation</p:attrName>
                                        </p:attrNameLst>
                                      </p:cBhvr>
                                      <p:tavLst>
                                        <p:tav tm="0">
                                          <p:val>
                                            <p:fltVal val="360"/>
                                          </p:val>
                                        </p:tav>
                                        <p:tav tm="100000">
                                          <p:val>
                                            <p:fltVal val="0"/>
                                          </p:val>
                                        </p:tav>
                                      </p:tavLst>
                                    </p:anim>
                                    <p:animEffect transition="in" filter="fade">
                                      <p:cBhvr>
                                        <p:cTn id="25" dur="250"/>
                                        <p:tgtEl>
                                          <p:spTgt spid="8"/>
                                        </p:tgtEl>
                                      </p:cBhvr>
                                    </p:animEffect>
                                  </p:childTnLst>
                                </p:cTn>
                              </p:par>
                            </p:childTnLst>
                          </p:cTn>
                        </p:par>
                        <p:par>
                          <p:cTn id="26" fill="hold">
                            <p:stCondLst>
                              <p:cond delay="1250"/>
                            </p:stCondLst>
                            <p:childTnLst>
                              <p:par>
                                <p:cTn id="27" presetID="14" presetClass="entr" presetSubtype="1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25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5"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2" descr="Cat Cartoon clipart - Cat, Emoticon, Illustration, transparent clip art">
            <a:extLst>
              <a:ext uri="{FF2B5EF4-FFF2-40B4-BE49-F238E27FC236}">
                <a16:creationId xmlns:a16="http://schemas.microsoft.com/office/drawing/2014/main" id="{7D5E76E9-A781-44C8-82A8-DCAA6C64C0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417" y="68660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14">
            <a:extLst>
              <a:ext uri="{FF2B5EF4-FFF2-40B4-BE49-F238E27FC236}">
                <a16:creationId xmlns:a16="http://schemas.microsoft.com/office/drawing/2014/main" id="{101AEC4A-9ABA-4FBB-BCC0-DE8D75039F12}"/>
              </a:ext>
            </a:extLst>
          </p:cNvPr>
          <p:cNvSpPr txBox="1"/>
          <p:nvPr/>
        </p:nvSpPr>
        <p:spPr>
          <a:xfrm>
            <a:off x="1211817" y="789859"/>
            <a:ext cx="10118792" cy="1446550"/>
          </a:xfrm>
          <a:prstGeom prst="rect">
            <a:avLst/>
          </a:prstGeom>
          <a:noFill/>
        </p:spPr>
        <p:txBody>
          <a:bodyPr wrap="square" rtlCol="0">
            <a:spAutoFit/>
          </a:bodyPr>
          <a:lstStyle/>
          <a:p>
            <a:r>
              <a:rPr lang="en-US" sz="4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a:t>
            </a:r>
            <a:r>
              <a:rPr lang="en-US" sz="4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2: </a:t>
            </a:r>
            <a:r>
              <a:rPr lang="vi-VN" sz="4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Nội dung câu mở đoạn và câu kết đoạn có điểm gì giống và khác nhau?</a:t>
            </a:r>
            <a:endPar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CDDF6065-5A90-45D5-A28C-B4906EE9EF30}"/>
              </a:ext>
            </a:extLst>
          </p:cNvPr>
          <p:cNvGraphicFramePr>
            <a:graphicFrameLocks noGrp="1"/>
          </p:cNvGraphicFramePr>
          <p:nvPr>
            <p:extLst>
              <p:ext uri="{D42A27DB-BD31-4B8C-83A1-F6EECF244321}">
                <p14:modId xmlns:p14="http://schemas.microsoft.com/office/powerpoint/2010/main" val="4219845540"/>
              </p:ext>
            </p:extLst>
          </p:nvPr>
        </p:nvGraphicFramePr>
        <p:xfrm>
          <a:off x="993913" y="2557670"/>
          <a:ext cx="10336698" cy="2926080"/>
        </p:xfrm>
        <a:graphic>
          <a:graphicData uri="http://schemas.openxmlformats.org/drawingml/2006/table">
            <a:tbl>
              <a:tblPr firstRow="1" bandRow="1">
                <a:tableStyleId>{5A111915-BE36-4E01-A7E5-04B1672EAD32}</a:tableStyleId>
              </a:tblPr>
              <a:tblGrid>
                <a:gridCol w="5168349">
                  <a:extLst>
                    <a:ext uri="{9D8B030D-6E8A-4147-A177-3AD203B41FA5}">
                      <a16:colId xmlns:a16="http://schemas.microsoft.com/office/drawing/2014/main" val="1028236464"/>
                    </a:ext>
                  </a:extLst>
                </a:gridCol>
                <a:gridCol w="5168349">
                  <a:extLst>
                    <a:ext uri="{9D8B030D-6E8A-4147-A177-3AD203B41FA5}">
                      <a16:colId xmlns:a16="http://schemas.microsoft.com/office/drawing/2014/main" val="2482903298"/>
                    </a:ext>
                  </a:extLst>
                </a:gridCol>
              </a:tblGrid>
              <a:tr h="634282">
                <a:tc>
                  <a:txBody>
                    <a:bodyPr/>
                    <a:lstStyle/>
                    <a:p>
                      <a:pPr algn="ct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Giống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3808127"/>
                  </a:ext>
                </a:extLst>
              </a:tr>
              <a:tr h="2265295">
                <a:tc>
                  <a:txBody>
                    <a:bodyPr/>
                    <a:lstStyle/>
                    <a:p>
                      <a:pPr algn="just">
                        <a:lnSpc>
                          <a:spcPct val="107000"/>
                        </a:lnSpc>
                        <a:spcAft>
                          <a:spcPts val="800"/>
                        </a:spcAft>
                        <a:tabLst>
                          <a:tab pos="1628775" algn="l"/>
                        </a:tabLst>
                      </a:pPr>
                      <a:r>
                        <a:rPr lang="vi-VN"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Đều nói về chủ đề trong đoạn văn.</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mở đoạn nêu chủ đề đoạn văn, câu kết đoạn nhắc lại và nâng cao chủ đề đoạn văn.</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3112723"/>
                  </a:ext>
                </a:extLst>
              </a:tr>
            </a:tbl>
          </a:graphicData>
        </a:graphic>
      </p:graphicFrame>
    </p:spTree>
    <p:extLst>
      <p:ext uri="{BB962C8B-B14F-4D97-AF65-F5344CB8AC3E}">
        <p14:creationId xmlns:p14="http://schemas.microsoft.com/office/powerpoint/2010/main" val="292263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360"/>
                                          </p:val>
                                        </p:tav>
                                        <p:tav tm="100000">
                                          <p:val>
                                            <p:fltVal val="0"/>
                                          </p:val>
                                        </p:tav>
                                      </p:tavLst>
                                    </p:anim>
                                    <p:animEffect transition="in" filter="fade">
                                      <p:cBhvr>
                                        <p:cTn id="10" dur="250"/>
                                        <p:tgtEl>
                                          <p:spTgt spid="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sp>
        <p:nvSpPr>
          <p:cNvPr id="3" name="Rectangle: Diagonal Corners Rounded 2">
            <a:extLst>
              <a:ext uri="{FF2B5EF4-FFF2-40B4-BE49-F238E27FC236}">
                <a16:creationId xmlns:a16="http://schemas.microsoft.com/office/drawing/2014/main" id="{E84438EE-3A9D-405E-840C-5CCB4D170B33}"/>
              </a:ext>
            </a:extLst>
          </p:cNvPr>
          <p:cNvSpPr/>
          <p:nvPr/>
        </p:nvSpPr>
        <p:spPr>
          <a:xfrm>
            <a:off x="2345638" y="79023"/>
            <a:ext cx="7553739" cy="707262"/>
          </a:xfrm>
          <a:prstGeom prst="round2Diag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1. </a:t>
            </a:r>
            <a:r>
              <a:rPr lang="vi-VN"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chủ đề thường là câu như thế nào?</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3517C5E-C3CA-4B7B-9BFF-0260D66F59AE}"/>
              </a:ext>
            </a:extLst>
          </p:cNvPr>
          <p:cNvSpPr/>
          <p:nvPr/>
        </p:nvSpPr>
        <p:spPr>
          <a:xfrm>
            <a:off x="3145198" y="888883"/>
            <a:ext cx="6771860" cy="2308324"/>
          </a:xfrm>
          <a:prstGeom prst="rect">
            <a:avLst/>
          </a:prstGeom>
        </p:spPr>
        <p:txBody>
          <a:bodyPr wrap="square">
            <a:spAutoFit/>
          </a:bodyPr>
          <a:lstStyle/>
          <a:p>
            <a:pPr>
              <a:spcAft>
                <a:spcPts val="800"/>
              </a:spcAft>
              <a:tabLst>
                <a:tab pos="1628775" algn="l"/>
              </a:tabLst>
            </a:pPr>
            <a:r>
              <a:rPr lang="vi-VN" sz="48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Câu chủ đề thường là câu mở đoạn, nêu ý chính của đoạn văn.</a:t>
            </a:r>
            <a:endParaRPr lang="en-US" sz="48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sp>
        <p:nvSpPr>
          <p:cNvPr id="3" name="Rectangle: Diagonal Corners Rounded 2">
            <a:extLst>
              <a:ext uri="{FF2B5EF4-FFF2-40B4-BE49-F238E27FC236}">
                <a16:creationId xmlns:a16="http://schemas.microsoft.com/office/drawing/2014/main" id="{E84438EE-3A9D-405E-840C-5CCB4D170B33}"/>
              </a:ext>
            </a:extLst>
          </p:cNvPr>
          <p:cNvSpPr/>
          <p:nvPr/>
        </p:nvSpPr>
        <p:spPr>
          <a:xfrm>
            <a:off x="991144" y="79023"/>
            <a:ext cx="10159075" cy="707262"/>
          </a:xfrm>
          <a:prstGeom prst="round2Diag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 </a:t>
            </a:r>
            <a:r>
              <a:rPr lang="vi-VN"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chủ đề của đoạn văn có được nhắc lại hay không?</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A652D8CE-3F92-46DA-823A-CF5F9B12BE48}"/>
              </a:ext>
            </a:extLst>
          </p:cNvPr>
          <p:cNvSpPr/>
          <p:nvPr/>
        </p:nvSpPr>
        <p:spPr>
          <a:xfrm>
            <a:off x="2780171" y="963856"/>
            <a:ext cx="6718671" cy="2123658"/>
          </a:xfrm>
          <a:prstGeom prst="rect">
            <a:avLst/>
          </a:prstGeom>
        </p:spPr>
        <p:txBody>
          <a:bodyPr wrap="square">
            <a:spAutoFit/>
          </a:bodyPr>
          <a:lstStyle/>
          <a:p>
            <a:r>
              <a:rPr lang="vi-VN" sz="44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Chủ đề của đoạn văn có thể được nhắc lại v</a:t>
            </a:r>
            <a:r>
              <a:rPr lang="en-US" sz="44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à</a:t>
            </a:r>
            <a:r>
              <a:rPr lang="vi-VN" sz="44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nâng cao ở câu kết đoạn.</a:t>
            </a:r>
            <a:endParaRPr lang="en-US" sz="60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01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5028592" y="301095"/>
            <a:ext cx="4218798" cy="2554445"/>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15070" y="2225134"/>
            <a:ext cx="7857460" cy="4154984"/>
          </a:xfrm>
          <a:prstGeom prst="rect">
            <a:avLst/>
          </a:prstGeom>
          <a:noFill/>
        </p:spPr>
        <p:txBody>
          <a:bodyPr wrap="square" rtlCol="0">
            <a:spAutoFit/>
          </a:bodyPr>
          <a:lstStyle/>
          <a:p>
            <a:pPr marL="514350" indent="-514350" algn="just">
              <a:buAutoNum type="arabicPeriod"/>
            </a:pP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nêu</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ý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chính</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14350" indent="-514350" algn="just">
              <a:buAutoNum type="arabicPeriod"/>
            </a:pP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nhắc</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nâng</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7FEB77F0-F1DF-4855-AB46-4276606AE8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5939"/>
            <a:ext cx="12192000" cy="4826966"/>
          </a:xfrm>
        </p:spPr>
      </p:pic>
      <p:pic>
        <p:nvPicPr>
          <p:cNvPr id="17" name="Picture 16">
            <a:extLst>
              <a:ext uri="{FF2B5EF4-FFF2-40B4-BE49-F238E27FC236}">
                <a16:creationId xmlns:a16="http://schemas.microsoft.com/office/drawing/2014/main" id="{57B95895-ADB3-4841-BD59-01D413E4B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74" y="4837044"/>
            <a:ext cx="12046226" cy="2020956"/>
          </a:xfrm>
          <a:prstGeom prst="rect">
            <a:avLst/>
          </a:prstGeom>
        </p:spPr>
      </p:pic>
      <p:cxnSp>
        <p:nvCxnSpPr>
          <p:cNvPr id="18" name="Straight Connector 17">
            <a:extLst>
              <a:ext uri="{FF2B5EF4-FFF2-40B4-BE49-F238E27FC236}">
                <a16:creationId xmlns:a16="http://schemas.microsoft.com/office/drawing/2014/main" id="{FA69D243-A9C0-42B4-81C8-5FA407F04F8E}"/>
              </a:ext>
            </a:extLst>
          </p:cNvPr>
          <p:cNvCxnSpPr>
            <a:cxnSpLocks/>
          </p:cNvCxnSpPr>
          <p:nvPr/>
        </p:nvCxnSpPr>
        <p:spPr>
          <a:xfrm>
            <a:off x="1398106" y="682486"/>
            <a:ext cx="200770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BB18F6D-2358-47A9-AC98-8EE380BFE1C7}"/>
              </a:ext>
            </a:extLst>
          </p:cNvPr>
          <p:cNvCxnSpPr>
            <a:cxnSpLocks/>
          </p:cNvCxnSpPr>
          <p:nvPr/>
        </p:nvCxnSpPr>
        <p:spPr>
          <a:xfrm>
            <a:off x="2232993" y="1053547"/>
            <a:ext cx="38630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2FBD6B-D8E3-4804-8556-89A4CD1BB5D5}"/>
              </a:ext>
            </a:extLst>
          </p:cNvPr>
          <p:cNvCxnSpPr>
            <a:cxnSpLocks/>
          </p:cNvCxnSpPr>
          <p:nvPr/>
        </p:nvCxnSpPr>
        <p:spPr>
          <a:xfrm>
            <a:off x="1398106" y="1331845"/>
            <a:ext cx="469789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D2DE35-04E5-4C66-B765-92E3CF021704}"/>
              </a:ext>
            </a:extLst>
          </p:cNvPr>
          <p:cNvCxnSpPr>
            <a:cxnSpLocks/>
          </p:cNvCxnSpPr>
          <p:nvPr/>
        </p:nvCxnSpPr>
        <p:spPr>
          <a:xfrm>
            <a:off x="1424611" y="1649895"/>
            <a:ext cx="469789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FB1BC7-07B4-446A-AA10-3FE90ED8DA8D}"/>
              </a:ext>
            </a:extLst>
          </p:cNvPr>
          <p:cNvCxnSpPr>
            <a:cxnSpLocks/>
          </p:cNvCxnSpPr>
          <p:nvPr/>
        </p:nvCxnSpPr>
        <p:spPr>
          <a:xfrm>
            <a:off x="1424611" y="1967947"/>
            <a:ext cx="296185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4F1308-704E-4D65-8F1F-1D92CFC5D6A0}"/>
              </a:ext>
            </a:extLst>
          </p:cNvPr>
          <p:cNvCxnSpPr>
            <a:cxnSpLocks/>
          </p:cNvCxnSpPr>
          <p:nvPr/>
        </p:nvCxnSpPr>
        <p:spPr>
          <a:xfrm>
            <a:off x="2401957" y="5307494"/>
            <a:ext cx="393258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0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par>
                                <p:cTn id="18" presetID="22" presetClass="entr" presetSubtype="8"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8"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70F594-FC57-4BED-B59A-28BCCF755114}"/>
              </a:ext>
            </a:extLst>
          </p:cNvPr>
          <p:cNvSpPr/>
          <p:nvPr/>
        </p:nvSpPr>
        <p:spPr>
          <a:xfrm>
            <a:off x="1" y="202812"/>
            <a:ext cx="9183756" cy="6494085"/>
          </a:xfrm>
          <a:prstGeom prst="rect">
            <a:avLst/>
          </a:prstGeom>
        </p:spPr>
        <p:txBody>
          <a:bodyPr wrap="square">
            <a:spAutoFit/>
          </a:bodyPr>
          <a:lstStyle/>
          <a:p>
            <a:pPr algn="just"/>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phù</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hợp</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a:r>
              <a:rPr lang="vi-VN"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vi-VN"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 tin quân Nguyên xâm lược đất Việt, ông xin nhà vua cho ra trận chỉ với vũ khí là búa và dùi sắt để giết giặc. Một lần, khi đục thuyền giặc, ông bị chúng bắt. Ông nhanh trí vờ dẫn địch đi bắt người đục thuyền, rồi nhân lúc chúng sơ ý, ông nhảy xuống biển sâu trốn thoát.</a:t>
            </a:r>
            <a:r>
              <a:rPr lang="vi-VN" dirty="0"/>
              <a:t> </a:t>
            </a:r>
            <a:endParaRPr lang="en-US" dirty="0"/>
          </a:p>
          <a:p>
            <a:pPr algn="just"/>
            <a:r>
              <a:rPr lang="vi-VN"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Sơn Tinh có thể dùng phép bốc từng quả đồi, dời từng dãy núi, dựng thành luỹ đất, ngăn chặn dòng lũ. Thuỷ Tinh có thể hô mưa gọi gió, làm thành dông bão rung chuyển cả bầu trời.</a:t>
            </a:r>
          </a:p>
        </p:txBody>
      </p:sp>
      <p:pic>
        <p:nvPicPr>
          <p:cNvPr id="6" name="Picture 5">
            <a:extLst>
              <a:ext uri="{FF2B5EF4-FFF2-40B4-BE49-F238E27FC236}">
                <a16:creationId xmlns:a16="http://schemas.microsoft.com/office/drawing/2014/main" id="{6C795967-FBC5-41AC-898B-BF708B6A4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3757" y="1152938"/>
            <a:ext cx="3008242" cy="247815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11A280D-1748-4D47-BC1B-449863B9E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2783" y="3909393"/>
            <a:ext cx="2849216" cy="2835966"/>
          </a:xfrm>
          <a:prstGeom prst="rect">
            <a:avLst/>
          </a:prstGeom>
          <a:ln>
            <a:noFill/>
          </a:ln>
          <a:effectLst>
            <a:outerShdw blurRad="292100" dist="139700" dir="2700000" algn="tl" rotWithShape="0">
              <a:srgbClr val="333333">
                <a:alpha val="65000"/>
              </a:srgbClr>
            </a:outerShdw>
          </a:effectLst>
        </p:spPr>
      </p:pic>
      <p:cxnSp>
        <p:nvCxnSpPr>
          <p:cNvPr id="9" name="Straight Connector 8">
            <a:extLst>
              <a:ext uri="{FF2B5EF4-FFF2-40B4-BE49-F238E27FC236}">
                <a16:creationId xmlns:a16="http://schemas.microsoft.com/office/drawing/2014/main" id="{724D46DE-2CAD-41AA-95E9-944EEFF47FB7}"/>
              </a:ext>
            </a:extLst>
          </p:cNvPr>
          <p:cNvCxnSpPr>
            <a:cxnSpLocks/>
          </p:cNvCxnSpPr>
          <p:nvPr/>
        </p:nvCxnSpPr>
        <p:spPr>
          <a:xfrm>
            <a:off x="523462" y="695737"/>
            <a:ext cx="483041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216F3CE-79BC-4741-87C7-756512B00001}"/>
              </a:ext>
            </a:extLst>
          </p:cNvPr>
          <p:cNvSpPr/>
          <p:nvPr/>
        </p:nvSpPr>
        <p:spPr>
          <a:xfrm>
            <a:off x="357808" y="637021"/>
            <a:ext cx="9541565" cy="584775"/>
          </a:xfrm>
          <a:prstGeom prst="rect">
            <a:avLst/>
          </a:prstGeom>
        </p:spPr>
        <p:txBody>
          <a:bodyPr wrap="square">
            <a:spAutoFit/>
          </a:bodyPr>
          <a:lstStyle/>
          <a:p>
            <a:r>
              <a:rPr lang="vi-VN" sz="3200" dirty="0">
                <a:solidFill>
                  <a:srgbClr val="FF0000"/>
                </a:solidFill>
                <a:effectLst>
                  <a:outerShdw blurRad="38100" dist="38100" dir="2700000" algn="tl">
                    <a:srgbClr val="000000">
                      <a:alpha val="43137"/>
                    </a:srgbClr>
                  </a:outerShdw>
                </a:effectLst>
                <a:latin typeface="+mj-lt"/>
              </a:rPr>
              <a:t>Yết Kiêu là người có tài bơi lặn và có trí thông minh cao.</a:t>
            </a:r>
            <a:endParaRPr lang="en-US" sz="3200" dirty="0">
              <a:solidFill>
                <a:srgbClr val="FF0000"/>
              </a:solidFill>
              <a:effectLst>
                <a:outerShdw blurRad="38100" dist="38100" dir="2700000" algn="tl">
                  <a:srgbClr val="000000">
                    <a:alpha val="43137"/>
                  </a:srgbClr>
                </a:outerShdw>
              </a:effectLst>
              <a:latin typeface="+mj-lt"/>
            </a:endParaRPr>
          </a:p>
        </p:txBody>
      </p:sp>
      <p:sp>
        <p:nvSpPr>
          <p:cNvPr id="12" name="Rectangle 11">
            <a:extLst>
              <a:ext uri="{FF2B5EF4-FFF2-40B4-BE49-F238E27FC236}">
                <a16:creationId xmlns:a16="http://schemas.microsoft.com/office/drawing/2014/main" id="{3EA5BA0A-95ED-45D9-A417-17A52B82453C}"/>
              </a:ext>
            </a:extLst>
          </p:cNvPr>
          <p:cNvSpPr/>
          <p:nvPr/>
        </p:nvSpPr>
        <p:spPr>
          <a:xfrm>
            <a:off x="357807" y="4049455"/>
            <a:ext cx="9541565" cy="584775"/>
          </a:xfrm>
          <a:prstGeom prst="rect">
            <a:avLst/>
          </a:prstGeom>
        </p:spPr>
        <p:txBody>
          <a:bodyPr wrap="square">
            <a:spAutoFit/>
          </a:bodyPr>
          <a:lstStyle/>
          <a:p>
            <a:endParaRPr lang="en-US" sz="3200" dirty="0">
              <a:solidFill>
                <a:srgbClr val="FF0000"/>
              </a:solidFill>
              <a:effectLst>
                <a:outerShdw blurRad="38100" dist="38100" dir="2700000" algn="tl">
                  <a:srgbClr val="000000">
                    <a:alpha val="43137"/>
                  </a:srgbClr>
                </a:outerShdw>
              </a:effectLst>
              <a:latin typeface="+mj-lt"/>
            </a:endParaRPr>
          </a:p>
        </p:txBody>
      </p:sp>
      <p:sp>
        <p:nvSpPr>
          <p:cNvPr id="13" name="Rectangle 12">
            <a:extLst>
              <a:ext uri="{FF2B5EF4-FFF2-40B4-BE49-F238E27FC236}">
                <a16:creationId xmlns:a16="http://schemas.microsoft.com/office/drawing/2014/main" id="{18D223AD-7D5D-47CD-9A78-2170196F2ABB}"/>
              </a:ext>
            </a:extLst>
          </p:cNvPr>
          <p:cNvSpPr/>
          <p:nvPr/>
        </p:nvSpPr>
        <p:spPr>
          <a:xfrm>
            <a:off x="357809" y="4067126"/>
            <a:ext cx="9183756" cy="1569660"/>
          </a:xfrm>
          <a:prstGeom prst="rect">
            <a:avLst/>
          </a:prstGeom>
        </p:spPr>
        <p:txBody>
          <a:bodyPr wrap="square">
            <a:spAutoFit/>
          </a:bodyPr>
          <a:lstStyle/>
          <a:p>
            <a:r>
              <a:rPr lang="vi-VN" sz="3200" dirty="0">
                <a:solidFill>
                  <a:srgbClr val="FF0000"/>
                </a:solidFill>
                <a:effectLst>
                  <a:outerShdw blurRad="38100" dist="38100" dir="2700000" algn="tl">
                    <a:srgbClr val="000000">
                      <a:alpha val="43137"/>
                    </a:srgbClr>
                  </a:outerShdw>
                </a:effectLst>
                <a:latin typeface="+mj-lt"/>
              </a:rPr>
              <a:t>Sơn Tinh và Thủy Tinh là những người có phép có thể làm thay đổi đất trời.</a:t>
            </a:r>
            <a:br>
              <a:rPr lang="vi-VN" sz="3200" dirty="0">
                <a:solidFill>
                  <a:srgbClr val="FF0000"/>
                </a:solidFill>
                <a:effectLst>
                  <a:outerShdw blurRad="38100" dist="38100" dir="2700000" algn="tl">
                    <a:srgbClr val="000000">
                      <a:alpha val="43137"/>
                    </a:srgbClr>
                  </a:outerShdw>
                </a:effectLst>
                <a:latin typeface="+mj-lt"/>
              </a:rPr>
            </a:br>
            <a:endParaRPr lang="en-US" sz="3200" dirty="0">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45198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40" name="1a">
            <a:hlinkClick r:id="rId9"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3914" y="1093575"/>
            <a:ext cx="3212870" cy="2312293"/>
          </a:xfrm>
          <a:prstGeom prst="rect">
            <a:avLst/>
          </a:prstGeom>
        </p:spPr>
      </p:pic>
      <p:pic>
        <p:nvPicPr>
          <p:cNvPr id="41" name="2a">
            <a:hlinkClick r:id="rId11"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92832" y="1095540"/>
            <a:ext cx="3205203" cy="2305071"/>
          </a:xfrm>
          <a:prstGeom prst="rect">
            <a:avLst/>
          </a:prstGeom>
        </p:spPr>
      </p:pic>
      <p:pic>
        <p:nvPicPr>
          <p:cNvPr id="42" name="3a">
            <a:hlinkClick r:id="rId13"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47817" y="3423056"/>
            <a:ext cx="6619738" cy="229129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sp>
        <p:nvSpPr>
          <p:cNvPr id="2" name="Action Button: Go Home 1">
            <a:hlinkClick r:id="" action="ppaction://hlinkshowjump?jump=lastslide" highlightClick="1"/>
            <a:extLst>
              <a:ext uri="{FF2B5EF4-FFF2-40B4-BE49-F238E27FC236}">
                <a16:creationId xmlns:a16="http://schemas.microsoft.com/office/drawing/2014/main" id="{8B976B69-3CF1-4597-8A42-D9021B7F389F}"/>
              </a:ext>
            </a:extLst>
          </p:cNvPr>
          <p:cNvSpPr/>
          <p:nvPr/>
        </p:nvSpPr>
        <p:spPr>
          <a:xfrm>
            <a:off x="11444406" y="6213152"/>
            <a:ext cx="768626" cy="644243"/>
          </a:xfrm>
          <a:prstGeom prst="actionButtonHom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5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2"/>
                                        </p:tgtEl>
                                      </p:cBhvr>
                                    </p:animEffect>
                                    <p:set>
                                      <p:cBhvr>
                                        <p:cTn id="52" dur="1" fill="hold">
                                          <p:stCondLst>
                                            <p:cond delay="499"/>
                                          </p:stCondLst>
                                        </p:cTn>
                                        <p:tgtEl>
                                          <p:spTgt spid="3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8"/>
                                        </p:tgtEl>
                                      </p:cBhvr>
                                    </p:animEffect>
                                    <p:set>
                                      <p:cBhvr>
                                        <p:cTn id="6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409092" y="877160"/>
            <a:ext cx="1009379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chủ</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thường</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đứng</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ở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đoạn</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709530" y="2822713"/>
            <a:ext cx="3458818" cy="70788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B2071B7-230C-4404-9C08-5B837B2E5279}"/>
              </a:ext>
            </a:extLst>
          </p:cNvPr>
          <p:cNvSpPr txBox="1"/>
          <p:nvPr/>
        </p:nvSpPr>
        <p:spPr>
          <a:xfrm>
            <a:off x="1709530" y="3741919"/>
            <a:ext cx="3458818" cy="7078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sz="40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Giữa</a:t>
            </a:r>
            <a:r>
              <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B1E2E95-8FDC-44FF-A068-7648AE8E85BE}"/>
              </a:ext>
            </a:extLst>
          </p:cNvPr>
          <p:cNvSpPr txBox="1"/>
          <p:nvPr/>
        </p:nvSpPr>
        <p:spPr>
          <a:xfrm>
            <a:off x="1762538" y="4638261"/>
            <a:ext cx="3458818" cy="7078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a:t>
            </a:r>
            <a:r>
              <a:rPr lang="en-US" sz="40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Cuối</a:t>
            </a:r>
            <a:r>
              <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6A7617D4-EF23-4CD5-B607-C97FD13D39EF}"/>
              </a:ext>
            </a:extLst>
          </p:cNvPr>
          <p:cNvSpPr/>
          <p:nvPr/>
        </p:nvSpPr>
        <p:spPr>
          <a:xfrm>
            <a:off x="1603513" y="2822713"/>
            <a:ext cx="808383" cy="730750"/>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heel(1)">
                                      <p:cBhvr>
                                        <p:cTn id="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3759999" y="139117"/>
            <a:ext cx="7660913" cy="1309548"/>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7">
            <a:extLst>
              <a:ext uri="{FF2B5EF4-FFF2-40B4-BE49-F238E27FC236}">
                <a16:creationId xmlns:a16="http://schemas.microsoft.com/office/drawing/2014/main" id="{61C5F40A-AE60-4706-B1CE-AFBFEBE6695C}"/>
              </a:ext>
            </a:extLst>
          </p:cNvPr>
          <p:cNvSpPr txBox="1"/>
          <p:nvPr/>
        </p:nvSpPr>
        <p:spPr>
          <a:xfrm>
            <a:off x="3903772" y="383668"/>
            <a:ext cx="8288228" cy="830997"/>
          </a:xfrm>
          <a:prstGeom prst="rect">
            <a:avLst/>
          </a:prstGeom>
        </p:spPr>
        <p:txBody>
          <a:bodyPr wrap="square" lIns="0" tIns="0" rIns="0" bIns="0" rtlCol="0" anchor="t">
            <a:spAutoFit/>
          </a:bodyPr>
          <a:lstStyle/>
          <a:p>
            <a:pPr marL="256811" marR="0" lvl="1" algn="just" defTabSz="914377" rtl="0" eaLnBrk="1" fontAlgn="auto" latinLnBrk="0" hangingPunct="1">
              <a:lnSpc>
                <a:spcPct val="100000"/>
              </a:lnSpc>
              <a:spcBef>
                <a:spcPts val="0"/>
              </a:spcBef>
              <a:spcAft>
                <a:spcPts val="0"/>
              </a:spcAft>
              <a:buClrTx/>
              <a:buSzTx/>
              <a:tabLst/>
              <a:defRPr/>
            </a:pPr>
            <a:r>
              <a:rPr lang="en-US" sz="5400" b="1" noProof="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Đây</a:t>
            </a:r>
            <a:r>
              <a:rPr lang="en-US" sz="54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noProof="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54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noProof="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US" sz="54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noProof="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54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noProof="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nào</a:t>
            </a:r>
            <a:r>
              <a:rPr lang="en-US" sz="54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5FBAD5F-3E16-4840-AD98-990A105C6022}"/>
              </a:ext>
            </a:extLst>
          </p:cNvPr>
          <p:cNvPicPr>
            <a:picLocks noChangeAspect="1"/>
          </p:cNvPicPr>
          <p:nvPr/>
        </p:nvPicPr>
        <p:blipFill rotWithShape="1">
          <a:blip r:embed="rId9">
            <a:extLst>
              <a:ext uri="{28A0092B-C50C-407E-A947-70E740481C1C}">
                <a14:useLocalDpi xmlns:a14="http://schemas.microsoft.com/office/drawing/2010/main" val="0"/>
              </a:ext>
            </a:extLst>
          </a:blip>
          <a:srcRect t="6571" r="1239" b="9568"/>
          <a:stretch/>
        </p:blipFill>
        <p:spPr>
          <a:xfrm>
            <a:off x="4666960" y="1755677"/>
            <a:ext cx="3737390" cy="3653659"/>
          </a:xfrm>
          <a:prstGeom prst="rect">
            <a:avLst/>
          </a:prstGeom>
          <a:ln>
            <a:noFill/>
          </a:ln>
          <a:effectLst>
            <a:softEdge rad="112500"/>
          </a:effectLst>
        </p:spPr>
      </p:pic>
      <p:pic>
        <p:nvPicPr>
          <p:cNvPr id="5" name="Picture 4">
            <a:extLst>
              <a:ext uri="{FF2B5EF4-FFF2-40B4-BE49-F238E27FC236}">
                <a16:creationId xmlns:a16="http://schemas.microsoft.com/office/drawing/2014/main" id="{A5FC413D-A2F4-4028-907A-0647C08A89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2761" y="1813169"/>
            <a:ext cx="3437297" cy="3596167"/>
          </a:xfrm>
          <a:prstGeom prst="rect">
            <a:avLst/>
          </a:prstGeom>
          <a:ln>
            <a:noFill/>
          </a:ln>
          <a:effectLst>
            <a:softEdge rad="112500"/>
          </a:effectLst>
        </p:spPr>
      </p:pic>
      <p:sp>
        <p:nvSpPr>
          <p:cNvPr id="9" name="TextBox 8">
            <a:extLst>
              <a:ext uri="{FF2B5EF4-FFF2-40B4-BE49-F238E27FC236}">
                <a16:creationId xmlns:a16="http://schemas.microsoft.com/office/drawing/2014/main" id="{489D34E4-7EFC-4693-80F9-25F905089B01}"/>
              </a:ext>
            </a:extLst>
          </p:cNvPr>
          <p:cNvSpPr txBox="1"/>
          <p:nvPr/>
        </p:nvSpPr>
        <p:spPr>
          <a:xfrm>
            <a:off x="703060" y="677518"/>
            <a:ext cx="2724210" cy="1754326"/>
          </a:xfrm>
          <a:prstGeom prst="rect">
            <a:avLst/>
          </a:prstGeom>
          <a:noFill/>
        </p:spPr>
        <p:txBody>
          <a:bodyPr wrap="square" rtlCol="0">
            <a:spAutoFit/>
          </a:bodyPr>
          <a:lstStyle/>
          <a:p>
            <a:pPr algn="ct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tốt</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ircle(in)">
                                      <p:cBhvr>
                                        <p:cTn id="12" dur="20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EA82275-6D40-4F37-8744-587E7F2F6C71}"/>
              </a:ext>
            </a:extLst>
          </p:cNvPr>
          <p:cNvSpPr/>
          <p:nvPr/>
        </p:nvSpPr>
        <p:spPr>
          <a:xfrm>
            <a:off x="861392" y="472613"/>
            <a:ext cx="10416208" cy="5632311"/>
          </a:xfrm>
          <a:prstGeom prst="rect">
            <a:avLst/>
          </a:prstGeom>
        </p:spPr>
        <p:txBody>
          <a:bodyPr wrap="square">
            <a:spAutoFit/>
          </a:bodyPr>
          <a:lstStyle/>
          <a:p>
            <a:r>
              <a:rPr lang="vi-VN" sz="3600" dirty="0">
                <a:solidFill>
                  <a:schemeClr val="bg1"/>
                </a:solidFill>
                <a:effectLst>
                  <a:outerShdw blurRad="38100" dist="38100" dir="2700000" algn="tl">
                    <a:srgbClr val="000000">
                      <a:alpha val="43137"/>
                    </a:srgbClr>
                  </a:outerShdw>
                </a:effectLst>
                <a:latin typeface="+mj-lt"/>
              </a:rPr>
              <a:t>"Dế Mèn phiêu lưu kí" kể lại những cuộc phiêu lưu lí thú, đầy sóng gió của chàng Dế Mèn. Không cam chịu cảnh sống tù túng, quanh quẩn, nhạt nhẽo, tầm thường, Dế Mèn cất bước đi tìm ý nghĩa thật của cuộc đời. Gặp biết bao khó khăn, trải qua những vấp váp sai lầm, thậm chí có lúc thất bại đau đớn, nhưng Dế Mèn không nản lòng, không chịu lùi bước và cuối cùng đã đạt được ước mơ của mình. "Đi một ngày đàng, học một sàng khôn”, qua mỗi chặng đường, tầm mắt của Dế Mèn được mở rộng,</a:t>
            </a:r>
            <a:endParaRPr lang="en-US" sz="3600" dirty="0">
              <a:solidFill>
                <a:schemeClr val="bg1"/>
              </a:solidFill>
              <a:effectLst>
                <a:outerShdw blurRad="38100" dist="38100" dir="2700000" algn="tl">
                  <a:srgbClr val="000000">
                    <a:alpha val="43137"/>
                  </a:srgbClr>
                </a:outerShdw>
              </a:effectLst>
              <a:latin typeface="+mj-lt"/>
            </a:endParaRPr>
          </a:p>
        </p:txBody>
      </p:sp>
      <p:sp>
        <p:nvSpPr>
          <p:cNvPr id="4" name="Rectangle: Diagonal Corners Rounded 3">
            <a:extLst>
              <a:ext uri="{FF2B5EF4-FFF2-40B4-BE49-F238E27FC236}">
                <a16:creationId xmlns:a16="http://schemas.microsoft.com/office/drawing/2014/main" id="{B2233B06-0D8A-4806-AF05-4E1711AB41E4}"/>
              </a:ext>
            </a:extLst>
          </p:cNvPr>
          <p:cNvSpPr/>
          <p:nvPr/>
        </p:nvSpPr>
        <p:spPr>
          <a:xfrm>
            <a:off x="1179443" y="39755"/>
            <a:ext cx="9090992" cy="47261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này</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cxnSp>
        <p:nvCxnSpPr>
          <p:cNvPr id="7" name="Straight Connector 6">
            <a:extLst>
              <a:ext uri="{FF2B5EF4-FFF2-40B4-BE49-F238E27FC236}">
                <a16:creationId xmlns:a16="http://schemas.microsoft.com/office/drawing/2014/main" id="{F76696DB-F299-45DF-A07E-B562F78D04D1}"/>
              </a:ext>
            </a:extLst>
          </p:cNvPr>
          <p:cNvCxnSpPr>
            <a:cxnSpLocks/>
          </p:cNvCxnSpPr>
          <p:nvPr/>
        </p:nvCxnSpPr>
        <p:spPr>
          <a:xfrm>
            <a:off x="1179443" y="1013790"/>
            <a:ext cx="959457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D12F126-D6D6-42FE-93E0-0DC9A2F9DAC8}"/>
              </a:ext>
            </a:extLst>
          </p:cNvPr>
          <p:cNvCxnSpPr>
            <a:cxnSpLocks/>
          </p:cNvCxnSpPr>
          <p:nvPr/>
        </p:nvCxnSpPr>
        <p:spPr>
          <a:xfrm>
            <a:off x="1013794" y="1623390"/>
            <a:ext cx="667246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1D4D35A-7B61-4BE8-8F3F-0C5962BAD417}"/>
              </a:ext>
            </a:extLst>
          </p:cNvPr>
          <p:cNvSpPr/>
          <p:nvPr/>
        </p:nvSpPr>
        <p:spPr>
          <a:xfrm>
            <a:off x="834887" y="1202964"/>
            <a:ext cx="10933044" cy="4401205"/>
          </a:xfrm>
          <a:prstGeom prst="rect">
            <a:avLst/>
          </a:prstGeom>
        </p:spPr>
        <p:txBody>
          <a:bodyPr wrap="square">
            <a:spAutoFit/>
          </a:bodyPr>
          <a:lstStyle/>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Cậu sẵn sàng dũng cảm nói ra sự thật, không ngại nguy hiểm, không ngại khó khăn. Cậu dám thừa nhận những lỗi lầm về mình. Cuối cùng, cậu bé đã được nhường lại ngôi vua nhờ lòng trung thực và sự gan dạ đáng quý của mình.</a:t>
            </a: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Diagonal Corners Rounded 5">
            <a:extLst>
              <a:ext uri="{FF2B5EF4-FFF2-40B4-BE49-F238E27FC236}">
                <a16:creationId xmlns:a16="http://schemas.microsoft.com/office/drawing/2014/main" id="{1D16241C-A68D-493D-9F79-74A233CB5089}"/>
              </a:ext>
            </a:extLst>
          </p:cNvPr>
          <p:cNvSpPr/>
          <p:nvPr/>
        </p:nvSpPr>
        <p:spPr>
          <a:xfrm>
            <a:off x="622852" y="39755"/>
            <a:ext cx="10933044" cy="47261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phù</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hợp</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7CCDC05-6CE7-4767-A36A-E6B3A292ED6C}"/>
              </a:ext>
            </a:extLst>
          </p:cNvPr>
          <p:cNvSpPr/>
          <p:nvPr/>
        </p:nvSpPr>
        <p:spPr>
          <a:xfrm>
            <a:off x="715619" y="1202964"/>
            <a:ext cx="10323443" cy="1846659"/>
          </a:xfrm>
          <a:prstGeom prst="rect">
            <a:avLst/>
          </a:prstGeom>
        </p:spPr>
        <p:txBody>
          <a:bodyPr wrap="square">
            <a:spAutoFit/>
          </a:bodyPr>
          <a:lstStyle/>
          <a:p>
            <a:r>
              <a:rPr lang="vi-VN" sz="3800" b="1" dirty="0">
                <a:solidFill>
                  <a:srgbClr val="FFFF00"/>
                </a:solidFill>
                <a:effectLst>
                  <a:outerShdw blurRad="38100" dist="38100" dir="2700000" algn="tl">
                    <a:srgbClr val="000000">
                      <a:alpha val="43137"/>
                    </a:srgbClr>
                  </a:outerShdw>
                </a:effectLst>
                <a:latin typeface="+mj-lt"/>
              </a:rPr>
              <a:t>Qua câu chuyện về Những hạt thóc giống, em cảm thấy rất ngưỡng mộ sự trung thực của cậu bé. </a:t>
            </a:r>
            <a:endParaRPr lang="en-US" sz="3800" b="1" dirty="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id="{1A8660FA-BCA2-57C1-E990-301FA67F7DA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3759999" y="139117"/>
            <a:ext cx="7660913" cy="1309548"/>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7">
            <a:extLst>
              <a:ext uri="{FF2B5EF4-FFF2-40B4-BE49-F238E27FC236}">
                <a16:creationId xmlns:a16="http://schemas.microsoft.com/office/drawing/2014/main" id="{61C5F40A-AE60-4706-B1CE-AFBFEBE6695C}"/>
              </a:ext>
            </a:extLst>
          </p:cNvPr>
          <p:cNvSpPr txBox="1"/>
          <p:nvPr/>
        </p:nvSpPr>
        <p:spPr>
          <a:xfrm>
            <a:off x="3903772" y="383668"/>
            <a:ext cx="8288228" cy="830997"/>
          </a:xfrm>
          <a:prstGeom prst="rect">
            <a:avLst/>
          </a:prstGeom>
        </p:spPr>
        <p:txBody>
          <a:bodyPr wrap="square" lIns="0" tIns="0" rIns="0" bIns="0" rtlCol="0" anchor="t">
            <a:spAutoFit/>
          </a:bodyPr>
          <a:lstStyle/>
          <a:p>
            <a:pPr marL="256811" marR="0" lvl="1" indent="0" algn="just"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Đây</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chuyện</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89D34E4-7EFC-4693-80F9-25F905089B01}"/>
              </a:ext>
            </a:extLst>
          </p:cNvPr>
          <p:cNvSpPr txBox="1"/>
          <p:nvPr/>
        </p:nvSpPr>
        <p:spPr>
          <a:xfrm>
            <a:off x="349506" y="677518"/>
            <a:ext cx="336535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Sơn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Tinh</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Thủy</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Tinh</a:t>
            </a:r>
            <a:endParaRPr kumimoji="0" lang="en-US"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31AF6ECA-AB5A-4B9B-BDDE-55E47B986CF9}"/>
              </a:ext>
            </a:extLst>
          </p:cNvPr>
          <p:cNvPicPr>
            <a:picLocks noChangeAspect="1"/>
          </p:cNvPicPr>
          <p:nvPr/>
        </p:nvPicPr>
        <p:blipFill rotWithShape="1">
          <a:blip r:embed="rId9">
            <a:extLst>
              <a:ext uri="{28A0092B-C50C-407E-A947-70E740481C1C}">
                <a14:useLocalDpi xmlns:a14="http://schemas.microsoft.com/office/drawing/2010/main" val="0"/>
              </a:ext>
            </a:extLst>
          </a:blip>
          <a:srcRect l="-1" t="6935" r="-1" b="7999"/>
          <a:stretch/>
        </p:blipFill>
        <p:spPr>
          <a:xfrm>
            <a:off x="4610734" y="1448664"/>
            <a:ext cx="3674284" cy="3960672"/>
          </a:xfrm>
          <a:prstGeom prst="rect">
            <a:avLst/>
          </a:prstGeom>
          <a:ln>
            <a:noFill/>
          </a:ln>
          <a:effectLst>
            <a:softEdge rad="112500"/>
          </a:effectLst>
        </p:spPr>
      </p:pic>
      <p:pic>
        <p:nvPicPr>
          <p:cNvPr id="15" name="Picture 14">
            <a:extLst>
              <a:ext uri="{FF2B5EF4-FFF2-40B4-BE49-F238E27FC236}">
                <a16:creationId xmlns:a16="http://schemas.microsoft.com/office/drawing/2014/main" id="{619A7D35-3EB5-478E-B14D-DFB1477DE988}"/>
              </a:ext>
            </a:extLst>
          </p:cNvPr>
          <p:cNvPicPr>
            <a:picLocks noChangeAspect="1"/>
          </p:cNvPicPr>
          <p:nvPr/>
        </p:nvPicPr>
        <p:blipFill rotWithShape="1">
          <a:blip r:embed="rId10">
            <a:extLst>
              <a:ext uri="{28A0092B-C50C-407E-A947-70E740481C1C}">
                <a14:useLocalDpi xmlns:a14="http://schemas.microsoft.com/office/drawing/2010/main" val="0"/>
              </a:ext>
            </a:extLst>
          </a:blip>
          <a:srcRect l="2391" t="7516" r="871" b="8192"/>
          <a:stretch/>
        </p:blipFill>
        <p:spPr>
          <a:xfrm>
            <a:off x="8285018" y="1453486"/>
            <a:ext cx="3906982" cy="3955850"/>
          </a:xfrm>
          <a:prstGeom prst="rect">
            <a:avLst/>
          </a:prstGeom>
          <a:ln>
            <a:noFill/>
          </a:ln>
          <a:effectLst>
            <a:softEdge rad="112500"/>
          </a:effectLst>
        </p:spPr>
      </p:pic>
    </p:spTree>
    <p:extLst>
      <p:ext uri="{BB962C8B-B14F-4D97-AF65-F5344CB8AC3E}">
        <p14:creationId xmlns:p14="http://schemas.microsoft.com/office/powerpoint/2010/main" val="35768689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ircle(in)">
                                      <p:cBhvr>
                                        <p:cTn id="12" dur="20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3759999" y="139117"/>
            <a:ext cx="7660913" cy="1309548"/>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7">
            <a:extLst>
              <a:ext uri="{FF2B5EF4-FFF2-40B4-BE49-F238E27FC236}">
                <a16:creationId xmlns:a16="http://schemas.microsoft.com/office/drawing/2014/main" id="{61C5F40A-AE60-4706-B1CE-AFBFEBE6695C}"/>
              </a:ext>
            </a:extLst>
          </p:cNvPr>
          <p:cNvSpPr txBox="1"/>
          <p:nvPr/>
        </p:nvSpPr>
        <p:spPr>
          <a:xfrm>
            <a:off x="3903772" y="383668"/>
            <a:ext cx="8288228" cy="830997"/>
          </a:xfrm>
          <a:prstGeom prst="rect">
            <a:avLst/>
          </a:prstGeom>
        </p:spPr>
        <p:txBody>
          <a:bodyPr wrap="square" lIns="0" tIns="0" rIns="0" bIns="0" rtlCol="0" anchor="t">
            <a:spAutoFit/>
          </a:bodyPr>
          <a:lstStyle/>
          <a:p>
            <a:pPr marL="256811" marR="0" lvl="1" indent="0" algn="just"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Đây</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chuyện</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89D34E4-7EFC-4693-80F9-25F905089B01}"/>
              </a:ext>
            </a:extLst>
          </p:cNvPr>
          <p:cNvSpPr txBox="1"/>
          <p:nvPr/>
        </p:nvSpPr>
        <p:spPr>
          <a:xfrm>
            <a:off x="704966" y="894666"/>
            <a:ext cx="272421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Sọ</a:t>
            </a: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a:t>
            </a:r>
            <a:r>
              <a:rPr lang="en-US" sz="6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ừa</a:t>
            </a:r>
            <a:endPar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381F780F-F115-4CE2-AFDB-FDCED304A354}"/>
              </a:ext>
            </a:extLst>
          </p:cNvPr>
          <p:cNvPicPr>
            <a:picLocks noChangeAspect="1"/>
          </p:cNvPicPr>
          <p:nvPr/>
        </p:nvPicPr>
        <p:blipFill rotWithShape="1">
          <a:blip r:embed="rId9">
            <a:extLst>
              <a:ext uri="{28A0092B-C50C-407E-A947-70E740481C1C}">
                <a14:useLocalDpi xmlns:a14="http://schemas.microsoft.com/office/drawing/2010/main" val="0"/>
              </a:ext>
            </a:extLst>
          </a:blip>
          <a:srcRect t="17712" r="1033" b="16329"/>
          <a:stretch/>
        </p:blipFill>
        <p:spPr>
          <a:xfrm>
            <a:off x="4684200" y="1615522"/>
            <a:ext cx="3363686" cy="3539573"/>
          </a:xfrm>
          <a:prstGeom prst="rect">
            <a:avLst/>
          </a:prstGeom>
          <a:ln>
            <a:noFill/>
          </a:ln>
          <a:effectLst>
            <a:softEdge rad="112500"/>
          </a:effectLst>
        </p:spPr>
      </p:pic>
      <p:pic>
        <p:nvPicPr>
          <p:cNvPr id="15" name="Picture 14">
            <a:extLst>
              <a:ext uri="{FF2B5EF4-FFF2-40B4-BE49-F238E27FC236}">
                <a16:creationId xmlns:a16="http://schemas.microsoft.com/office/drawing/2014/main" id="{594E71AF-513C-48C1-BF7E-C1453BC6D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47886" y="1615522"/>
            <a:ext cx="3439148" cy="3539573"/>
          </a:xfrm>
          <a:prstGeom prst="rect">
            <a:avLst/>
          </a:prstGeom>
          <a:ln>
            <a:noFill/>
          </a:ln>
          <a:effectLst>
            <a:softEdge rad="112500"/>
          </a:effectLst>
        </p:spPr>
      </p:pic>
    </p:spTree>
    <p:extLst>
      <p:ext uri="{BB962C8B-B14F-4D97-AF65-F5344CB8AC3E}">
        <p14:creationId xmlns:p14="http://schemas.microsoft.com/office/powerpoint/2010/main" val="7337803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ircle(in)">
                                      <p:cBhvr>
                                        <p:cTn id="12" dur="20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2060"/>
                </a:solidFill>
                <a:effectLst/>
                <a:uLnTx/>
                <a:uFillTx/>
                <a:latin typeface=".VnBlack" panose="020B7200000000000000" pitchFamily="34" charset="0"/>
                <a:cs typeface="Times New Roman" panose="02020603050405020304" pitchFamily="18" charset="0"/>
              </a:rPr>
              <a:t>CÁC BẠN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2060"/>
                </a:solidFill>
                <a:effectLst/>
                <a:uLnTx/>
                <a:uFillTx/>
                <a:latin typeface=".VnBlack" panose="020B7200000000000000" pitchFamily="34" charset="0"/>
                <a:cs typeface="Times New Roman" panose="02020603050405020304" pitchFamily="18" charset="0"/>
              </a:rPr>
              <a:t>GIỎI LẮM !</a:t>
            </a:r>
          </a:p>
        </p:txBody>
      </p:sp>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4">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DE1F5D5-6E83-4B2A-8962-D95F233E8356}"/>
              </a:ext>
            </a:extLst>
          </p:cNvPr>
          <p:cNvGraphicFramePr>
            <a:graphicFrameLocks noGrp="1"/>
          </p:cNvGraphicFramePr>
          <p:nvPr>
            <p:extLst>
              <p:ext uri="{D42A27DB-BD31-4B8C-83A1-F6EECF244321}">
                <p14:modId xmlns:p14="http://schemas.microsoft.com/office/powerpoint/2010/main" val="2900548162"/>
              </p:ext>
            </p:extLst>
          </p:nvPr>
        </p:nvGraphicFramePr>
        <p:xfrm>
          <a:off x="892517" y="1208517"/>
          <a:ext cx="10389772" cy="1872307"/>
        </p:xfrm>
        <a:graphic>
          <a:graphicData uri="http://schemas.openxmlformats.org/drawingml/2006/table">
            <a:tbl>
              <a:tblPr firstRow="1" bandRow="1">
                <a:tableStyleId>{5C22544A-7EE6-4342-B048-85BDC9FD1C3A}</a:tableStyleId>
              </a:tblPr>
              <a:tblGrid>
                <a:gridCol w="2708812">
                  <a:extLst>
                    <a:ext uri="{9D8B030D-6E8A-4147-A177-3AD203B41FA5}">
                      <a16:colId xmlns:a16="http://schemas.microsoft.com/office/drawing/2014/main" val="726099679"/>
                    </a:ext>
                  </a:extLst>
                </a:gridCol>
                <a:gridCol w="7680960">
                  <a:extLst>
                    <a:ext uri="{9D8B030D-6E8A-4147-A177-3AD203B41FA5}">
                      <a16:colId xmlns:a16="http://schemas.microsoft.com/office/drawing/2014/main" val="1074080675"/>
                    </a:ext>
                  </a:extLst>
                </a:gridCol>
              </a:tblGrid>
              <a:tr h="1872307">
                <a:tc>
                  <a:txBody>
                    <a:bodyPr/>
                    <a:lstStyle/>
                    <a:p>
                      <a:pPr algn="ctr"/>
                      <a:r>
                        <a:rPr lang="en-US" sz="48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endParaRPr lang="en-US" sz="4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48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endParaRPr lang="en-US" sz="4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solidFill>
                      <a:schemeClr val="tx2">
                        <a:lumMod val="75000"/>
                      </a:schemeClr>
                    </a:solidFill>
                  </a:tcPr>
                </a:tc>
                <a:tc>
                  <a:txBody>
                    <a:bodyPr/>
                    <a:lstStyle/>
                    <a:p>
                      <a:pPr algn="ctr"/>
                      <a:r>
                        <a:rPr lang="en-US" sz="5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5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5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5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5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5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endParaRPr lang="en-US" sz="5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solidFill>
                      <a:schemeClr val="tx2">
                        <a:lumMod val="75000"/>
                      </a:schemeClr>
                    </a:solidFill>
                  </a:tcPr>
                </a:tc>
                <a:extLst>
                  <a:ext uri="{0D108BD9-81ED-4DB2-BD59-A6C34878D82A}">
                    <a16:rowId xmlns:a16="http://schemas.microsoft.com/office/drawing/2014/main" val="3398829078"/>
                  </a:ext>
                </a:extLst>
              </a:tr>
            </a:tbl>
          </a:graphicData>
        </a:graphic>
      </p:graphicFrame>
    </p:spTree>
    <p:extLst>
      <p:ext uri="{BB962C8B-B14F-4D97-AF65-F5344CB8AC3E}">
        <p14:creationId xmlns:p14="http://schemas.microsoft.com/office/powerpoint/2010/main" val="327377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1" y="-105608"/>
            <a:ext cx="12432258" cy="7252366"/>
          </a:xfrm>
          <a:prstGeom prst="rect">
            <a:avLst/>
          </a:prstGeom>
        </p:spPr>
      </p:pic>
      <p:sp>
        <p:nvSpPr>
          <p:cNvPr id="2" name="Rectangle 1">
            <a:extLst>
              <a:ext uri="{FF2B5EF4-FFF2-40B4-BE49-F238E27FC236}">
                <a16:creationId xmlns:a16="http://schemas.microsoft.com/office/drawing/2014/main" id="{7CF57D14-67A9-48F9-A34D-ABCCDE799E46}"/>
              </a:ext>
            </a:extLst>
          </p:cNvPr>
          <p:cNvSpPr/>
          <p:nvPr/>
        </p:nvSpPr>
        <p:spPr>
          <a:xfrm>
            <a:off x="371060" y="335845"/>
            <a:ext cx="11820939" cy="6555641"/>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xét</a:t>
            </a:r>
            <a:endParaRPr lang="vi-VN" sz="2800" b="1" dirty="0">
              <a:solidFill>
                <a:srgbClr val="FF0000"/>
              </a:solidFill>
              <a:latin typeface="Times New Roman" panose="02020603050405020304" pitchFamily="18" charset="0"/>
              <a:cs typeface="Times New Roman" panose="02020603050405020304" pitchFamily="18" charset="0"/>
            </a:endParaRPr>
          </a:p>
          <a:p>
            <a:pPr algn="just"/>
            <a:r>
              <a:rPr lang="vi-V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1:</a:t>
            </a:r>
          </a:p>
          <a:p>
            <a:pPr algn="just"/>
            <a:r>
              <a:rPr lang="vi-V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 văn sau và tìm các câu mở đoạn, kết đoạn:</a:t>
            </a:r>
          </a:p>
          <a:p>
            <a:pPr algn="just"/>
            <a:r>
              <a:rPr lang="vi-VN" sz="2800" b="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i="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"Chiếc ví" là câu chuyện mà em rất thích, vì nội dung thú vị và có ý nghĩa sâu sắc. Câu chuyện kể về một cậu bé nghèo đã trả lại chiếc ví nhặt được của nhà từ thiện và chỉ xin ông một đô la. Lúc đầu nhà từ thiện ngạc nhiên, sau đó rất xúc động. Hoá ra cậu bé không có cả một đô la để gọi điện thoại báo cho ông đến nhận ví mà phải vay tiền người khác. Cậu bé xin một đô la, vừa bằng đúng số tiền cậu đã vay và cần phải trả. Mặc dù nghèo khó, cậu bé không tham lam. Cậu rất trung thực và biết giữ lời hứa. Một điều thú vị nữa là sự thay đổi của người trợ lí trong chuyện. Lúc đầu, anh ta có những ý nghĩ xấu về cậu bé nghẻo. Nhưng khi chứng kiến hành động của cậu bé, anh cảm thấy xấu hổ vì đã có những ý nghĩ sai. Qua câu chuyện, em hiểu rằng trung thực là phẩm chất rất đáng quý và không nên đánh giá người khác qua vẻ bề ngoài của họ.</a:t>
            </a:r>
          </a:p>
        </p:txBody>
      </p:sp>
      <p:cxnSp>
        <p:nvCxnSpPr>
          <p:cNvPr id="4" name="Straight Connector 3">
            <a:extLst>
              <a:ext uri="{FF2B5EF4-FFF2-40B4-BE49-F238E27FC236}">
                <a16:creationId xmlns:a16="http://schemas.microsoft.com/office/drawing/2014/main" id="{1E2ACA2D-BA44-4299-9338-D7F9550AC8BE}"/>
              </a:ext>
            </a:extLst>
          </p:cNvPr>
          <p:cNvCxnSpPr>
            <a:cxnSpLocks/>
          </p:cNvCxnSpPr>
          <p:nvPr/>
        </p:nvCxnSpPr>
        <p:spPr>
          <a:xfrm>
            <a:off x="490331" y="1577008"/>
            <a:ext cx="206733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F54169-AFD3-4EDE-BB4E-40AA5DE1CB69}"/>
              </a:ext>
            </a:extLst>
          </p:cNvPr>
          <p:cNvCxnSpPr>
            <a:cxnSpLocks/>
          </p:cNvCxnSpPr>
          <p:nvPr/>
        </p:nvCxnSpPr>
        <p:spPr>
          <a:xfrm>
            <a:off x="3637723" y="1583633"/>
            <a:ext cx="469789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id="{5E5909E0-47E7-938C-F466-1DB14CF78037}"/>
                </a:ext>
              </a:extLst>
            </p:cNvPr>
            <p:cNvSpPr txBox="1"/>
            <p:nvPr/>
          </p:nvSpPr>
          <p:spPr>
            <a:xfrm>
              <a:off x="1657993" y="1864164"/>
              <a:ext cx="6658789" cy="638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1" name="Group 70">
            <a:extLst>
              <a:ext uri="{FF2B5EF4-FFF2-40B4-BE49-F238E27FC236}">
                <a16:creationId xmlns:a16="http://schemas.microsoft.com/office/drawing/2014/main"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
        <p:nvSpPr>
          <p:cNvPr id="2" name="Rectangle 1">
            <a:extLst>
              <a:ext uri="{FF2B5EF4-FFF2-40B4-BE49-F238E27FC236}">
                <a16:creationId xmlns:a16="http://schemas.microsoft.com/office/drawing/2014/main" id="{E8E35CF8-7FC0-4A10-ADE0-3162384A11F0}"/>
              </a:ext>
            </a:extLst>
          </p:cNvPr>
          <p:cNvSpPr/>
          <p:nvPr/>
        </p:nvSpPr>
        <p:spPr>
          <a:xfrm>
            <a:off x="4346714" y="2226809"/>
            <a:ext cx="7462906" cy="1569660"/>
          </a:xfrm>
          <a:prstGeom prst="rect">
            <a:avLst/>
          </a:prstGeom>
          <a:ln w="38100">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1" y="-105608"/>
            <a:ext cx="12432258" cy="7252366"/>
          </a:xfrm>
          <a:prstGeom prst="rect">
            <a:avLst/>
          </a:prstGeom>
        </p:spPr>
      </p:pic>
      <p:sp>
        <p:nvSpPr>
          <p:cNvPr id="2" name="Rectangle 1">
            <a:extLst>
              <a:ext uri="{FF2B5EF4-FFF2-40B4-BE49-F238E27FC236}">
                <a16:creationId xmlns:a16="http://schemas.microsoft.com/office/drawing/2014/main" id="{7CF57D14-67A9-48F9-A34D-ABCCDE799E46}"/>
              </a:ext>
            </a:extLst>
          </p:cNvPr>
          <p:cNvSpPr/>
          <p:nvPr/>
        </p:nvSpPr>
        <p:spPr>
          <a:xfrm>
            <a:off x="371060" y="335845"/>
            <a:ext cx="11820939"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xét</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Câu 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Đọc đoạn văn sau và tìm các câu mở đoạn, kết đoạn: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lang="en-US" sz="2800" b="1" i="1" dirty="0">
              <a:solidFill>
                <a:srgbClr val="E7E6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Câu chuyện kể về một cậu bé nghèo đã trả lại chiếc ví nhặt được của nhà từ thiện và chỉ xin ông một đô la. Lúc đầu nhà từ thiện ngạc nhiên, sau đó rất xúc động. Hoá ra cậu bé không có cả một đô la để gọi điện thoại báo cho ông đến nhận ví mà phải vay tiền người khác. Cậu bé xin một đô la, vừa bằng đúng số tiền cậu đã vay và cần phải trả. Mặc dù nghèo khó, cậu bé không tham lam. Cậu rất trung thực và biết giữ lời hứa. Một điều thú vị nữa là sự thay đổi của người trợ lí trong chuyện. Lúc đầu, anh ta có những ý nghĩ xấu về cậu bé nghẻo. Nhưng khi chứng kiến hành động của cậu bé, anh cảm thấy xấu hổ vì đã có những ý nghĩ sai. </a:t>
            </a:r>
          </a:p>
        </p:txBody>
      </p:sp>
      <p:sp>
        <p:nvSpPr>
          <p:cNvPr id="3" name="Rectangle 2">
            <a:extLst>
              <a:ext uri="{FF2B5EF4-FFF2-40B4-BE49-F238E27FC236}">
                <a16:creationId xmlns:a16="http://schemas.microsoft.com/office/drawing/2014/main" id="{DEDEFB4A-C599-4E7E-9EE5-F577D3066BFD}"/>
              </a:ext>
            </a:extLst>
          </p:cNvPr>
          <p:cNvSpPr/>
          <p:nvPr/>
        </p:nvSpPr>
        <p:spPr>
          <a:xfrm>
            <a:off x="157309" y="1625864"/>
            <a:ext cx="12034690" cy="954107"/>
          </a:xfrm>
          <a:prstGeom prst="rect">
            <a:avLst/>
          </a:prstGeom>
        </p:spPr>
        <p:txBody>
          <a:bodyPr wrap="square">
            <a:spAutoFit/>
          </a:bodyPr>
          <a:lstStyle/>
          <a:p>
            <a:r>
              <a:rPr lang="vi-VN" sz="2800" b="1" dirty="0">
                <a:solidFill>
                  <a:srgbClr val="E7E6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a:solidFill>
                  <a:srgbClr val="E7E6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i="1" dirty="0">
                <a:solidFill>
                  <a:srgbClr val="E7E6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"Chiếc ví" là câu chuyện mà em rất thích, vì nội dung thú vị và có ý nghĩa sâu sắc. </a:t>
            </a:r>
            <a:endParaRPr lang="en-US" sz="2800" dirty="0"/>
          </a:p>
        </p:txBody>
      </p:sp>
      <p:sp>
        <p:nvSpPr>
          <p:cNvPr id="4" name="Rectangle 3">
            <a:extLst>
              <a:ext uri="{FF2B5EF4-FFF2-40B4-BE49-F238E27FC236}">
                <a16:creationId xmlns:a16="http://schemas.microsoft.com/office/drawing/2014/main" id="{D15D99EE-0C9D-4496-BE13-2B96C78746C4}"/>
              </a:ext>
            </a:extLst>
          </p:cNvPr>
          <p:cNvSpPr/>
          <p:nvPr/>
        </p:nvSpPr>
        <p:spPr>
          <a:xfrm>
            <a:off x="305659" y="5451203"/>
            <a:ext cx="12126598" cy="1384995"/>
          </a:xfrm>
          <a:prstGeom prst="rect">
            <a:avLst/>
          </a:prstGeom>
        </p:spPr>
        <p:txBody>
          <a:bodyPr wrap="square">
            <a:spAutoFit/>
          </a:bodyPr>
          <a:lstStyle/>
          <a:p>
            <a:r>
              <a:rPr lang="en-US" sz="2800" b="1" i="1" dirty="0">
                <a:solidFill>
                  <a:srgbClr val="E7E6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i="1" dirty="0">
                <a:solidFill>
                  <a:srgbClr val="E7E6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 câu chuyện, em hiểu rằng trung thực là phẩm chất rất đáng quý và không nên đánh giá người khác qua vẻ bề ngoài của họ.</a:t>
            </a:r>
            <a:endParaRPr lang="en-US" sz="2800" dirty="0"/>
          </a:p>
        </p:txBody>
      </p:sp>
    </p:spTree>
    <p:extLst>
      <p:ext uri="{BB962C8B-B14F-4D97-AF65-F5344CB8AC3E}">
        <p14:creationId xmlns:p14="http://schemas.microsoft.com/office/powerpoint/2010/main" val="376048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rgbClr val="C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4"/>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TotalTime>
  <Words>1242</Words>
  <Application>Microsoft Office PowerPoint</Application>
  <PresentationFormat>Widescreen</PresentationFormat>
  <Paragraphs>64</Paragraphs>
  <Slides>22</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22</vt:i4>
      </vt:variant>
    </vt:vector>
  </HeadingPairs>
  <TitlesOfParts>
    <vt:vector size="34" baseType="lpstr">
      <vt:lpstr>Arial</vt:lpstr>
      <vt:lpstr>Times New Roman</vt:lpstr>
      <vt:lpstr>SVN-Kitten</vt:lpstr>
      <vt:lpstr>.VnBlack</vt:lpstr>
      <vt:lpstr>Calibri Light</vt:lpstr>
      <vt:lpstr>Calibri</vt:lpstr>
      <vt:lpstr>Cambria</vt:lpstr>
      <vt:lpstr>UTM Duepuntozero</vt:lpstr>
      <vt:lpstr>Office Theme</vt:lpstr>
      <vt:lpstr>3_Office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cp:lastModifiedBy>
  <cp:revision>81</cp:revision>
  <dcterms:created xsi:type="dcterms:W3CDTF">2018-05-01T14:03:50Z</dcterms:created>
  <dcterms:modified xsi:type="dcterms:W3CDTF">2024-12-17T09:14:50Z</dcterms:modified>
</cp:coreProperties>
</file>