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59" r:id="rId2"/>
  </p:sldMasterIdLst>
  <p:notesMasterIdLst>
    <p:notesMasterId r:id="rId28"/>
  </p:notesMasterIdLst>
  <p:sldIdLst>
    <p:sldId id="478" r:id="rId3"/>
    <p:sldId id="259" r:id="rId4"/>
    <p:sldId id="319" r:id="rId5"/>
    <p:sldId id="301" r:id="rId6"/>
    <p:sldId id="297" r:id="rId7"/>
    <p:sldId id="302" r:id="rId8"/>
    <p:sldId id="475" r:id="rId9"/>
    <p:sldId id="476" r:id="rId10"/>
    <p:sldId id="309" r:id="rId11"/>
    <p:sldId id="291" r:id="rId12"/>
    <p:sldId id="315" r:id="rId13"/>
    <p:sldId id="477" r:id="rId14"/>
    <p:sldId id="316" r:id="rId15"/>
    <p:sldId id="292" r:id="rId16"/>
    <p:sldId id="443" r:id="rId17"/>
    <p:sldId id="311" r:id="rId18"/>
    <p:sldId id="327" r:id="rId19"/>
    <p:sldId id="326" r:id="rId20"/>
    <p:sldId id="445" r:id="rId21"/>
    <p:sldId id="446" r:id="rId22"/>
    <p:sldId id="313" r:id="rId23"/>
    <p:sldId id="447" r:id="rId24"/>
    <p:sldId id="270" r:id="rId25"/>
    <p:sldId id="314" r:id="rId26"/>
    <p:sldId id="34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FE2939-392D-44B4-BC4C-E0387301CED0}">
          <p14:sldIdLst>
            <p14:sldId id="478"/>
            <p14:sldId id="259"/>
            <p14:sldId id="319"/>
            <p14:sldId id="301"/>
            <p14:sldId id="297"/>
            <p14:sldId id="302"/>
            <p14:sldId id="475"/>
            <p14:sldId id="476"/>
            <p14:sldId id="309"/>
            <p14:sldId id="291"/>
            <p14:sldId id="315"/>
            <p14:sldId id="477"/>
            <p14:sldId id="316"/>
            <p14:sldId id="292"/>
            <p14:sldId id="443"/>
            <p14:sldId id="311"/>
            <p14:sldId id="327"/>
            <p14:sldId id="326"/>
            <p14:sldId id="445"/>
            <p14:sldId id="446"/>
            <p14:sldId id="313"/>
            <p14:sldId id="447"/>
            <p14:sldId id="270"/>
            <p14:sldId id="314"/>
            <p14:sldId id="34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1FB7D-739E-4967-B969-45A098496153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EBBB3-A42B-4BCE-A694-1D7BF660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2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2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036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6509" y="-3763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70703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9472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06831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35239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74790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1604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1724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03828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=""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BCB0343-9CBA-4127-92D1-66C21816CB73}"/>
              </a:ext>
            </a:extLst>
          </p:cNvPr>
          <p:cNvSpPr/>
          <p:nvPr userDrawn="1"/>
        </p:nvSpPr>
        <p:spPr>
          <a:xfrm>
            <a:off x="11008797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2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4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6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100234" y="1679860"/>
            <a:ext cx="1020022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Thứ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tháng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2025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Việt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P, Q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1192" y="453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53200" y="579572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529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104900"/>
            <a:ext cx="60007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310ed248e4ce1690f01369433bfbc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8400"/>
            <a:ext cx="12212059" cy="642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2737" y="2795876"/>
            <a:ext cx="6746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>
                <a:solidFill>
                  <a:schemeClr val="bg1"/>
                </a:solidFill>
                <a:latin typeface="UTM Avo" panose="02040603050506020204" pitchFamily="18"/>
                <a:cs typeface="Times New Roman" pitchFamily="18" charset="0"/>
              </a:rPr>
              <a:t>QUAN SÁT</a:t>
            </a:r>
            <a:endParaRPr lang="en-US" sz="9600" b="1" dirty="0">
              <a:solidFill>
                <a:schemeClr val="bg1"/>
              </a:solidFill>
              <a:latin typeface="UTM Avo" panose="02040603050506020204" pitchFamily="1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5d30d46445ddc5dfbe1f6850020f51fc.jpg">
            <a:extLst>
              <a:ext uri="{FF2B5EF4-FFF2-40B4-BE49-F238E27FC236}">
                <a16:creationId xmlns="" xmlns:a16="http://schemas.microsoft.com/office/drawing/2014/main" id="{8E782B04-B4AD-4C03-A2C6-05C18DF608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57" y="493425"/>
            <a:ext cx="7706624" cy="5369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AD1231-92E6-4865-B076-94573C31833A}"/>
              </a:ext>
            </a:extLst>
          </p:cNvPr>
          <p:cNvSpPr txBox="1"/>
          <p:nvPr/>
        </p:nvSpPr>
        <p:spPr>
          <a:xfrm>
            <a:off x="2623183" y="1156047"/>
            <a:ext cx="4163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ea typeface="Calibri" panose="020F0502020204030204" pitchFamily="34" charset="0"/>
              </a:rPr>
              <a:t>* </a:t>
            </a:r>
            <a:r>
              <a:rPr lang="vi-VN" sz="2800" dirty="0">
                <a:ea typeface="Calibri" panose="020F0502020204030204" pitchFamily="34" charset="0"/>
              </a:rPr>
              <a:t>Chữ hoa </a:t>
            </a:r>
            <a:r>
              <a:rPr lang="en-US" sz="2800" dirty="0">
                <a:ea typeface="Calibri" panose="020F0502020204030204" pitchFamily="34" charset="0"/>
              </a:rPr>
              <a:t>Q </a:t>
            </a:r>
            <a:r>
              <a:rPr lang="vi-VN" sz="2800" dirty="0">
                <a:ea typeface="Calibri" panose="020F0502020204030204" pitchFamily="34" charset="0"/>
              </a:rPr>
              <a:t>có độ rộng và độ cao như thế nào?</a:t>
            </a:r>
            <a:endParaRPr lang="en-US" sz="2800" dirty="0"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A30926-4809-474A-BFA6-4160C43C0AAC}"/>
              </a:ext>
            </a:extLst>
          </p:cNvPr>
          <p:cNvSpPr txBox="1"/>
          <p:nvPr/>
        </p:nvSpPr>
        <p:spPr>
          <a:xfrm>
            <a:off x="2623183" y="4136696"/>
            <a:ext cx="4163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ea typeface="Calibri" panose="020F0502020204030204" pitchFamily="34" charset="0"/>
              </a:rPr>
              <a:t>* </a:t>
            </a:r>
            <a:r>
              <a:rPr lang="vi-VN" sz="2800">
                <a:ea typeface="Calibri" panose="020F0502020204030204" pitchFamily="34" charset="0"/>
              </a:rPr>
              <a:t>Chữ hoa </a:t>
            </a:r>
            <a:r>
              <a:rPr lang="en-US" sz="2800">
                <a:ea typeface="Calibri" panose="020F0502020204030204" pitchFamily="34" charset="0"/>
              </a:rPr>
              <a:t>Q </a:t>
            </a:r>
            <a:r>
              <a:rPr lang="vi-VN" sz="2800">
                <a:ea typeface="Calibri" panose="020F0502020204030204" pitchFamily="34" charset="0"/>
              </a:rPr>
              <a:t>gồm </a:t>
            </a:r>
            <a:r>
              <a:rPr lang="en-US" sz="2800">
                <a:ea typeface="Calibri" panose="020F0502020204030204" pitchFamily="34" charset="0"/>
              </a:rPr>
              <a:t>mấy nét? Là những nét nào?</a:t>
            </a:r>
            <a:endParaRPr lang="en-US" sz="2800"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38B526E-1DCB-4D8A-BC26-B02DAE5D0BF5}"/>
              </a:ext>
            </a:extLst>
          </p:cNvPr>
          <p:cNvSpPr txBox="1"/>
          <p:nvPr/>
        </p:nvSpPr>
        <p:spPr>
          <a:xfrm>
            <a:off x="2654738" y="2965817"/>
            <a:ext cx="4399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ea typeface="Calibri" panose="020F0502020204030204" pitchFamily="34" charset="0"/>
              </a:rPr>
              <a:t>- </a:t>
            </a:r>
            <a:r>
              <a:rPr lang="vi-VN" sz="2800">
                <a:solidFill>
                  <a:srgbClr val="FF0000"/>
                </a:solidFill>
                <a:ea typeface="Calibri" panose="020F0502020204030204" pitchFamily="34" charset="0"/>
              </a:rPr>
              <a:t>Chữ hoa </a:t>
            </a:r>
            <a:r>
              <a:rPr lang="en-US" sz="2800">
                <a:solidFill>
                  <a:srgbClr val="FF0000"/>
                </a:solidFill>
                <a:ea typeface="Calibri" panose="020F0502020204030204" pitchFamily="34" charset="0"/>
              </a:rPr>
              <a:t>Q </a:t>
            </a:r>
            <a:r>
              <a:rPr lang="it-IT" sz="2800">
                <a:solidFill>
                  <a:srgbClr val="FF0000"/>
                </a:solidFill>
                <a:ea typeface="Calibri" panose="020F0502020204030204" pitchFamily="34" charset="0"/>
              </a:rPr>
              <a:t>rộng 4 ô li, cao 5 ô li</a:t>
            </a:r>
            <a:endParaRPr lang="en-US" sz="280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0C1FAD4-FCB4-4597-9832-6F4A1777F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759" y="434893"/>
            <a:ext cx="46482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7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538288"/>
            <a:ext cx="48006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1157288"/>
            <a:ext cx="625792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3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9D5E562-1FA1-4856-A1CF-3583FF4E2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1" b="8512"/>
          <a:stretch/>
        </p:blipFill>
        <p:spPr>
          <a:xfrm>
            <a:off x="1077849" y="781910"/>
            <a:ext cx="10475843" cy="5586890"/>
          </a:xfrm>
          <a:prstGeom prst="rect">
            <a:avLst/>
          </a:prstGeom>
        </p:spPr>
      </p:pic>
      <p:pic>
        <p:nvPicPr>
          <p:cNvPr id="15" name="图片 38">
            <a:extLst>
              <a:ext uri="{FF2B5EF4-FFF2-40B4-BE49-F238E27FC236}">
                <a16:creationId xmlns="" xmlns:a16="http://schemas.microsoft.com/office/drawing/2014/main" id="{7B46313E-BC8E-4D15-BDFC-5AF6D53F9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143543" y="312697"/>
            <a:ext cx="1072664" cy="1462568"/>
          </a:xfrm>
          <a:prstGeom prst="rect">
            <a:avLst/>
          </a:prstGeom>
        </p:spPr>
      </p:pic>
      <p:pic>
        <p:nvPicPr>
          <p:cNvPr id="17" name="图片 37">
            <a:extLst>
              <a:ext uri="{FF2B5EF4-FFF2-40B4-BE49-F238E27FC236}">
                <a16:creationId xmlns="" xmlns:a16="http://schemas.microsoft.com/office/drawing/2014/main" id="{13CCD10C-3F9A-48A6-BDFA-A604CEFAEA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147061" y="0"/>
            <a:ext cx="1445829" cy="1688125"/>
          </a:xfrm>
          <a:prstGeom prst="rect">
            <a:avLst/>
          </a:prstGeom>
        </p:spPr>
      </p:pic>
      <p:sp>
        <p:nvSpPr>
          <p:cNvPr id="18" name="原创设计师QQ：178119980 喵小姐">
            <a:extLst>
              <a:ext uri="{FF2B5EF4-FFF2-40B4-BE49-F238E27FC236}">
                <a16:creationId xmlns="" xmlns:a16="http://schemas.microsoft.com/office/drawing/2014/main" id="{90CB09B6-F122-4EA7-AED8-1116E9C62C24}"/>
              </a:ext>
            </a:extLst>
          </p:cNvPr>
          <p:cNvSpPr/>
          <p:nvPr/>
        </p:nvSpPr>
        <p:spPr>
          <a:xfrm>
            <a:off x="3209635" y="1493727"/>
            <a:ext cx="6229282" cy="1935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TẬP TÔ CHỮ HOA</a:t>
            </a:r>
            <a:endParaRPr lang="vi-VN" altLang="zh-CN" sz="4800" b="1" dirty="0">
              <a:solidFill>
                <a:schemeClr val="bg1"/>
              </a:solidFill>
              <a:latin typeface="UTM Avo" panose="02040603050506020204" pitchFamily="18" charset="0"/>
              <a:ea typeface="宋体" panose="0201060003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dirty="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(Chữ cỡ vừa)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3101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10 chủ đề hình nền powerpoint cực đẹp">
            <a:extLst>
              <a:ext uri="{FF2B5EF4-FFF2-40B4-BE49-F238E27FC236}">
                <a16:creationId xmlns=""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290"/>
            <a:ext cx="12192000" cy="64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05246" y="3598341"/>
            <a:ext cx="6420410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UTM Avo"/>
              </a:rPr>
              <a:t>LUYỆN VIẾT VỞ</a:t>
            </a:r>
          </a:p>
        </p:txBody>
      </p:sp>
    </p:spTree>
    <p:extLst>
      <p:ext uri="{BB962C8B-B14F-4D97-AF65-F5344CB8AC3E}">
        <p14:creationId xmlns:p14="http://schemas.microsoft.com/office/powerpoint/2010/main" val="3557204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8918" descr="1-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333" y="2526194"/>
            <a:ext cx="2119671" cy="31561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8916" descr="1-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38" y="1988921"/>
            <a:ext cx="2554852" cy="40697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8919" descr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3016">
            <a:off x="3470916" y="373374"/>
            <a:ext cx="5866067" cy="5832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098498" y="2669349"/>
            <a:ext cx="3995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>
                <a:solidFill>
                  <a:srgbClr val="FF0000"/>
                </a:solidFill>
                <a:cs typeface="+mn-ea"/>
                <a:sym typeface="+mn-lt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266091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92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Quicksand" pitchFamily="2" charset="0"/>
              </a:rPr>
              <a:t>14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1201250"/>
            <a:ext cx="97821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414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库_图片 6">
            <a:extLst>
              <a:ext uri="{FF2B5EF4-FFF2-40B4-BE49-F238E27FC236}">
                <a16:creationId xmlns="" xmlns:a16="http://schemas.microsoft.com/office/drawing/2014/main" id="{D752A238-C2DA-4CFF-ABFA-447743F704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55" y="407750"/>
            <a:ext cx="5568097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9" name="图片 11">
            <a:extLst>
              <a:ext uri="{FF2B5EF4-FFF2-40B4-BE49-F238E27FC236}">
                <a16:creationId xmlns="" xmlns:a16="http://schemas.microsoft.com/office/drawing/2014/main" id="{6E70CCF6-9CC6-43A1-A461-A1C68710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735" y="2063899"/>
            <a:ext cx="1607464" cy="4168998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="" xmlns:a16="http://schemas.microsoft.com/office/drawing/2014/main" id="{C1F712D0-2E71-4485-8254-6DA8B5B6D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53998" y="190764"/>
            <a:ext cx="2638002" cy="5235304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="" xmlns:a16="http://schemas.microsoft.com/office/drawing/2014/main" id="{E0982AC1-79A8-413F-942A-E91CC963A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42550"/>
            <a:ext cx="1445829" cy="1688125"/>
          </a:xfrm>
          <a:prstGeom prst="rect">
            <a:avLst/>
          </a:prstGeom>
        </p:spPr>
      </p:pic>
      <p:pic>
        <p:nvPicPr>
          <p:cNvPr id="13" name="图片 38">
            <a:extLst>
              <a:ext uri="{FF2B5EF4-FFF2-40B4-BE49-F238E27FC236}">
                <a16:creationId xmlns="" xmlns:a16="http://schemas.microsoft.com/office/drawing/2014/main" id="{3466E525-FD07-4D81-BC1D-CCFCF6B242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478408" y="497249"/>
            <a:ext cx="1072664" cy="146256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="" xmlns:a16="http://schemas.microsoft.com/office/drawing/2014/main" id="{87B1F0E0-D45E-488C-B3C5-8B256439F6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6"/>
          <a:stretch/>
        </p:blipFill>
        <p:spPr>
          <a:xfrm>
            <a:off x="6696297" y="1478795"/>
            <a:ext cx="3709549" cy="4732974"/>
          </a:xfrm>
          <a:prstGeom prst="rect">
            <a:avLst/>
          </a:prstGeom>
        </p:spPr>
      </p:pic>
      <p:grpSp>
        <p:nvGrpSpPr>
          <p:cNvPr id="7" name="组合 2">
            <a:extLst>
              <a:ext uri="{FF2B5EF4-FFF2-40B4-BE49-F238E27FC236}">
                <a16:creationId xmlns="" xmlns:a16="http://schemas.microsoft.com/office/drawing/2014/main" id="{A7AE0381-B9F1-45B3-A1C7-376FCAB77FD2}"/>
              </a:ext>
            </a:extLst>
          </p:cNvPr>
          <p:cNvGrpSpPr/>
          <p:nvPr/>
        </p:nvGrpSpPr>
        <p:grpSpPr>
          <a:xfrm>
            <a:off x="-17174" y="4401748"/>
            <a:ext cx="12193676" cy="2486426"/>
            <a:chOff x="-175847" y="4352544"/>
            <a:chExt cx="12367847" cy="2505456"/>
          </a:xfrm>
        </p:grpSpPr>
        <p:pic>
          <p:nvPicPr>
            <p:cNvPr id="8" name="图片 3">
              <a:extLst>
                <a:ext uri="{FF2B5EF4-FFF2-40B4-BE49-F238E27FC236}">
                  <a16:creationId xmlns="" xmlns:a16="http://schemas.microsoft.com/office/drawing/2014/main" id="{04DD59F0-5C20-4144-A0A3-9D3BF1644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="" xmlns:a16="http://schemas.microsoft.com/office/drawing/2014/main" id="{E096FEFA-6F68-4ADE-9D5D-DD7495126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6" name="原创设计师QQ：178119980 喵小姐">
            <a:extLst>
              <a:ext uri="{FF2B5EF4-FFF2-40B4-BE49-F238E27FC236}">
                <a16:creationId xmlns="" xmlns:a16="http://schemas.microsoft.com/office/drawing/2014/main" id="{9EFDE926-3307-419D-AB42-C0445F77D1DB}"/>
              </a:ext>
            </a:extLst>
          </p:cNvPr>
          <p:cNvSpPr/>
          <p:nvPr/>
        </p:nvSpPr>
        <p:spPr>
          <a:xfrm>
            <a:off x="2849015" y="1484646"/>
            <a:ext cx="4237769" cy="14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>
                <a:solidFill>
                  <a:srgbClr val="5F360E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VIẾT </a:t>
            </a:r>
            <a:r>
              <a:rPr lang="en-US" altLang="zh-CN" sz="3600" b="1">
                <a:solidFill>
                  <a:srgbClr val="5F360E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TỪ,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>
                <a:solidFill>
                  <a:srgbClr val="5F360E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CÂU ỨNG DỤNG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</a:endParaRPr>
          </a:p>
        </p:txBody>
      </p:sp>
      <p:pic>
        <p:nvPicPr>
          <p:cNvPr id="14" name="图片 37">
            <a:extLst>
              <a:ext uri="{FF2B5EF4-FFF2-40B4-BE49-F238E27FC236}">
                <a16:creationId xmlns="" xmlns:a16="http://schemas.microsoft.com/office/drawing/2014/main" id="{C5CC5358-B5F5-45DD-B561-1BBC10D9AB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-32401"/>
            <a:ext cx="1445829" cy="16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46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54837" y="28347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080" y="509444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=""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68167" y="5005924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=""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=""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=""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1465" y="5758223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=""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=""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=""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=""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=""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=""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07938" y="683074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 ĐỘNG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125E-6 -1.48148E-6 L -0.25 -1.48148E-6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9">
            <a:extLst>
              <a:ext uri="{FF2B5EF4-FFF2-40B4-BE49-F238E27FC236}">
                <a16:creationId xmlns="" xmlns:a16="http://schemas.microsoft.com/office/drawing/2014/main" id="{7833E063-7C0E-4D96-84CC-1CA0930F1D4F}"/>
              </a:ext>
            </a:extLst>
          </p:cNvPr>
          <p:cNvGrpSpPr/>
          <p:nvPr/>
        </p:nvGrpSpPr>
        <p:grpSpPr>
          <a:xfrm>
            <a:off x="4153025" y="1090765"/>
            <a:ext cx="3885949" cy="905983"/>
            <a:chOff x="1936535" y="3935752"/>
            <a:chExt cx="8318930" cy="2056864"/>
          </a:xfrm>
        </p:grpSpPr>
        <p:sp>
          <p:nvSpPr>
            <p:cNvPr id="5" name="任意多边形 3">
              <a:extLst>
                <a:ext uri="{FF2B5EF4-FFF2-40B4-BE49-F238E27FC236}">
                  <a16:creationId xmlns="" xmlns:a16="http://schemas.microsoft.com/office/drawing/2014/main" id="{84294525-5889-49F8-8E6B-010272129644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4">
              <a:extLst>
                <a:ext uri="{FF2B5EF4-FFF2-40B4-BE49-F238E27FC236}">
                  <a16:creationId xmlns="" xmlns:a16="http://schemas.microsoft.com/office/drawing/2014/main" id="{408C7E01-D4A6-4D2B-9CDB-DD091E6221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14AE041-9A77-486E-93E8-9235D28DD2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4356298" y="360729"/>
            <a:ext cx="3479404" cy="635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085233F-1128-4A66-BB85-FD5EBD3DFC09}"/>
              </a:ext>
            </a:extLst>
          </p:cNvPr>
          <p:cNvSpPr txBox="1"/>
          <p:nvPr/>
        </p:nvSpPr>
        <p:spPr>
          <a:xfrm flipH="1">
            <a:off x="4479908" y="1160040"/>
            <a:ext cx="3232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7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B30C930-6DCB-4544-8022-FF580EF0E1FB}"/>
              </a:ext>
            </a:extLst>
          </p:cNvPr>
          <p:cNvSpPr txBox="1"/>
          <p:nvPr/>
        </p:nvSpPr>
        <p:spPr>
          <a:xfrm>
            <a:off x="1679279" y="2334700"/>
            <a:ext cx="3009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HP001 4 hàng" panose="020B0603050302020204" pitchFamily="34" charset="0"/>
              </a:rPr>
              <a:t>tóc xoăn</a:t>
            </a:r>
            <a:endParaRPr lang="en-US" sz="4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0E883E-2B46-483C-B490-507571DA9AA2}"/>
              </a:ext>
            </a:extLst>
          </p:cNvPr>
          <p:cNvSpPr txBox="1"/>
          <p:nvPr/>
        </p:nvSpPr>
        <p:spPr>
          <a:xfrm>
            <a:off x="1644329" y="3222399"/>
            <a:ext cx="3009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HP001 4 hàng" panose="020B0603050302020204" pitchFamily="34" charset="0"/>
              </a:rPr>
              <a:t>chỗ ngoặt</a:t>
            </a:r>
            <a:endParaRPr lang="en-US" sz="4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4B22C6F-3E1C-44AF-B10A-3596816B206A}"/>
              </a:ext>
            </a:extLst>
          </p:cNvPr>
          <p:cNvSpPr txBox="1"/>
          <p:nvPr/>
        </p:nvSpPr>
        <p:spPr>
          <a:xfrm>
            <a:off x="1559279" y="4117313"/>
            <a:ext cx="3831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HP001 4 hàng" panose="020B0603050302020204" pitchFamily="34" charset="0"/>
              </a:rPr>
              <a:t>huân chương</a:t>
            </a:r>
            <a:endParaRPr lang="en-US" sz="4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079CBF1-FA31-4646-BD3F-EAD805EB333C}"/>
              </a:ext>
            </a:extLst>
          </p:cNvPr>
          <p:cNvSpPr txBox="1"/>
          <p:nvPr/>
        </p:nvSpPr>
        <p:spPr>
          <a:xfrm>
            <a:off x="1654962" y="4999296"/>
            <a:ext cx="3009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HP001 4 hàng" panose="020B0603050302020204" pitchFamily="34" charset="0"/>
              </a:rPr>
              <a:t>sản xuất</a:t>
            </a:r>
            <a:endParaRPr lang="en-US" sz="4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2A0C301-4214-4077-AE4B-B7FD5361E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383" y="2358628"/>
            <a:ext cx="7946265" cy="264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0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cf8adb12397c1ba57b3635ea431ad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3886"/>
            <a:ext cx="4382636" cy="5558971"/>
          </a:xfrm>
          <a:prstGeom prst="rect">
            <a:avLst/>
          </a:prstGeom>
        </p:spPr>
      </p:pic>
      <p:pic>
        <p:nvPicPr>
          <p:cNvPr id="3" name="Picture 2" descr="3cf8adb12397c1ba57b3635ea431ad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494" y="1132697"/>
            <a:ext cx="3995734" cy="5558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2" y="3429000"/>
            <a:ext cx="3727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Nhận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xét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độ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cao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độ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rộng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của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chữ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9920" y="3476670"/>
            <a:ext cx="34412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Khoảng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cách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giữa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chữ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như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thế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?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7" name="Picture 6" descr="3cf8adb12397c1ba57b3635ea431ad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572" y="1111508"/>
            <a:ext cx="4158342" cy="5558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7693" y="3429000"/>
            <a:ext cx="338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Chữ</a:t>
            </a:r>
            <a:r>
              <a:rPr kumimoji="0" lang="en-US" sz="280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nào cần viết hoa trong câu ứng dụng?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9D5E562-1FA1-4856-A1CF-3583FF4E2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1" b="8512"/>
          <a:stretch/>
        </p:blipFill>
        <p:spPr>
          <a:xfrm>
            <a:off x="1232832" y="749509"/>
            <a:ext cx="10475843" cy="5586890"/>
          </a:xfrm>
          <a:prstGeom prst="rect">
            <a:avLst/>
          </a:prstGeom>
        </p:spPr>
      </p:pic>
      <p:pic>
        <p:nvPicPr>
          <p:cNvPr id="15" name="图片 38">
            <a:extLst>
              <a:ext uri="{FF2B5EF4-FFF2-40B4-BE49-F238E27FC236}">
                <a16:creationId xmlns="" xmlns:a16="http://schemas.microsoft.com/office/drawing/2014/main" id="{7B46313E-BC8E-4D15-BDFC-5AF6D53F9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298526" y="280296"/>
            <a:ext cx="1072664" cy="1462568"/>
          </a:xfrm>
          <a:prstGeom prst="rect">
            <a:avLst/>
          </a:prstGeom>
        </p:spPr>
      </p:pic>
      <p:pic>
        <p:nvPicPr>
          <p:cNvPr id="17" name="图片 37">
            <a:extLst>
              <a:ext uri="{FF2B5EF4-FFF2-40B4-BE49-F238E27FC236}">
                <a16:creationId xmlns="" xmlns:a16="http://schemas.microsoft.com/office/drawing/2014/main" id="{13CCD10C-3F9A-48A6-BDFA-A604CEFAEA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-32401"/>
            <a:ext cx="1445829" cy="1688125"/>
          </a:xfrm>
          <a:prstGeom prst="rect">
            <a:avLst/>
          </a:prstGeom>
        </p:spPr>
      </p:pic>
      <p:sp>
        <p:nvSpPr>
          <p:cNvPr id="18" name="原创设计师QQ：178119980 喵小姐">
            <a:extLst>
              <a:ext uri="{FF2B5EF4-FFF2-40B4-BE49-F238E27FC236}">
                <a16:creationId xmlns="" xmlns:a16="http://schemas.microsoft.com/office/drawing/2014/main" id="{90CB09B6-F122-4EA7-AED8-1116E9C62C24}"/>
              </a:ext>
            </a:extLst>
          </p:cNvPr>
          <p:cNvSpPr/>
          <p:nvPr/>
        </p:nvSpPr>
        <p:spPr>
          <a:xfrm>
            <a:off x="2980979" y="1493727"/>
            <a:ext cx="6494325" cy="1935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LUYỆN VIẾT VỞ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(</a:t>
            </a:r>
            <a:r>
              <a:rPr lang="en-US" altLang="zh-CN" sz="480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Từ và câu ứng dụng</a:t>
            </a:r>
            <a:r>
              <a:rPr lang="vi-VN" altLang="zh-CN" sz="480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)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4316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2902" y="693021"/>
            <a:ext cx="6864574" cy="11674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>
                <a:solidFill>
                  <a:srgbClr val="92D050"/>
                </a:solidFill>
                <a:latin typeface=".VnTime" panose="020B7200000000000000" pitchFamily="34" charset="0"/>
                <a:cs typeface="UTM Avo" panose="02040603050506020204" charset="0"/>
              </a:rPr>
              <a:t> </a:t>
            </a:r>
            <a:r>
              <a:rPr lang="en-US" sz="5400" b="1">
                <a:solidFill>
                  <a:srgbClr val="92D050"/>
                </a:solidFill>
                <a:cs typeface="UTM Avo" panose="02040603050506020204" charset="0"/>
              </a:rPr>
              <a:t>Viết từ, câu ứng dụng</a:t>
            </a:r>
            <a:endParaRPr lang="en-US" sz="6000" b="1">
              <a:solidFill>
                <a:srgbClr val="92D050"/>
              </a:solidFill>
              <a:cs typeface="UTM Avo" panose="0204060305050602020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20701" y="2407864"/>
            <a:ext cx="7216775" cy="4337691"/>
            <a:chOff x="1143000" y="137475"/>
            <a:chExt cx="7216775" cy="4337691"/>
          </a:xfrm>
        </p:grpSpPr>
        <p:pic>
          <p:nvPicPr>
            <p:cNvPr id="4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37475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3" descr="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283207" y="4070763"/>
            <a:ext cx="88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Quê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hương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tươi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đẹp</a:t>
            </a:r>
            <a:r>
              <a:rPr lang="vi-VN" sz="3600" b="1" dirty="0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3207" y="2633963"/>
            <a:ext cx="420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heo</a:t>
            </a:r>
            <a:endParaRPr lang="vi-VN" sz="3400" b="1" dirty="0">
              <a:solidFill>
                <a:srgbClr val="0000FF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24" y="3352363"/>
            <a:ext cx="295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vun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vút</a:t>
            </a:r>
            <a:endParaRPr lang="vi-VN" sz="3600" b="1" dirty="0">
              <a:solidFill>
                <a:srgbClr val="0000FF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pic>
        <p:nvPicPr>
          <p:cNvPr id="10" name="Picture 9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4" y="235508"/>
            <a:ext cx="2414899" cy="205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825672" y="611024"/>
            <a:ext cx="5920125" cy="3084283"/>
          </a:xfrm>
          <a:prstGeom prst="cloudCallout">
            <a:avLst>
              <a:gd name="adj1" fmla="val -51883"/>
              <a:gd name="adj2" fmla="val 6158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UTM Avo" panose="02040603050506020204" pitchFamily="18" charset="0"/>
              </a:rPr>
              <a:t>  DẶN DÒ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82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8918" descr="1-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333" y="2526194"/>
            <a:ext cx="2119671" cy="31561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8916" descr="1-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38" y="1988921"/>
            <a:ext cx="2554852" cy="40697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8919" descr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3016">
            <a:off x="3525507" y="597857"/>
            <a:ext cx="5866067" cy="5832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65189" y="2921168"/>
            <a:ext cx="4485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>
                <a:solidFill>
                  <a:srgbClr val="FF0000"/>
                </a:solidFill>
                <a:cs typeface="+mn-ea"/>
                <a:sym typeface="+mn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870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C0AC12A-3D81-497A-B651-AB28176E9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00" y="1020955"/>
            <a:ext cx="4724400" cy="4819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9B0CDBA-4153-4552-8E7E-36F9F02CC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218" y="831873"/>
            <a:ext cx="447675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603"/>
            <a:ext cx="12192000" cy="6297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2679" y="1122612"/>
            <a:ext cx="973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anose="020B0603050302020204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/>
              </a:rPr>
              <a:t>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1171" y="1768943"/>
            <a:ext cx="973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viết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3779" y="1768942"/>
            <a:ext cx="1204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Tô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hoa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P, Q</a:t>
            </a:r>
          </a:p>
        </p:txBody>
      </p:sp>
    </p:spTree>
    <p:extLst>
      <p:ext uri="{BB962C8B-B14F-4D97-AF65-F5344CB8AC3E}">
        <p14:creationId xmlns:p14="http://schemas.microsoft.com/office/powerpoint/2010/main" val="36292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pt-bang-de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77"/>
            <a:ext cx="12192000" cy="6391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212" y="2577638"/>
            <a:ext cx="7786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chemeClr val="bg1"/>
                </a:solidFill>
                <a:latin typeface="UTM Avo" panose="02040603050506020204" pitchFamily="18"/>
                <a:cs typeface="Times New Roman" pitchFamily="18" charset="0"/>
              </a:rPr>
              <a:t>QUAN SÁT</a:t>
            </a:r>
            <a:endParaRPr lang="en-US" sz="8800" b="1" dirty="0">
              <a:solidFill>
                <a:schemeClr val="bg1"/>
              </a:solidFill>
              <a:latin typeface="UTM Avo" panose="02040603050506020204" pitchFamily="18"/>
              <a:cs typeface="Times New Roman" pitchFamily="18" charset="0"/>
            </a:endParaRPr>
          </a:p>
        </p:txBody>
      </p:sp>
      <p:pic>
        <p:nvPicPr>
          <p:cNvPr id="5" name="Picture 4" descr="AW311202_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687" y="520961"/>
            <a:ext cx="2762913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F685596-0920-48E9-BE4A-02A302E5C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341" y="1463224"/>
            <a:ext cx="10067635" cy="352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06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C0AC12A-3D81-497A-B651-AB28176E9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374" y="501626"/>
            <a:ext cx="4724400" cy="4819650"/>
          </a:xfrm>
          <a:prstGeom prst="rect">
            <a:avLst/>
          </a:prstGeom>
        </p:spPr>
      </p:pic>
      <p:pic>
        <p:nvPicPr>
          <p:cNvPr id="18" name="Picture 17" descr="5d30d46445ddc5dfbe1f6850020f51fc.jpg">
            <a:extLst>
              <a:ext uri="{FF2B5EF4-FFF2-40B4-BE49-F238E27FC236}">
                <a16:creationId xmlns="" xmlns:a16="http://schemas.microsoft.com/office/drawing/2014/main" id="{8E782B04-B4AD-4C03-A2C6-05C18DF608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57" y="493425"/>
            <a:ext cx="7413222" cy="5369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AD1231-92E6-4865-B076-94573C31833A}"/>
              </a:ext>
            </a:extLst>
          </p:cNvPr>
          <p:cNvSpPr txBox="1"/>
          <p:nvPr/>
        </p:nvSpPr>
        <p:spPr>
          <a:xfrm>
            <a:off x="2406081" y="1356785"/>
            <a:ext cx="4163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ea typeface="Calibri" panose="020F0502020204030204" pitchFamily="34" charset="0"/>
              </a:rPr>
              <a:t>* </a:t>
            </a:r>
            <a:r>
              <a:rPr lang="vi-VN" sz="2800">
                <a:ea typeface="Calibri" panose="020F0502020204030204" pitchFamily="34" charset="0"/>
              </a:rPr>
              <a:t>Chữ hoa </a:t>
            </a:r>
            <a:r>
              <a:rPr lang="en-US" sz="2800">
                <a:ea typeface="Calibri" panose="020F0502020204030204" pitchFamily="34" charset="0"/>
              </a:rPr>
              <a:t>P </a:t>
            </a:r>
            <a:r>
              <a:rPr lang="vi-VN" sz="2800">
                <a:ea typeface="Calibri" panose="020F0502020204030204" pitchFamily="34" charset="0"/>
              </a:rPr>
              <a:t>có độ rộng và độ cao như thế nào?</a:t>
            </a:r>
            <a:endParaRPr lang="en-US" sz="2800"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A30926-4809-474A-BFA6-4160C43C0AAC}"/>
              </a:ext>
            </a:extLst>
          </p:cNvPr>
          <p:cNvSpPr txBox="1"/>
          <p:nvPr/>
        </p:nvSpPr>
        <p:spPr>
          <a:xfrm>
            <a:off x="2487293" y="4138846"/>
            <a:ext cx="42959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ea typeface="Calibri" panose="020F0502020204030204" pitchFamily="34" charset="0"/>
              </a:rPr>
              <a:t>* </a:t>
            </a:r>
            <a:r>
              <a:rPr lang="vi-VN" sz="2800">
                <a:ea typeface="Calibri" panose="020F0502020204030204" pitchFamily="34" charset="0"/>
              </a:rPr>
              <a:t>Chữ hoa </a:t>
            </a:r>
            <a:r>
              <a:rPr lang="en-US" sz="2800">
                <a:ea typeface="Calibri" panose="020F0502020204030204" pitchFamily="34" charset="0"/>
              </a:rPr>
              <a:t>P </a:t>
            </a:r>
            <a:r>
              <a:rPr lang="vi-VN" sz="2800">
                <a:ea typeface="Calibri" panose="020F0502020204030204" pitchFamily="34" charset="0"/>
              </a:rPr>
              <a:t>gồm</a:t>
            </a:r>
            <a:r>
              <a:rPr lang="en-US" sz="2800">
                <a:ea typeface="Calibri" panose="020F0502020204030204" pitchFamily="34" charset="0"/>
              </a:rPr>
              <a:t> mấy </a:t>
            </a:r>
            <a:r>
              <a:rPr lang="vi-VN" sz="2800">
                <a:ea typeface="Calibri" panose="020F0502020204030204" pitchFamily="34" charset="0"/>
              </a:rPr>
              <a:t>nét?</a:t>
            </a:r>
            <a:r>
              <a:rPr lang="en-US" sz="2800">
                <a:ea typeface="Calibri" panose="020F0502020204030204" pitchFamily="34" charset="0"/>
              </a:rPr>
              <a:t> Là những nét nào?</a:t>
            </a:r>
            <a:endParaRPr lang="en-US" sz="2800"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38B526E-1DCB-4D8A-BC26-B02DAE5D0BF5}"/>
              </a:ext>
            </a:extLst>
          </p:cNvPr>
          <p:cNvSpPr txBox="1"/>
          <p:nvPr/>
        </p:nvSpPr>
        <p:spPr>
          <a:xfrm>
            <a:off x="2507536" y="2869193"/>
            <a:ext cx="4399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ea typeface="Calibri" panose="020F0502020204030204" pitchFamily="34" charset="0"/>
              </a:rPr>
              <a:t>- </a:t>
            </a:r>
            <a:r>
              <a:rPr lang="vi-VN" sz="2800">
                <a:solidFill>
                  <a:srgbClr val="FF0000"/>
                </a:solidFill>
                <a:ea typeface="Calibri" panose="020F0502020204030204" pitchFamily="34" charset="0"/>
              </a:rPr>
              <a:t>Chữ hoa </a:t>
            </a:r>
            <a:r>
              <a:rPr lang="en-US" sz="2800">
                <a:solidFill>
                  <a:srgbClr val="FF0000"/>
                </a:solidFill>
                <a:ea typeface="Calibri" panose="020F0502020204030204" pitchFamily="34" charset="0"/>
              </a:rPr>
              <a:t>P </a:t>
            </a:r>
            <a:r>
              <a:rPr lang="it-IT" sz="2800">
                <a:solidFill>
                  <a:srgbClr val="FF0000"/>
                </a:solidFill>
                <a:ea typeface="Calibri" panose="020F0502020204030204" pitchFamily="34" charset="0"/>
              </a:rPr>
              <a:t>rộng 4 ô li, cao 5 ô li.</a:t>
            </a:r>
            <a:endParaRPr lang="en-US" sz="280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1562100"/>
            <a:ext cx="41624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217</Words>
  <Application>Microsoft Office PowerPoint</Application>
  <PresentationFormat>Custom</PresentationFormat>
  <Paragraphs>41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29</cp:revision>
  <dcterms:created xsi:type="dcterms:W3CDTF">2021-01-19T08:33:08Z</dcterms:created>
  <dcterms:modified xsi:type="dcterms:W3CDTF">2025-04-27T14:11:39Z</dcterms:modified>
</cp:coreProperties>
</file>