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Override1.xml" ContentType="application/vnd.openxmlformats-officedocument.themeOverr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6" r:id="rId3"/>
  </p:sldMasterIdLst>
  <p:notesMasterIdLst>
    <p:notesMasterId r:id="rId26"/>
  </p:notesMasterIdLst>
  <p:sldIdLst>
    <p:sldId id="257" r:id="rId4"/>
    <p:sldId id="283" r:id="rId5"/>
    <p:sldId id="295" r:id="rId6"/>
    <p:sldId id="262" r:id="rId7"/>
    <p:sldId id="303" r:id="rId8"/>
    <p:sldId id="304" r:id="rId9"/>
    <p:sldId id="319" r:id="rId10"/>
    <p:sldId id="320" r:id="rId11"/>
    <p:sldId id="321" r:id="rId12"/>
    <p:sldId id="322" r:id="rId13"/>
    <p:sldId id="323" r:id="rId14"/>
    <p:sldId id="324" r:id="rId15"/>
    <p:sldId id="285" r:id="rId16"/>
    <p:sldId id="325" r:id="rId17"/>
    <p:sldId id="314" r:id="rId18"/>
    <p:sldId id="316" r:id="rId19"/>
    <p:sldId id="300" r:id="rId20"/>
    <p:sldId id="259" r:id="rId21"/>
    <p:sldId id="263" r:id="rId22"/>
    <p:sldId id="258" r:id="rId23"/>
    <p:sldId id="264" r:id="rId24"/>
    <p:sldId id="29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49" autoAdjust="0"/>
    <p:restoredTop sz="94660"/>
  </p:normalViewPr>
  <p:slideViewPr>
    <p:cSldViewPr snapToGrid="0">
      <p:cViewPr varScale="1">
        <p:scale>
          <a:sx n="67" d="100"/>
          <a:sy n="67" d="100"/>
        </p:scale>
        <p:origin x="60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44CDAE-F1E8-4303-9203-0C40D5D67690}"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A7BD19-A225-4BC7-80B2-1293338C0717}" type="slidenum">
              <a:rPr lang="en-US" smtClean="0"/>
              <a:t>‹#›</a:t>
            </a:fld>
            <a:endParaRPr lang="en-US"/>
          </a:p>
        </p:txBody>
      </p:sp>
    </p:spTree>
    <p:extLst>
      <p:ext uri="{BB962C8B-B14F-4D97-AF65-F5344CB8AC3E}">
        <p14:creationId xmlns:p14="http://schemas.microsoft.com/office/powerpoint/2010/main" val="3368729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0CA6D8-5A54-4F8C-8B12-34E44FAD3BF7}"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23712586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1872717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89368242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2/4/2025</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53581730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2/4/2025</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597382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2/4/2025</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18194630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2/4/2025</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75068178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2/4/2025</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80270582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2/4/2025</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84631375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2/4/2025</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86118589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2/4/2025</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34186135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99463632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2/4/2025</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1719104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2/4/2025</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46475164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2/4/2025</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41455346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0CA6D8-5A54-4F8C-8B12-34E44FAD3BF7}"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878967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559639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0CA6D8-5A54-4F8C-8B12-34E44FAD3BF7}"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224542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0CA6D8-5A54-4F8C-8B12-34E44FAD3BF7}"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856226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0CA6D8-5A54-4F8C-8B12-34E44FAD3BF7}" type="datetimeFigureOut">
              <a:rPr lang="en-US" smtClean="0"/>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071605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0CA6D8-5A54-4F8C-8B12-34E44FAD3BF7}" type="datetimeFigureOut">
              <a:rPr lang="en-US" smtClean="0"/>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971023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CA6D8-5A54-4F8C-8B12-34E44FAD3BF7}" type="datetimeFigureOut">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67763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0CA6D8-5A54-4F8C-8B12-34E44FAD3BF7}"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64869290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7526583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39401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4237266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027325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0CA6D8-5A54-4F8C-8B12-34E44FAD3BF7}"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22949287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0CA6D8-5A54-4F8C-8B12-34E44FAD3BF7}" type="datetimeFigureOut">
              <a:rPr lang="en-US" smtClean="0"/>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65071977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0CA6D8-5A54-4F8C-8B12-34E44FAD3BF7}" type="datetimeFigureOut">
              <a:rPr lang="en-US" smtClean="0"/>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58328243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CA6D8-5A54-4F8C-8B12-34E44FAD3BF7}" type="datetimeFigureOut">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08478451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35286089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0668500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11B887B-B00E-4552-8FE1-0D7928A08B3C}"/>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CA6D8-5A54-4F8C-8B12-34E44FAD3BF7}" type="datetimeFigureOut">
              <a:rPr lang="en-US" smtClean="0"/>
              <a:t>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FBBE0-168F-4501-A11B-018673D61B28}" type="slidenum">
              <a:rPr lang="en-US" smtClean="0"/>
              <a:t>‹#›</a:t>
            </a:fld>
            <a:endParaRPr lang="en-US"/>
          </a:p>
        </p:txBody>
      </p:sp>
    </p:spTree>
    <p:extLst>
      <p:ext uri="{BB962C8B-B14F-4D97-AF65-F5344CB8AC3E}">
        <p14:creationId xmlns:p14="http://schemas.microsoft.com/office/powerpoint/2010/main" val="27313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4A85928-DC86-4113-92D1-677A422ACC0C}"/>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2/4/2025</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33083761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5789821-0F3C-4313-9393-01AF2719E10C}"/>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CA6D8-5A54-4F8C-8B12-34E44FAD3BF7}" type="datetimeFigureOut">
              <a:rPr lang="en-US" smtClean="0"/>
              <a:t>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FBBE0-168F-4501-A11B-018673D61B28}" type="slidenum">
              <a:rPr lang="en-US" smtClean="0"/>
              <a:t>‹#›</a:t>
            </a:fld>
            <a:endParaRPr lang="en-US"/>
          </a:p>
        </p:txBody>
      </p:sp>
    </p:spTree>
    <p:extLst>
      <p:ext uri="{BB962C8B-B14F-4D97-AF65-F5344CB8AC3E}">
        <p14:creationId xmlns:p14="http://schemas.microsoft.com/office/powerpoint/2010/main" val="41852801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hyperlink" Target="https://youtu.be/J2j0onwVulA?list=PLC241y2KW0ZcSFkA4wgOZiW09KI3hnseV" TargetMode="External"/><Relationship Id="rId5" Type="http://schemas.openxmlformats.org/officeDocument/2006/relationships/image" Target="../media/image32.png"/><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hyperlink" Target="https://youtu.be/awC-rB5PNJ0?list=PLC241y2KW0ZcSFkA4wgOZiW09KI3hnseV" TargetMode="External"/><Relationship Id="rId5" Type="http://schemas.openxmlformats.org/officeDocument/2006/relationships/image" Target="../media/image34.pn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sv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hoc10.vn/doc-sach/hoat-dong-trai-nghiem-4/1/409/60/" TargetMode="External"/><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8.xml"/><Relationship Id="rId1" Type="http://schemas.openxmlformats.org/officeDocument/2006/relationships/tags" Target="../tags/tag3.xml"/><Relationship Id="rId5" Type="http://schemas.openxmlformats.org/officeDocument/2006/relationships/image" Target="../media/image57.sv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7C4DDB4-60ED-96C4-F607-52867E2EBA54}"/>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a:solidFill>
                  <a:schemeClr val="bg1"/>
                </a:solidFill>
                <a:effectLst>
                  <a:outerShdw blurRad="38100" dist="38100" dir="2700000" algn="tl">
                    <a:srgbClr val="000000">
                      <a:alpha val="43137"/>
                    </a:srgbClr>
                  </a:outerShdw>
                </a:effectLst>
                <a:latin typeface="UTM Avo" panose="02040603050506020204" pitchFamily="18" charset="0"/>
              </a:rPr>
              <a:t>HĐTN </a:t>
            </a:r>
            <a:r>
              <a:rPr lang="vi-VN" sz="3600">
                <a:solidFill>
                  <a:schemeClr val="bg1"/>
                </a:solidFill>
                <a:effectLst>
                  <a:outerShdw blurRad="38100" dist="38100" dir="2700000" algn="tl">
                    <a:srgbClr val="000000">
                      <a:alpha val="43137"/>
                    </a:srgbClr>
                  </a:outerShdw>
                </a:effectLst>
                <a:latin typeface="UTM Avo" panose="02040603050506020204" pitchFamily="18" charset="0"/>
              </a:rPr>
              <a:t>4</a:t>
            </a:r>
            <a:endParaRPr lang="en-US" sz="3600"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
        <p:nvSpPr>
          <p:cNvPr id="9" name="Title 1">
            <a:extLst>
              <a:ext uri="{FF2B5EF4-FFF2-40B4-BE49-F238E27FC236}">
                <a16:creationId xmlns:a16="http://schemas.microsoft.com/office/drawing/2014/main" id="{36625443-D31D-F2AA-2C10-856C8DD800AA}"/>
              </a:ext>
            </a:extLst>
          </p:cNvPr>
          <p:cNvSpPr txBox="1">
            <a:spLocks/>
          </p:cNvSpPr>
          <p:nvPr/>
        </p:nvSpPr>
        <p:spPr>
          <a:xfrm>
            <a:off x="9063429" y="214971"/>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en-US" sz="3600" dirty="0">
                <a:solidFill>
                  <a:schemeClr val="bg1"/>
                </a:solidFill>
                <a:effectLst>
                  <a:outerShdw blurRad="38100" dist="38100" dir="2700000" algn="tl">
                    <a:srgbClr val="000000">
                      <a:alpha val="43137"/>
                    </a:srgbClr>
                  </a:outerShdw>
                </a:effectLst>
                <a:latin typeface="UTM Avo" panose="02040603050506020204" pitchFamily="18" charset="0"/>
              </a:rPr>
              <a:t>HĐTN 4</a:t>
            </a:r>
          </a:p>
        </p:txBody>
      </p:sp>
      <p:sp>
        <p:nvSpPr>
          <p:cNvPr id="10" name="Title 1">
            <a:extLst>
              <a:ext uri="{FF2B5EF4-FFF2-40B4-BE49-F238E27FC236}">
                <a16:creationId xmlns:a16="http://schemas.microsoft.com/office/drawing/2014/main" id="{BF7926A7-9D9A-FE00-3209-0922CA688BE4}"/>
              </a:ext>
            </a:extLst>
          </p:cNvPr>
          <p:cNvSpPr txBox="1">
            <a:spLocks/>
          </p:cNvSpPr>
          <p:nvPr/>
        </p:nvSpPr>
        <p:spPr>
          <a:xfrm>
            <a:off x="0" y="2375113"/>
            <a:ext cx="12037255" cy="16557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600"/>
              </a:spcBef>
            </a:pPr>
            <a:r>
              <a:rPr lang="vi-VN" sz="4400" b="1" dirty="0">
                <a:solidFill>
                  <a:srgbClr val="002060"/>
                </a:solidFill>
              </a:rPr>
              <a:t>Thứ Hai Ngày 3 tháng 2 năm 2025</a:t>
            </a:r>
          </a:p>
          <a:p>
            <a:pPr>
              <a:lnSpc>
                <a:spcPct val="100000"/>
              </a:lnSpc>
              <a:spcBef>
                <a:spcPts val="600"/>
              </a:spcBef>
            </a:pPr>
            <a:r>
              <a:rPr lang="vi-VN" sz="4400" b="1" dirty="0">
                <a:solidFill>
                  <a:srgbClr val="002060"/>
                </a:solidFill>
              </a:rPr>
              <a:t>Hoạt động trải nghiệm</a:t>
            </a:r>
            <a:r>
              <a:rPr lang="en-US" sz="4400" b="1" dirty="0">
                <a:solidFill>
                  <a:srgbClr val="002060"/>
                </a:solidFill>
              </a:rPr>
              <a:t> </a:t>
            </a:r>
          </a:p>
          <a:p>
            <a:pPr>
              <a:lnSpc>
                <a:spcPct val="100000"/>
              </a:lnSpc>
              <a:spcBef>
                <a:spcPts val="600"/>
              </a:spcBef>
            </a:pPr>
            <a:r>
              <a:rPr lang="en-US" sz="4400" b="1" dirty="0" err="1">
                <a:solidFill>
                  <a:srgbClr val="002060"/>
                </a:solidFill>
                <a:latin typeface="Times New Roman" panose="02020603050405020304" pitchFamily="18" charset="0"/>
                <a:cs typeface="Times New Roman" panose="02020603050405020304" pitchFamily="18" charset="0"/>
              </a:rPr>
              <a:t>Nghề</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truyền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thống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quê</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hương</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11" name="Subtitle 2">
            <a:extLst>
              <a:ext uri="{FF2B5EF4-FFF2-40B4-BE49-F238E27FC236}">
                <a16:creationId xmlns:a16="http://schemas.microsoft.com/office/drawing/2014/main" id="{EB099A5C-93BD-2793-D1E7-40588780C45D}"/>
              </a:ext>
            </a:extLst>
          </p:cNvPr>
          <p:cNvSpPr txBox="1">
            <a:spLocks/>
          </p:cNvSpPr>
          <p:nvPr/>
        </p:nvSpPr>
        <p:spPr>
          <a:xfrm>
            <a:off x="1523999" y="4057994"/>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endParaRPr lang="en-US" sz="60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01104654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192938-12D7-4CF0-96C3-645477399E52}"/>
              </a:ext>
            </a:extLst>
          </p:cNvPr>
          <p:cNvSpPr/>
          <p:nvPr/>
        </p:nvSpPr>
        <p:spPr>
          <a:xfrm>
            <a:off x="4804864" y="1568065"/>
            <a:ext cx="2891336" cy="584775"/>
          </a:xfrm>
          <a:prstGeom prst="rect">
            <a:avLst/>
          </a:prstGeom>
          <a:solidFill>
            <a:schemeClr val="accent2"/>
          </a:solidFill>
        </p:spPr>
        <p:txBody>
          <a:bodyPr wrap="square">
            <a:spAutoFit/>
          </a:bodyPr>
          <a:lstStyle/>
          <a:p>
            <a:pPr algn="ctr"/>
            <a:r>
              <a:rPr lang="en-US" sz="3200" b="1">
                <a:solidFill>
                  <a:schemeClr val="bg1"/>
                </a:solidFill>
                <a:latin typeface="UTM Avo" panose="02040603050506020204" pitchFamily="18" charset="0"/>
                <a:cs typeface="Arial" panose="020B0604020202020204" pitchFamily="34" charset="0"/>
              </a:rPr>
              <a:t>KẾT LUẬN</a:t>
            </a:r>
            <a:endParaRPr lang="en-US" sz="3200" b="1" dirty="0">
              <a:solidFill>
                <a:schemeClr val="bg1"/>
              </a:solidFill>
              <a:latin typeface="UTM Avo" panose="02040603050506020204" pitchFamily="18" charset="0"/>
              <a:cs typeface="Arial" panose="020B0604020202020204" pitchFamily="34" charset="0"/>
            </a:endParaRPr>
          </a:p>
        </p:txBody>
      </p:sp>
      <p:sp>
        <p:nvSpPr>
          <p:cNvPr id="6" name="TextBox 5">
            <a:extLst>
              <a:ext uri="{FF2B5EF4-FFF2-40B4-BE49-F238E27FC236}">
                <a16:creationId xmlns:a16="http://schemas.microsoft.com/office/drawing/2014/main" id="{922B68F6-96D4-45D0-8F62-31389AFC3501}"/>
              </a:ext>
            </a:extLst>
          </p:cNvPr>
          <p:cNvSpPr txBox="1"/>
          <p:nvPr/>
        </p:nvSpPr>
        <p:spPr>
          <a:xfrm>
            <a:off x="436098" y="2874300"/>
            <a:ext cx="6677758" cy="2783839"/>
          </a:xfrm>
          <a:prstGeom prst="rect">
            <a:avLst/>
          </a:prstGeom>
          <a:noFill/>
        </p:spPr>
        <p:txBody>
          <a:bodyPr wrap="square">
            <a:spAutoFit/>
          </a:bodyPr>
          <a:lstStyle>
            <a:defPPr>
              <a:defRPr lang="en-US"/>
            </a:defPPr>
            <a:lvl1pPr marL="381019" indent="-381019" algn="just">
              <a:lnSpc>
                <a:spcPct val="150000"/>
              </a:lnSpc>
              <a:buFont typeface="Courier New" panose="02070309020205020404" pitchFamily="49" charset="0"/>
              <a:buChar char="o"/>
              <a:defRPr sz="2000">
                <a:latin typeface="UTM Avo" panose="02040603050506020204" pitchFamily="18" charset="0"/>
                <a:cs typeface="Arial" panose="020B0604020202020204" pitchFamily="34" charset="0"/>
              </a:defRPr>
            </a:lvl1pPr>
          </a:lstStyle>
          <a:p>
            <a:r>
              <a:rPr lang="vi-VN" sz="2400" dirty="0"/>
              <a:t>Giá của các mặt hàng sẽ có sự chênh lệch giữa các nơi bán khác nhau. </a:t>
            </a:r>
          </a:p>
          <a:p>
            <a:r>
              <a:rPr lang="vi-VN" sz="2400" dirty="0"/>
              <a:t>Chúng ta cần khảo sát giá của các mặt hàng để lựa chọn được nơi có mức giá tốt, giúp tiết kiệm cho gia đình. </a:t>
            </a:r>
          </a:p>
        </p:txBody>
      </p:sp>
      <p:pic>
        <p:nvPicPr>
          <p:cNvPr id="7" name="Picture 2" descr="Nguyên nhân giá bán các mặt hàng thường kết thúc bằng số 9,99">
            <a:extLst>
              <a:ext uri="{FF2B5EF4-FFF2-40B4-BE49-F238E27FC236}">
                <a16:creationId xmlns:a16="http://schemas.microsoft.com/office/drawing/2014/main" id="{ECA14831-59ED-4024-9718-F34A53FE558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713"/>
          <a:stretch/>
        </p:blipFill>
        <p:spPr bwMode="auto">
          <a:xfrm>
            <a:off x="7429500" y="2454331"/>
            <a:ext cx="2533650" cy="1586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descr="Nhiều mặt hàng sẽ tăng giá mạnh trong tháng 12? - Tuổi Trẻ Online">
            <a:extLst>
              <a:ext uri="{FF2B5EF4-FFF2-40B4-BE49-F238E27FC236}">
                <a16:creationId xmlns:a16="http://schemas.microsoft.com/office/drawing/2014/main" id="{B101941A-C4C1-4C8E-A807-17AD6EDBA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7205" y="4266220"/>
            <a:ext cx="2739741" cy="1438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182273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19">
            <a:extLst>
              <a:ext uri="{FF2B5EF4-FFF2-40B4-BE49-F238E27FC236}">
                <a16:creationId xmlns:a16="http://schemas.microsoft.com/office/drawing/2014/main" id="{29B45A24-9C9C-4CE2-A65A-D25F95BF4CF5}"/>
              </a:ext>
            </a:extLst>
          </p:cNvPr>
          <p:cNvSpPr txBox="1"/>
          <p:nvPr/>
        </p:nvSpPr>
        <p:spPr>
          <a:xfrm>
            <a:off x="243238" y="1486390"/>
            <a:ext cx="11705523" cy="482055"/>
          </a:xfrm>
          <a:prstGeom prst="rect">
            <a:avLst/>
          </a:prstGeom>
        </p:spPr>
        <p:txBody>
          <a:bodyPr wrap="square" lIns="0" tIns="0" rIns="0" bIns="0" rtlCol="0" anchor="t">
            <a:spAutoFit/>
          </a:bodyPr>
          <a:lstStyle/>
          <a:p>
            <a:pPr algn="ctr">
              <a:lnSpc>
                <a:spcPct val="150000"/>
              </a:lnSpc>
            </a:pPr>
            <a:r>
              <a:rPr lang="vi-VN" sz="2400" b="1" cap="all" dirty="0">
                <a:latin typeface="UTM Avo" panose="02040603050506020204" pitchFamily="18" charset="0"/>
                <a:cs typeface="Arial" panose="020B0604020202020204" pitchFamily="34" charset="0"/>
              </a:rPr>
              <a:t>HOẠT ĐỘNG 4: THỰC HÀNH MUA SẮM THÔNG MINH</a:t>
            </a:r>
          </a:p>
        </p:txBody>
      </p:sp>
      <p:grpSp>
        <p:nvGrpSpPr>
          <p:cNvPr id="19" name="Group 18">
            <a:extLst>
              <a:ext uri="{FF2B5EF4-FFF2-40B4-BE49-F238E27FC236}">
                <a16:creationId xmlns:a16="http://schemas.microsoft.com/office/drawing/2014/main" id="{8D157FE5-1646-41F5-8A73-DB559D27A8F5}"/>
              </a:ext>
            </a:extLst>
          </p:cNvPr>
          <p:cNvGrpSpPr/>
          <p:nvPr/>
        </p:nvGrpSpPr>
        <p:grpSpPr>
          <a:xfrm>
            <a:off x="845518" y="2044645"/>
            <a:ext cx="10500962" cy="1058943"/>
            <a:chOff x="268042" y="2261952"/>
            <a:chExt cx="15751442" cy="1588415"/>
          </a:xfrm>
        </p:grpSpPr>
        <p:sp>
          <p:nvSpPr>
            <p:cNvPr id="20" name="TextBox 19">
              <a:extLst>
                <a:ext uri="{FF2B5EF4-FFF2-40B4-BE49-F238E27FC236}">
                  <a16:creationId xmlns:a16="http://schemas.microsoft.com/office/drawing/2014/main" id="{B9DCDFB3-BC2D-407F-BFFB-3C746F069F62}"/>
                </a:ext>
              </a:extLst>
            </p:cNvPr>
            <p:cNvSpPr txBox="1"/>
            <p:nvPr/>
          </p:nvSpPr>
          <p:spPr>
            <a:xfrm>
              <a:off x="1837079" y="2261952"/>
              <a:ext cx="14182405" cy="1588415"/>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000" b="1" dirty="0" err="1">
                  <a:solidFill>
                    <a:schemeClr val="tx2">
                      <a:lumMod val="50000"/>
                    </a:schemeClr>
                  </a:solidFill>
                  <a:latin typeface="UTM Avo" panose="02040603050506020204" pitchFamily="18" charset="0"/>
                  <a:cs typeface="Arial" panose="020B0604020202020204" pitchFamily="34" charset="0"/>
                </a:rPr>
                <a:t>Hoạt</a:t>
              </a:r>
              <a:r>
                <a:rPr lang="en-US" sz="2000" b="1" dirty="0">
                  <a:solidFill>
                    <a:schemeClr val="tx2">
                      <a:lumMod val="50000"/>
                    </a:schemeClr>
                  </a:solidFill>
                  <a:latin typeface="UTM Avo" panose="02040603050506020204" pitchFamily="18" charset="0"/>
                  <a:cs typeface="Arial" panose="020B0604020202020204" pitchFamily="34" charset="0"/>
                </a:rPr>
                <a:t> </a:t>
              </a:r>
              <a:r>
                <a:rPr lang="en-US" sz="2000" b="1" dirty="0" err="1">
                  <a:solidFill>
                    <a:schemeClr val="tx2">
                      <a:lumMod val="50000"/>
                    </a:schemeClr>
                  </a:solidFill>
                  <a:latin typeface="UTM Avo" panose="02040603050506020204" pitchFamily="18" charset="0"/>
                  <a:cs typeface="Arial" panose="020B0604020202020204" pitchFamily="34" charset="0"/>
                </a:rPr>
                <a:t>động</a:t>
              </a:r>
              <a:r>
                <a:rPr lang="en-US" sz="2000" b="1" dirty="0">
                  <a:solidFill>
                    <a:schemeClr val="tx2">
                      <a:lumMod val="50000"/>
                    </a:schemeClr>
                  </a:solidFill>
                  <a:latin typeface="UTM Avo" panose="02040603050506020204" pitchFamily="18" charset="0"/>
                  <a:cs typeface="Arial" panose="020B0604020202020204" pitchFamily="34" charset="0"/>
                </a:rPr>
                <a:t> </a:t>
              </a:r>
              <a:r>
                <a:rPr lang="en-US" sz="2000" b="1" dirty="0" err="1">
                  <a:solidFill>
                    <a:schemeClr val="tx2">
                      <a:lumMod val="50000"/>
                    </a:schemeClr>
                  </a:solidFill>
                  <a:latin typeface="UTM Avo" panose="02040603050506020204" pitchFamily="18" charset="0"/>
                  <a:cs typeface="Arial" panose="020B0604020202020204" pitchFamily="34" charset="0"/>
                </a:rPr>
                <a:t>nhóm</a:t>
              </a:r>
              <a:r>
                <a:rPr lang="en-US" sz="2000" b="1" dirty="0">
                  <a:solidFill>
                    <a:schemeClr val="tx2">
                      <a:lumMod val="50000"/>
                    </a:schemeClr>
                  </a:solidFill>
                  <a:latin typeface="UTM Avo" panose="02040603050506020204" pitchFamily="18" charset="0"/>
                  <a:cs typeface="Arial" panose="020B0604020202020204" pitchFamily="34" charset="0"/>
                </a:rPr>
                <a:t>: </a:t>
              </a:r>
              <a:r>
                <a:rPr lang="en-US" sz="2000" dirty="0" err="1">
                  <a:solidFill>
                    <a:schemeClr val="tx1"/>
                  </a:solidFill>
                  <a:latin typeface="UTM Avo" panose="02040603050506020204" pitchFamily="18" charset="0"/>
                  <a:cs typeface="Arial" panose="020B0604020202020204" pitchFamily="34" charset="0"/>
                </a:rPr>
                <a:t>C</a:t>
              </a:r>
              <a:r>
                <a:rPr lang="en-US" sz="2000" dirty="0" err="1">
                  <a:latin typeface="UTM Avo" panose="02040603050506020204" pitchFamily="18" charset="0"/>
                  <a:cs typeface="Arial" panose="020B0604020202020204" pitchFamily="34" charset="0"/>
                </a:rPr>
                <a:t>ác</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nhóm</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quan</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sát</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tranh</a:t>
              </a:r>
              <a:r>
                <a:rPr lang="en-US" sz="2000" dirty="0">
                  <a:latin typeface="UTM Avo" panose="02040603050506020204" pitchFamily="18" charset="0"/>
                  <a:cs typeface="Arial" panose="020B0604020202020204" pitchFamily="34" charset="0"/>
                </a:rPr>
                <a:t> </a:t>
              </a:r>
              <a:r>
                <a:rPr lang="en-US" sz="2000" i="1" dirty="0">
                  <a:latin typeface="UTM Avo" panose="02040603050506020204" pitchFamily="18" charset="0"/>
                  <a:cs typeface="Arial" panose="020B0604020202020204" pitchFamily="34" charset="0"/>
                </a:rPr>
                <a:t>(SGK – tr.59) </a:t>
              </a:r>
              <a:r>
                <a:rPr lang="en-US" sz="2000" dirty="0" err="1">
                  <a:latin typeface="UTM Avo" panose="02040603050506020204" pitchFamily="18" charset="0"/>
                  <a:cs typeface="Arial" panose="020B0604020202020204" pitchFamily="34" charset="0"/>
                </a:rPr>
                <a:t>và</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thảo</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luận</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về</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cách</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xử</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lí</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tình</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huống</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bằng</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cách</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đóng</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vai</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trong</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các</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tình</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huống</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đó</a:t>
              </a:r>
              <a:r>
                <a:rPr lang="en-US" sz="2000" dirty="0">
                  <a:latin typeface="UTM Avo" panose="02040603050506020204" pitchFamily="18"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p:txBody>
        </p:sp>
        <p:pic>
          <p:nvPicPr>
            <p:cNvPr id="21" name="Picture 9">
              <a:extLst>
                <a:ext uri="{FF2B5EF4-FFF2-40B4-BE49-F238E27FC236}">
                  <a16:creationId xmlns:a16="http://schemas.microsoft.com/office/drawing/2014/main" id="{C2EA698C-1B58-42C2-A1E7-513BC2ACBE3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8042" y="2309246"/>
              <a:ext cx="1371600" cy="1541121"/>
            </a:xfrm>
            <a:prstGeom prst="rect">
              <a:avLst/>
            </a:prstGeom>
          </p:spPr>
        </p:pic>
      </p:grpSp>
      <p:pic>
        <p:nvPicPr>
          <p:cNvPr id="4" name="Picture 3">
            <a:extLst>
              <a:ext uri="{FF2B5EF4-FFF2-40B4-BE49-F238E27FC236}">
                <a16:creationId xmlns:a16="http://schemas.microsoft.com/office/drawing/2014/main" id="{8CE87B16-4778-4446-9381-21C3EE04EF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1346" y="3103588"/>
            <a:ext cx="7229307" cy="3754412"/>
          </a:xfrm>
          <a:prstGeom prst="rect">
            <a:avLst/>
          </a:prstGeom>
        </p:spPr>
      </p:pic>
      <p:grpSp>
        <p:nvGrpSpPr>
          <p:cNvPr id="2" name="Group 1">
            <a:extLst>
              <a:ext uri="{FF2B5EF4-FFF2-40B4-BE49-F238E27FC236}">
                <a16:creationId xmlns:a16="http://schemas.microsoft.com/office/drawing/2014/main" id="{7F71BD98-6BD6-4A67-9D24-DDC48EA7E41A}"/>
              </a:ext>
            </a:extLst>
          </p:cNvPr>
          <p:cNvGrpSpPr/>
          <p:nvPr/>
        </p:nvGrpSpPr>
        <p:grpSpPr>
          <a:xfrm>
            <a:off x="10387215" y="706306"/>
            <a:ext cx="2201911" cy="1262139"/>
            <a:chOff x="9772054" y="889125"/>
            <a:chExt cx="2374289" cy="1360947"/>
          </a:xfrm>
        </p:grpSpPr>
        <p:pic>
          <p:nvPicPr>
            <p:cNvPr id="3" name="Picture 2">
              <a:hlinkClick r:id="rId6"/>
              <a:extLst>
                <a:ext uri="{FF2B5EF4-FFF2-40B4-BE49-F238E27FC236}">
                  <a16:creationId xmlns:a16="http://schemas.microsoft.com/office/drawing/2014/main" id="{572C0B76-330B-40B7-9A82-816E34E9357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0350" y="889125"/>
              <a:ext cx="1079103" cy="7469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6">
              <a:extLst>
                <a:ext uri="{FF2B5EF4-FFF2-40B4-BE49-F238E27FC236}">
                  <a16:creationId xmlns:a16="http://schemas.microsoft.com/office/drawing/2014/main" id="{8A5F5B56-52DC-434E-AAD9-862BA33D926D}"/>
                </a:ext>
              </a:extLst>
            </p:cNvPr>
            <p:cNvSpPr txBox="1"/>
            <p:nvPr/>
          </p:nvSpPr>
          <p:spPr>
            <a:xfrm>
              <a:off x="9772054" y="1713746"/>
              <a:ext cx="2374289" cy="53632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dirty="0" err="1">
                  <a:latin typeface="UTM Avo" panose="02040603050506020204" pitchFamily="18" charset="0"/>
                  <a:cs typeface="Arial" panose="020B0604020202020204" pitchFamily="34" charset="0"/>
                </a:rPr>
                <a:t>Ấn</a:t>
              </a:r>
              <a:r>
                <a:rPr lang="en-US" sz="1600" dirty="0">
                  <a:latin typeface="UTM Avo" panose="02040603050506020204" pitchFamily="18" charset="0"/>
                  <a:cs typeface="Arial" panose="020B0604020202020204" pitchFamily="34" charset="0"/>
                </a:rPr>
                <a:t> </a:t>
              </a:r>
              <a:r>
                <a:rPr lang="en-US" sz="1600" dirty="0" err="1">
                  <a:latin typeface="UTM Avo" panose="02040603050506020204" pitchFamily="18" charset="0"/>
                  <a:cs typeface="Arial" panose="020B0604020202020204" pitchFamily="34" charset="0"/>
                </a:rPr>
                <a:t>vào</a:t>
              </a:r>
              <a:r>
                <a:rPr lang="en-US" sz="1600" dirty="0">
                  <a:latin typeface="UTM Avo" panose="02040603050506020204" pitchFamily="18" charset="0"/>
                  <a:cs typeface="Arial" panose="020B0604020202020204" pitchFamily="34" charset="0"/>
                </a:rPr>
                <a:t> </a:t>
              </a:r>
              <a:r>
                <a:rPr lang="en-US" sz="1600" dirty="0" err="1">
                  <a:latin typeface="UTM Avo" panose="02040603050506020204" pitchFamily="18" charset="0"/>
                  <a:cs typeface="Arial" panose="020B0604020202020204" pitchFamily="34" charset="0"/>
                </a:rPr>
                <a:t>để</a:t>
              </a:r>
              <a:endParaRPr lang="en-US" sz="1600" dirty="0">
                <a:latin typeface="UTM Avo" panose="02040603050506020204" pitchFamily="18" charset="0"/>
                <a:cs typeface="Arial" panose="020B0604020202020204" pitchFamily="34" charset="0"/>
              </a:endParaRPr>
            </a:p>
            <a:p>
              <a:pPr algn="ctr"/>
              <a:r>
                <a:rPr lang="vi-VN" sz="1600" b="1" dirty="0">
                  <a:latin typeface="UTM Avo" panose="02040603050506020204" pitchFamily="18" charset="0"/>
                  <a:cs typeface="Arial" panose="020B0604020202020204" pitchFamily="34" charset="0"/>
                </a:rPr>
                <a:t>xem </a:t>
              </a:r>
              <a:r>
                <a:rPr lang="en-US" sz="1600" b="1" dirty="0">
                  <a:latin typeface="UTM Avo" panose="02040603050506020204" pitchFamily="18" charset="0"/>
                  <a:cs typeface="Arial" panose="020B0604020202020204" pitchFamily="34" charset="0"/>
                </a:rPr>
                <a:t>video</a:t>
              </a:r>
              <a:endParaRPr lang="en-US" sz="1600" b="1" dirty="0">
                <a:latin typeface="UTM Avo" panose="02040603050506020204" pitchFamily="18" charset="0"/>
              </a:endParaRPr>
            </a:p>
          </p:txBody>
        </p:sp>
      </p:grpSp>
    </p:spTree>
    <p:extLst>
      <p:ext uri="{BB962C8B-B14F-4D97-AF65-F5344CB8AC3E}">
        <p14:creationId xmlns:p14="http://schemas.microsoft.com/office/powerpoint/2010/main" val="3421995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D157FE5-1646-41F5-8A73-DB559D27A8F5}"/>
              </a:ext>
            </a:extLst>
          </p:cNvPr>
          <p:cNvGrpSpPr/>
          <p:nvPr/>
        </p:nvGrpSpPr>
        <p:grpSpPr>
          <a:xfrm>
            <a:off x="845518" y="1606495"/>
            <a:ext cx="10142925" cy="1058943"/>
            <a:chOff x="268042" y="2261952"/>
            <a:chExt cx="15751442" cy="1588415"/>
          </a:xfrm>
        </p:grpSpPr>
        <p:sp>
          <p:nvSpPr>
            <p:cNvPr id="20" name="TextBox 19">
              <a:extLst>
                <a:ext uri="{FF2B5EF4-FFF2-40B4-BE49-F238E27FC236}">
                  <a16:creationId xmlns:a16="http://schemas.microsoft.com/office/drawing/2014/main" id="{B9DCDFB3-BC2D-407F-BFFB-3C746F069F62}"/>
                </a:ext>
              </a:extLst>
            </p:cNvPr>
            <p:cNvSpPr txBox="1"/>
            <p:nvPr/>
          </p:nvSpPr>
          <p:spPr>
            <a:xfrm>
              <a:off x="1837079" y="2261952"/>
              <a:ext cx="14182405" cy="1588415"/>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000" b="1" dirty="0" err="1">
                  <a:solidFill>
                    <a:schemeClr val="tx2">
                      <a:lumMod val="50000"/>
                    </a:schemeClr>
                  </a:solidFill>
                  <a:latin typeface="UTM Avo" panose="02040603050506020204" pitchFamily="18" charset="0"/>
                  <a:cs typeface="Arial" panose="020B0604020202020204" pitchFamily="34" charset="0"/>
                </a:rPr>
                <a:t>Hoạt</a:t>
              </a:r>
              <a:r>
                <a:rPr lang="en-US" sz="2000" b="1" dirty="0">
                  <a:solidFill>
                    <a:schemeClr val="tx2">
                      <a:lumMod val="50000"/>
                    </a:schemeClr>
                  </a:solidFill>
                  <a:latin typeface="UTM Avo" panose="02040603050506020204" pitchFamily="18" charset="0"/>
                  <a:cs typeface="Arial" panose="020B0604020202020204" pitchFamily="34" charset="0"/>
                </a:rPr>
                <a:t> </a:t>
              </a:r>
              <a:r>
                <a:rPr lang="en-US" sz="2000" b="1" dirty="0" err="1">
                  <a:solidFill>
                    <a:schemeClr val="tx2">
                      <a:lumMod val="50000"/>
                    </a:schemeClr>
                  </a:solidFill>
                  <a:latin typeface="UTM Avo" panose="02040603050506020204" pitchFamily="18" charset="0"/>
                  <a:cs typeface="Arial" panose="020B0604020202020204" pitchFamily="34" charset="0"/>
                </a:rPr>
                <a:t>động</a:t>
              </a:r>
              <a:r>
                <a:rPr lang="en-US" sz="2000" b="1" dirty="0">
                  <a:solidFill>
                    <a:schemeClr val="tx2">
                      <a:lumMod val="50000"/>
                    </a:schemeClr>
                  </a:solidFill>
                  <a:latin typeface="UTM Avo" panose="02040603050506020204" pitchFamily="18" charset="0"/>
                  <a:cs typeface="Arial" panose="020B0604020202020204" pitchFamily="34" charset="0"/>
                </a:rPr>
                <a:t> </a:t>
              </a:r>
              <a:r>
                <a:rPr lang="en-US" sz="2000" b="1" dirty="0" err="1">
                  <a:solidFill>
                    <a:schemeClr val="tx2">
                      <a:lumMod val="50000"/>
                    </a:schemeClr>
                  </a:solidFill>
                  <a:latin typeface="UTM Avo" panose="02040603050506020204" pitchFamily="18" charset="0"/>
                  <a:cs typeface="Arial" panose="020B0604020202020204" pitchFamily="34" charset="0"/>
                </a:rPr>
                <a:t>nhóm</a:t>
              </a:r>
              <a:r>
                <a:rPr lang="en-US" sz="2000" b="1" dirty="0">
                  <a:solidFill>
                    <a:schemeClr val="tx2">
                      <a:lumMod val="50000"/>
                    </a:schemeClr>
                  </a:solidFill>
                  <a:latin typeface="UTM Avo" panose="02040603050506020204" pitchFamily="18" charset="0"/>
                  <a:cs typeface="Arial" panose="020B0604020202020204" pitchFamily="34" charset="0"/>
                </a:rPr>
                <a:t>: </a:t>
              </a:r>
              <a:r>
                <a:rPr lang="en-US" sz="2000" dirty="0" err="1">
                  <a:solidFill>
                    <a:schemeClr val="tx1"/>
                  </a:solidFill>
                  <a:latin typeface="UTM Avo" panose="02040603050506020204" pitchFamily="18" charset="0"/>
                  <a:cs typeface="Arial" panose="020B0604020202020204" pitchFamily="34" charset="0"/>
                </a:rPr>
                <a:t>C</a:t>
              </a:r>
              <a:r>
                <a:rPr lang="en-US" sz="2000" dirty="0" err="1">
                  <a:latin typeface="UTM Avo" panose="02040603050506020204" pitchFamily="18" charset="0"/>
                  <a:cs typeface="Arial" panose="020B0604020202020204" pitchFamily="34" charset="0"/>
                </a:rPr>
                <a:t>ác</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nhóm</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quan</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sát</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tranh</a:t>
              </a:r>
              <a:r>
                <a:rPr lang="en-US" sz="2000" dirty="0">
                  <a:latin typeface="UTM Avo" panose="02040603050506020204" pitchFamily="18" charset="0"/>
                  <a:cs typeface="Arial" panose="020B0604020202020204" pitchFamily="34" charset="0"/>
                </a:rPr>
                <a:t> </a:t>
              </a:r>
              <a:r>
                <a:rPr lang="en-US" sz="2000" i="1" dirty="0">
                  <a:latin typeface="UTM Avo" panose="02040603050506020204" pitchFamily="18" charset="0"/>
                  <a:cs typeface="Arial" panose="020B0604020202020204" pitchFamily="34" charset="0"/>
                </a:rPr>
                <a:t>(SGK – tr.59) </a:t>
              </a:r>
              <a:r>
                <a:rPr lang="en-US" sz="2000" dirty="0" err="1">
                  <a:latin typeface="UTM Avo" panose="02040603050506020204" pitchFamily="18" charset="0"/>
                  <a:cs typeface="Arial" panose="020B0604020202020204" pitchFamily="34" charset="0"/>
                </a:rPr>
                <a:t>và</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thảo</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luận</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về</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cách</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xử</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lí</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tình</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huống</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bằng</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cách</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đóng</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vai</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trong</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các</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tình</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huống</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đó</a:t>
              </a:r>
              <a:r>
                <a:rPr lang="en-US" sz="2000" dirty="0">
                  <a:latin typeface="UTM Avo" panose="02040603050506020204" pitchFamily="18"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p:txBody>
        </p:sp>
        <p:pic>
          <p:nvPicPr>
            <p:cNvPr id="21" name="Picture 9">
              <a:extLst>
                <a:ext uri="{FF2B5EF4-FFF2-40B4-BE49-F238E27FC236}">
                  <a16:creationId xmlns:a16="http://schemas.microsoft.com/office/drawing/2014/main" id="{C2EA698C-1B58-42C2-A1E7-513BC2ACBE3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8042" y="2309246"/>
              <a:ext cx="1371600" cy="1541121"/>
            </a:xfrm>
            <a:prstGeom prst="rect">
              <a:avLst/>
            </a:prstGeom>
          </p:spPr>
        </p:pic>
      </p:grpSp>
      <p:pic>
        <p:nvPicPr>
          <p:cNvPr id="3" name="Picture 2">
            <a:extLst>
              <a:ext uri="{FF2B5EF4-FFF2-40B4-BE49-F238E27FC236}">
                <a16:creationId xmlns:a16="http://schemas.microsoft.com/office/drawing/2014/main" id="{18B3F5DD-13B8-4F49-8C70-4938BA0F29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8975" y="2741638"/>
            <a:ext cx="5734049" cy="4018140"/>
          </a:xfrm>
          <a:prstGeom prst="rect">
            <a:avLst/>
          </a:prstGeom>
        </p:spPr>
      </p:pic>
      <p:grpSp>
        <p:nvGrpSpPr>
          <p:cNvPr id="2" name="Group 1">
            <a:extLst>
              <a:ext uri="{FF2B5EF4-FFF2-40B4-BE49-F238E27FC236}">
                <a16:creationId xmlns:a16="http://schemas.microsoft.com/office/drawing/2014/main" id="{66241E83-ED2F-CF33-1890-F059105317D0}"/>
              </a:ext>
            </a:extLst>
          </p:cNvPr>
          <p:cNvGrpSpPr/>
          <p:nvPr/>
        </p:nvGrpSpPr>
        <p:grpSpPr>
          <a:xfrm>
            <a:off x="10485689" y="692238"/>
            <a:ext cx="2201911" cy="1262139"/>
            <a:chOff x="9772054" y="889125"/>
            <a:chExt cx="2374289" cy="1360947"/>
          </a:xfrm>
        </p:grpSpPr>
        <p:pic>
          <p:nvPicPr>
            <p:cNvPr id="4" name="Picture 3">
              <a:hlinkClick r:id="rId6"/>
              <a:extLst>
                <a:ext uri="{FF2B5EF4-FFF2-40B4-BE49-F238E27FC236}">
                  <a16:creationId xmlns:a16="http://schemas.microsoft.com/office/drawing/2014/main" id="{3E8C81F9-54FB-FCBB-2A69-03A5986DBC8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0350" y="889125"/>
              <a:ext cx="1079103" cy="7469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6">
              <a:extLst>
                <a:ext uri="{FF2B5EF4-FFF2-40B4-BE49-F238E27FC236}">
                  <a16:creationId xmlns:a16="http://schemas.microsoft.com/office/drawing/2014/main" id="{8B1E31B0-BF04-EBA3-3684-AE68F71BD16C}"/>
                </a:ext>
              </a:extLst>
            </p:cNvPr>
            <p:cNvSpPr txBox="1"/>
            <p:nvPr/>
          </p:nvSpPr>
          <p:spPr>
            <a:xfrm>
              <a:off x="9772054" y="1713746"/>
              <a:ext cx="2374289" cy="53632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dirty="0" err="1">
                  <a:latin typeface="UTM Avo" panose="02040603050506020204" pitchFamily="18" charset="0"/>
                  <a:cs typeface="Arial" panose="020B0604020202020204" pitchFamily="34" charset="0"/>
                </a:rPr>
                <a:t>Ấn</a:t>
              </a:r>
              <a:r>
                <a:rPr lang="en-US" sz="1600" dirty="0">
                  <a:latin typeface="UTM Avo" panose="02040603050506020204" pitchFamily="18" charset="0"/>
                  <a:cs typeface="Arial" panose="020B0604020202020204" pitchFamily="34" charset="0"/>
                </a:rPr>
                <a:t> </a:t>
              </a:r>
              <a:r>
                <a:rPr lang="en-US" sz="1600" dirty="0" err="1">
                  <a:latin typeface="UTM Avo" panose="02040603050506020204" pitchFamily="18" charset="0"/>
                  <a:cs typeface="Arial" panose="020B0604020202020204" pitchFamily="34" charset="0"/>
                </a:rPr>
                <a:t>vào</a:t>
              </a:r>
              <a:r>
                <a:rPr lang="en-US" sz="1600" dirty="0">
                  <a:latin typeface="UTM Avo" panose="02040603050506020204" pitchFamily="18" charset="0"/>
                  <a:cs typeface="Arial" panose="020B0604020202020204" pitchFamily="34" charset="0"/>
                </a:rPr>
                <a:t> </a:t>
              </a:r>
              <a:r>
                <a:rPr lang="en-US" sz="1600" dirty="0" err="1">
                  <a:latin typeface="UTM Avo" panose="02040603050506020204" pitchFamily="18" charset="0"/>
                  <a:cs typeface="Arial" panose="020B0604020202020204" pitchFamily="34" charset="0"/>
                </a:rPr>
                <a:t>để</a:t>
              </a:r>
              <a:endParaRPr lang="en-US" sz="1600" dirty="0">
                <a:latin typeface="UTM Avo" panose="02040603050506020204" pitchFamily="18" charset="0"/>
                <a:cs typeface="Arial" panose="020B0604020202020204" pitchFamily="34" charset="0"/>
              </a:endParaRPr>
            </a:p>
            <a:p>
              <a:pPr algn="ctr"/>
              <a:r>
                <a:rPr lang="vi-VN" sz="1600" b="1" dirty="0">
                  <a:latin typeface="UTM Avo" panose="02040603050506020204" pitchFamily="18" charset="0"/>
                  <a:cs typeface="Arial" panose="020B0604020202020204" pitchFamily="34" charset="0"/>
                </a:rPr>
                <a:t>xem </a:t>
              </a:r>
              <a:r>
                <a:rPr lang="en-US" sz="1600" b="1" dirty="0">
                  <a:latin typeface="UTM Avo" panose="02040603050506020204" pitchFamily="18" charset="0"/>
                  <a:cs typeface="Arial" panose="020B0604020202020204" pitchFamily="34" charset="0"/>
                </a:rPr>
                <a:t>video</a:t>
              </a:r>
              <a:endParaRPr lang="en-US" sz="1600" b="1" dirty="0">
                <a:latin typeface="UTM Avo" panose="02040603050506020204" pitchFamily="18" charset="0"/>
              </a:endParaRPr>
            </a:p>
          </p:txBody>
        </p:sp>
      </p:grpSp>
    </p:spTree>
    <p:extLst>
      <p:ext uri="{BB962C8B-B14F-4D97-AF65-F5344CB8AC3E}">
        <p14:creationId xmlns:p14="http://schemas.microsoft.com/office/powerpoint/2010/main" val="2997184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A40F21D-7D70-4DF0-A896-D6093F7E2642}"/>
              </a:ext>
            </a:extLst>
          </p:cNvPr>
          <p:cNvGrpSpPr/>
          <p:nvPr/>
        </p:nvGrpSpPr>
        <p:grpSpPr>
          <a:xfrm>
            <a:off x="203200" y="1863181"/>
            <a:ext cx="5588003" cy="3623219"/>
            <a:chOff x="381000" y="1949246"/>
            <a:chExt cx="8382004" cy="5434829"/>
          </a:xfrm>
        </p:grpSpPr>
        <p:grpSp>
          <p:nvGrpSpPr>
            <p:cNvPr id="17" name="Group 16">
              <a:extLst>
                <a:ext uri="{FF2B5EF4-FFF2-40B4-BE49-F238E27FC236}">
                  <a16:creationId xmlns:a16="http://schemas.microsoft.com/office/drawing/2014/main" id="{39BD470D-B3F8-4C89-8047-FA7C5C00BE06}"/>
                </a:ext>
              </a:extLst>
            </p:cNvPr>
            <p:cNvGrpSpPr/>
            <p:nvPr/>
          </p:nvGrpSpPr>
          <p:grpSpPr>
            <a:xfrm>
              <a:off x="852861" y="2768194"/>
              <a:ext cx="7910143" cy="4615881"/>
              <a:chOff x="2066616" y="3509427"/>
              <a:chExt cx="7162804" cy="4627674"/>
            </a:xfrm>
          </p:grpSpPr>
          <p:grpSp>
            <p:nvGrpSpPr>
              <p:cNvPr id="20" name="Group 4">
                <a:extLst>
                  <a:ext uri="{FF2B5EF4-FFF2-40B4-BE49-F238E27FC236}">
                    <a16:creationId xmlns:a16="http://schemas.microsoft.com/office/drawing/2014/main" id="{C59DAC6F-0C5B-496E-BE0D-A3FE7DA78447}"/>
                  </a:ext>
                </a:extLst>
              </p:cNvPr>
              <p:cNvGrpSpPr/>
              <p:nvPr/>
            </p:nvGrpSpPr>
            <p:grpSpPr>
              <a:xfrm>
                <a:off x="2066616" y="3509427"/>
                <a:ext cx="7162804" cy="4627674"/>
                <a:chOff x="0" y="-38100"/>
                <a:chExt cx="1778059" cy="1329493"/>
              </a:xfrm>
            </p:grpSpPr>
            <p:sp>
              <p:nvSpPr>
                <p:cNvPr id="23" name="Freeform 5">
                  <a:extLst>
                    <a:ext uri="{FF2B5EF4-FFF2-40B4-BE49-F238E27FC236}">
                      <a16:creationId xmlns:a16="http://schemas.microsoft.com/office/drawing/2014/main" id="{C549128B-11B0-4788-B832-E77DC02FA126}"/>
                    </a:ext>
                  </a:extLst>
                </p:cNvPr>
                <p:cNvSpPr/>
                <p:nvPr/>
              </p:nvSpPr>
              <p:spPr>
                <a:xfrm>
                  <a:off x="0" y="0"/>
                  <a:ext cx="1778059" cy="1291393"/>
                </a:xfrm>
                <a:custGeom>
                  <a:avLst/>
                  <a:gdLst/>
                  <a:ahLst/>
                  <a:cxnLst/>
                  <a:rect l="l" t="t" r="r" b="b"/>
                  <a:pathLst>
                    <a:path w="1778059" h="1677585">
                      <a:moveTo>
                        <a:pt x="58485" y="0"/>
                      </a:moveTo>
                      <a:lnTo>
                        <a:pt x="1719573" y="0"/>
                      </a:lnTo>
                      <a:cubicBezTo>
                        <a:pt x="1751874" y="0"/>
                        <a:pt x="1778059" y="26185"/>
                        <a:pt x="1778059" y="58485"/>
                      </a:cubicBezTo>
                      <a:lnTo>
                        <a:pt x="1778059" y="1619099"/>
                      </a:lnTo>
                      <a:cubicBezTo>
                        <a:pt x="1778059" y="1634611"/>
                        <a:pt x="1771897" y="1649487"/>
                        <a:pt x="1760929" y="1660455"/>
                      </a:cubicBezTo>
                      <a:cubicBezTo>
                        <a:pt x="1749960" y="1671423"/>
                        <a:pt x="1735085" y="1677585"/>
                        <a:pt x="1719573" y="1677585"/>
                      </a:cubicBezTo>
                      <a:lnTo>
                        <a:pt x="58485" y="1677585"/>
                      </a:lnTo>
                      <a:cubicBezTo>
                        <a:pt x="26185" y="1677585"/>
                        <a:pt x="0" y="1651400"/>
                        <a:pt x="0" y="1619099"/>
                      </a:cubicBezTo>
                      <a:lnTo>
                        <a:pt x="0" y="58485"/>
                      </a:lnTo>
                      <a:cubicBezTo>
                        <a:pt x="0" y="42974"/>
                        <a:pt x="6162" y="28098"/>
                        <a:pt x="17130" y="17130"/>
                      </a:cubicBezTo>
                      <a:cubicBezTo>
                        <a:pt x="28098" y="6162"/>
                        <a:pt x="42974" y="0"/>
                        <a:pt x="58485" y="0"/>
                      </a:cubicBezTo>
                      <a:close/>
                    </a:path>
                  </a:pathLst>
                </a:custGeom>
                <a:solidFill>
                  <a:schemeClr val="accent2">
                    <a:lumMod val="75000"/>
                  </a:schemeClr>
                </a:solidFill>
              </p:spPr>
              <p:txBody>
                <a:bodyPr/>
                <a:lstStyle/>
                <a:p>
                  <a:endParaRPr lang="en-US" sz="700"/>
                </a:p>
              </p:txBody>
            </p:sp>
            <p:sp>
              <p:nvSpPr>
                <p:cNvPr id="24" name="TextBox 6">
                  <a:extLst>
                    <a:ext uri="{FF2B5EF4-FFF2-40B4-BE49-F238E27FC236}">
                      <a16:creationId xmlns:a16="http://schemas.microsoft.com/office/drawing/2014/main" id="{262A6633-6DC8-410D-8D52-6B40A754D805}"/>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pPr>
                  <a:endParaRPr sz="700"/>
                </a:p>
              </p:txBody>
            </p:sp>
          </p:grpSp>
          <p:sp>
            <p:nvSpPr>
              <p:cNvPr id="22" name="Freeform 8">
                <a:extLst>
                  <a:ext uri="{FF2B5EF4-FFF2-40B4-BE49-F238E27FC236}">
                    <a16:creationId xmlns:a16="http://schemas.microsoft.com/office/drawing/2014/main" id="{D361E786-110C-4280-B06B-2D0CE3F639B8}"/>
                  </a:ext>
                </a:extLst>
              </p:cNvPr>
              <p:cNvSpPr/>
              <p:nvPr/>
            </p:nvSpPr>
            <p:spPr>
              <a:xfrm>
                <a:off x="2175317" y="3736546"/>
                <a:ext cx="6945401" cy="4192490"/>
              </a:xfrm>
              <a:custGeom>
                <a:avLst/>
                <a:gdLst/>
                <a:ahLst/>
                <a:cxnLst/>
                <a:rect l="l" t="t" r="r" b="b"/>
                <a:pathLst>
                  <a:path w="1724092" h="1623286">
                    <a:moveTo>
                      <a:pt x="60316" y="0"/>
                    </a:moveTo>
                    <a:lnTo>
                      <a:pt x="1663776" y="0"/>
                    </a:lnTo>
                    <a:cubicBezTo>
                      <a:pt x="1679773" y="0"/>
                      <a:pt x="1695115" y="6355"/>
                      <a:pt x="1706426" y="17666"/>
                    </a:cubicBezTo>
                    <a:cubicBezTo>
                      <a:pt x="1717737" y="28978"/>
                      <a:pt x="1724092" y="44319"/>
                      <a:pt x="1724092" y="60316"/>
                    </a:cubicBezTo>
                    <a:lnTo>
                      <a:pt x="1724092" y="1562970"/>
                    </a:lnTo>
                    <a:cubicBezTo>
                      <a:pt x="1724092" y="1578967"/>
                      <a:pt x="1717737" y="1594308"/>
                      <a:pt x="1706426" y="1605620"/>
                    </a:cubicBezTo>
                    <a:cubicBezTo>
                      <a:pt x="1695115" y="1616931"/>
                      <a:pt x="1679773" y="1623286"/>
                      <a:pt x="1663776" y="1623286"/>
                    </a:cubicBezTo>
                    <a:lnTo>
                      <a:pt x="60316" y="1623286"/>
                    </a:lnTo>
                    <a:cubicBezTo>
                      <a:pt x="44319" y="1623286"/>
                      <a:pt x="28978" y="1616931"/>
                      <a:pt x="17666" y="1605620"/>
                    </a:cubicBezTo>
                    <a:cubicBezTo>
                      <a:pt x="6355" y="1594308"/>
                      <a:pt x="0" y="1578967"/>
                      <a:pt x="0" y="1562970"/>
                    </a:cubicBezTo>
                    <a:lnTo>
                      <a:pt x="0" y="60316"/>
                    </a:lnTo>
                    <a:cubicBezTo>
                      <a:pt x="0" y="44319"/>
                      <a:pt x="6355" y="28978"/>
                      <a:pt x="17666" y="17666"/>
                    </a:cubicBezTo>
                    <a:cubicBezTo>
                      <a:pt x="28978" y="6355"/>
                      <a:pt x="44319" y="0"/>
                      <a:pt x="60316" y="0"/>
                    </a:cubicBezTo>
                    <a:close/>
                  </a:path>
                </a:pathLst>
              </a:custGeom>
              <a:solidFill>
                <a:srgbClr val="FFFFFF"/>
              </a:solidFill>
            </p:spPr>
            <p:txBody>
              <a:bodyPr/>
              <a:lstStyle/>
              <a:p>
                <a:endParaRPr lang="en-US" sz="700"/>
              </a:p>
            </p:txBody>
          </p:sp>
        </p:grpSp>
        <p:sp>
          <p:nvSpPr>
            <p:cNvPr id="18" name="TextBox 17">
              <a:extLst>
                <a:ext uri="{FF2B5EF4-FFF2-40B4-BE49-F238E27FC236}">
                  <a16:creationId xmlns:a16="http://schemas.microsoft.com/office/drawing/2014/main" id="{0F839E93-0B00-4064-9788-2438D7196BD3}"/>
                </a:ext>
              </a:extLst>
            </p:cNvPr>
            <p:cNvSpPr txBox="1"/>
            <p:nvPr/>
          </p:nvSpPr>
          <p:spPr>
            <a:xfrm>
              <a:off x="1787709" y="3312767"/>
              <a:ext cx="6081597" cy="2513765"/>
            </a:xfrm>
            <a:prstGeom prst="rect">
              <a:avLst/>
            </a:prstGeom>
            <a:noFill/>
          </p:spPr>
          <p:txBody>
            <a:bodyPr wrap="square">
              <a:spAutoFit/>
            </a:bodyPr>
            <a:lstStyle/>
            <a:p>
              <a:pPr algn="just">
                <a:lnSpc>
                  <a:spcPct val="150000"/>
                </a:lnSpc>
              </a:pPr>
              <a:r>
                <a:rPr lang="en-US" sz="2400">
                  <a:solidFill>
                    <a:srgbClr val="000000"/>
                  </a:solidFill>
                  <a:latin typeface="UTM Avo" panose="02040603050506020204" pitchFamily="18" charset="0"/>
                  <a:ea typeface="Calibri" panose="020F0502020204030204" pitchFamily="34" charset="0"/>
                  <a:cs typeface="Arial" panose="020B0604020202020204" pitchFamily="34" charset="0"/>
                </a:rPr>
                <a:t>Cả lớp chia thành 2 nhóm, mỗi nhóm được giao xử lí một tình huống</a:t>
              </a:r>
              <a:r>
                <a:rPr lang="vi-VN" sz="2400">
                  <a:solidFill>
                    <a:srgbClr val="000000"/>
                  </a:solidFill>
                  <a:latin typeface="UTM Avo" panose="02040603050506020204" pitchFamily="18" charset="0"/>
                  <a:ea typeface="Calibri" panose="020F0502020204030204" pitchFamily="34" charset="0"/>
                  <a:cs typeface="Arial" panose="020B0604020202020204" pitchFamily="34" charset="0"/>
                </a:rPr>
                <a:t>.</a:t>
              </a:r>
              <a:r>
                <a:rPr lang="en-US" sz="2400">
                  <a:solidFill>
                    <a:srgbClr val="000000"/>
                  </a:solidFill>
                  <a:latin typeface="UTM Avo" panose="02040603050506020204" pitchFamily="18" charset="0"/>
                  <a:ea typeface="Calibri" panose="020F0502020204030204" pitchFamily="34" charset="0"/>
                  <a:cs typeface="Arial" panose="020B0604020202020204" pitchFamily="34" charset="0"/>
                </a:rPr>
                <a:t> </a:t>
              </a:r>
              <a:endParaRPr lang="en-US" sz="2400" dirty="0">
                <a:latin typeface="UTM Avo" panose="02040603050506020204" pitchFamily="18" charset="0"/>
                <a:cs typeface="Arial" panose="020B0604020202020204" pitchFamily="34" charset="0"/>
              </a:endParaRPr>
            </a:p>
          </p:txBody>
        </p:sp>
        <p:pic>
          <p:nvPicPr>
            <p:cNvPr id="19" name="Picture 18" descr="Icon&#10;&#10;Description automatically generated">
              <a:extLst>
                <a:ext uri="{FF2B5EF4-FFF2-40B4-BE49-F238E27FC236}">
                  <a16:creationId xmlns:a16="http://schemas.microsoft.com/office/drawing/2014/main" id="{E90626F1-7F97-4A6E-A375-BA3E1AFA98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949246"/>
              <a:ext cx="1973069" cy="1973069"/>
            </a:xfrm>
            <a:prstGeom prst="rect">
              <a:avLst/>
            </a:prstGeom>
          </p:spPr>
        </p:pic>
      </p:grpSp>
      <p:grpSp>
        <p:nvGrpSpPr>
          <p:cNvPr id="25" name="Group 24">
            <a:extLst>
              <a:ext uri="{FF2B5EF4-FFF2-40B4-BE49-F238E27FC236}">
                <a16:creationId xmlns:a16="http://schemas.microsoft.com/office/drawing/2014/main" id="{B89511F4-035C-48B6-8CD3-0E0C648E46D6}"/>
              </a:ext>
            </a:extLst>
          </p:cNvPr>
          <p:cNvGrpSpPr/>
          <p:nvPr/>
        </p:nvGrpSpPr>
        <p:grpSpPr>
          <a:xfrm>
            <a:off x="6374379" y="1888641"/>
            <a:ext cx="5654669" cy="3597759"/>
            <a:chOff x="852861" y="2039912"/>
            <a:chExt cx="8482003" cy="5396638"/>
          </a:xfrm>
        </p:grpSpPr>
        <p:grpSp>
          <p:nvGrpSpPr>
            <p:cNvPr id="26" name="Group 25">
              <a:extLst>
                <a:ext uri="{FF2B5EF4-FFF2-40B4-BE49-F238E27FC236}">
                  <a16:creationId xmlns:a16="http://schemas.microsoft.com/office/drawing/2014/main" id="{2E6B0864-CC95-40CB-8277-ABCD705DFC8B}"/>
                </a:ext>
              </a:extLst>
            </p:cNvPr>
            <p:cNvGrpSpPr/>
            <p:nvPr/>
          </p:nvGrpSpPr>
          <p:grpSpPr>
            <a:xfrm>
              <a:off x="852861" y="2768194"/>
              <a:ext cx="7910143" cy="4668356"/>
              <a:chOff x="2066616" y="3509427"/>
              <a:chExt cx="7162804" cy="4680283"/>
            </a:xfrm>
          </p:grpSpPr>
          <p:grpSp>
            <p:nvGrpSpPr>
              <p:cNvPr id="29" name="Group 4">
                <a:extLst>
                  <a:ext uri="{FF2B5EF4-FFF2-40B4-BE49-F238E27FC236}">
                    <a16:creationId xmlns:a16="http://schemas.microsoft.com/office/drawing/2014/main" id="{A586C670-074B-40BB-A771-16A62F196D2F}"/>
                  </a:ext>
                </a:extLst>
              </p:cNvPr>
              <p:cNvGrpSpPr/>
              <p:nvPr/>
            </p:nvGrpSpPr>
            <p:grpSpPr>
              <a:xfrm>
                <a:off x="2066616" y="3509427"/>
                <a:ext cx="7162804" cy="4680283"/>
                <a:chOff x="0" y="-38100"/>
                <a:chExt cx="1778059" cy="1344607"/>
              </a:xfrm>
            </p:grpSpPr>
            <p:sp>
              <p:nvSpPr>
                <p:cNvPr id="31" name="Freeform 5">
                  <a:extLst>
                    <a:ext uri="{FF2B5EF4-FFF2-40B4-BE49-F238E27FC236}">
                      <a16:creationId xmlns:a16="http://schemas.microsoft.com/office/drawing/2014/main" id="{667F9BD1-5132-44C5-BA32-5591A8AC5D29}"/>
                    </a:ext>
                  </a:extLst>
                </p:cNvPr>
                <p:cNvSpPr/>
                <p:nvPr/>
              </p:nvSpPr>
              <p:spPr>
                <a:xfrm>
                  <a:off x="0" y="0"/>
                  <a:ext cx="1778059" cy="1306507"/>
                </a:xfrm>
                <a:custGeom>
                  <a:avLst/>
                  <a:gdLst/>
                  <a:ahLst/>
                  <a:cxnLst/>
                  <a:rect l="l" t="t" r="r" b="b"/>
                  <a:pathLst>
                    <a:path w="1778059" h="1677585">
                      <a:moveTo>
                        <a:pt x="58485" y="0"/>
                      </a:moveTo>
                      <a:lnTo>
                        <a:pt x="1719573" y="0"/>
                      </a:lnTo>
                      <a:cubicBezTo>
                        <a:pt x="1751874" y="0"/>
                        <a:pt x="1778059" y="26185"/>
                        <a:pt x="1778059" y="58485"/>
                      </a:cubicBezTo>
                      <a:lnTo>
                        <a:pt x="1778059" y="1619099"/>
                      </a:lnTo>
                      <a:cubicBezTo>
                        <a:pt x="1778059" y="1634611"/>
                        <a:pt x="1771897" y="1649487"/>
                        <a:pt x="1760929" y="1660455"/>
                      </a:cubicBezTo>
                      <a:cubicBezTo>
                        <a:pt x="1749960" y="1671423"/>
                        <a:pt x="1735085" y="1677585"/>
                        <a:pt x="1719573" y="1677585"/>
                      </a:cubicBezTo>
                      <a:lnTo>
                        <a:pt x="58485" y="1677585"/>
                      </a:lnTo>
                      <a:cubicBezTo>
                        <a:pt x="26185" y="1677585"/>
                        <a:pt x="0" y="1651400"/>
                        <a:pt x="0" y="1619099"/>
                      </a:cubicBezTo>
                      <a:lnTo>
                        <a:pt x="0" y="58485"/>
                      </a:lnTo>
                      <a:cubicBezTo>
                        <a:pt x="0" y="42974"/>
                        <a:pt x="6162" y="28098"/>
                        <a:pt x="17130" y="17130"/>
                      </a:cubicBezTo>
                      <a:cubicBezTo>
                        <a:pt x="28098" y="6162"/>
                        <a:pt x="42974" y="0"/>
                        <a:pt x="58485" y="0"/>
                      </a:cubicBezTo>
                      <a:close/>
                    </a:path>
                  </a:pathLst>
                </a:custGeom>
                <a:solidFill>
                  <a:schemeClr val="accent2">
                    <a:lumMod val="75000"/>
                  </a:schemeClr>
                </a:solidFill>
              </p:spPr>
              <p:txBody>
                <a:bodyPr/>
                <a:lstStyle/>
                <a:p>
                  <a:endParaRPr lang="en-US" sz="700"/>
                </a:p>
              </p:txBody>
            </p:sp>
            <p:sp>
              <p:nvSpPr>
                <p:cNvPr id="32" name="TextBox 6">
                  <a:extLst>
                    <a:ext uri="{FF2B5EF4-FFF2-40B4-BE49-F238E27FC236}">
                      <a16:creationId xmlns:a16="http://schemas.microsoft.com/office/drawing/2014/main" id="{73FD7FD1-56E0-4197-AC12-2341DA58439C}"/>
                    </a:ext>
                  </a:extLst>
                </p:cNvPr>
                <p:cNvSpPr txBox="1"/>
                <p:nvPr/>
              </p:nvSpPr>
              <p:spPr>
                <a:xfrm>
                  <a:off x="0" y="-38100"/>
                  <a:ext cx="812800" cy="850900"/>
                </a:xfrm>
                <a:prstGeom prst="rect">
                  <a:avLst/>
                </a:prstGeom>
              </p:spPr>
              <p:txBody>
                <a:bodyPr lIns="33867" tIns="33867" rIns="33867" bIns="33867" rtlCol="0" anchor="ctr"/>
                <a:lstStyle/>
                <a:p>
                  <a:pPr algn="ctr">
                    <a:lnSpc>
                      <a:spcPts val="1773"/>
                    </a:lnSpc>
                  </a:pPr>
                  <a:endParaRPr sz="700"/>
                </a:p>
              </p:txBody>
            </p:sp>
          </p:grpSp>
          <p:sp>
            <p:nvSpPr>
              <p:cNvPr id="30" name="Freeform 8">
                <a:extLst>
                  <a:ext uri="{FF2B5EF4-FFF2-40B4-BE49-F238E27FC236}">
                    <a16:creationId xmlns:a16="http://schemas.microsoft.com/office/drawing/2014/main" id="{6D77E73D-1C1F-4213-A3C4-C464C9B211FB}"/>
                  </a:ext>
                </a:extLst>
              </p:cNvPr>
              <p:cNvSpPr/>
              <p:nvPr/>
            </p:nvSpPr>
            <p:spPr>
              <a:xfrm>
                <a:off x="2175317" y="3736546"/>
                <a:ext cx="6945402" cy="4309185"/>
              </a:xfrm>
              <a:custGeom>
                <a:avLst/>
                <a:gdLst/>
                <a:ahLst/>
                <a:cxnLst/>
                <a:rect l="l" t="t" r="r" b="b"/>
                <a:pathLst>
                  <a:path w="1724092" h="1623286">
                    <a:moveTo>
                      <a:pt x="60316" y="0"/>
                    </a:moveTo>
                    <a:lnTo>
                      <a:pt x="1663776" y="0"/>
                    </a:lnTo>
                    <a:cubicBezTo>
                      <a:pt x="1679773" y="0"/>
                      <a:pt x="1695115" y="6355"/>
                      <a:pt x="1706426" y="17666"/>
                    </a:cubicBezTo>
                    <a:cubicBezTo>
                      <a:pt x="1717737" y="28978"/>
                      <a:pt x="1724092" y="44319"/>
                      <a:pt x="1724092" y="60316"/>
                    </a:cubicBezTo>
                    <a:lnTo>
                      <a:pt x="1724092" y="1562970"/>
                    </a:lnTo>
                    <a:cubicBezTo>
                      <a:pt x="1724092" y="1578967"/>
                      <a:pt x="1717737" y="1594308"/>
                      <a:pt x="1706426" y="1605620"/>
                    </a:cubicBezTo>
                    <a:cubicBezTo>
                      <a:pt x="1695115" y="1616931"/>
                      <a:pt x="1679773" y="1623286"/>
                      <a:pt x="1663776" y="1623286"/>
                    </a:cubicBezTo>
                    <a:lnTo>
                      <a:pt x="60316" y="1623286"/>
                    </a:lnTo>
                    <a:cubicBezTo>
                      <a:pt x="44319" y="1623286"/>
                      <a:pt x="28978" y="1616931"/>
                      <a:pt x="17666" y="1605620"/>
                    </a:cubicBezTo>
                    <a:cubicBezTo>
                      <a:pt x="6355" y="1594308"/>
                      <a:pt x="0" y="1578967"/>
                      <a:pt x="0" y="1562970"/>
                    </a:cubicBezTo>
                    <a:lnTo>
                      <a:pt x="0" y="60316"/>
                    </a:lnTo>
                    <a:cubicBezTo>
                      <a:pt x="0" y="44319"/>
                      <a:pt x="6355" y="28978"/>
                      <a:pt x="17666" y="17666"/>
                    </a:cubicBezTo>
                    <a:cubicBezTo>
                      <a:pt x="28978" y="6355"/>
                      <a:pt x="44319" y="0"/>
                      <a:pt x="60316" y="0"/>
                    </a:cubicBezTo>
                    <a:close/>
                  </a:path>
                </a:pathLst>
              </a:custGeom>
              <a:solidFill>
                <a:srgbClr val="FFFFFF"/>
              </a:solidFill>
            </p:spPr>
            <p:txBody>
              <a:bodyPr/>
              <a:lstStyle/>
              <a:p>
                <a:endParaRPr lang="en-US" sz="700"/>
              </a:p>
            </p:txBody>
          </p:sp>
        </p:grpSp>
        <p:sp>
          <p:nvSpPr>
            <p:cNvPr id="27" name="TextBox 26">
              <a:extLst>
                <a:ext uri="{FF2B5EF4-FFF2-40B4-BE49-F238E27FC236}">
                  <a16:creationId xmlns:a16="http://schemas.microsoft.com/office/drawing/2014/main" id="{958A9CC6-DCB9-49DD-8B62-EB27A871C427}"/>
                </a:ext>
              </a:extLst>
            </p:cNvPr>
            <p:cNvSpPr txBox="1"/>
            <p:nvPr/>
          </p:nvSpPr>
          <p:spPr>
            <a:xfrm>
              <a:off x="1529116" y="3455437"/>
              <a:ext cx="6557631" cy="3344762"/>
            </a:xfrm>
            <a:prstGeom prst="rect">
              <a:avLst/>
            </a:prstGeom>
            <a:noFill/>
          </p:spPr>
          <p:txBody>
            <a:bodyPr wrap="square">
              <a:spAutoFit/>
            </a:bodyPr>
            <a:lstStyle/>
            <a:p>
              <a:pPr algn="just">
                <a:lnSpc>
                  <a:spcPct val="150000"/>
                </a:lnSpc>
              </a:pP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Các</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nhóm</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thảo</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luận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cách</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xử</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lí</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phân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công</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đóng</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vai</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và</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chuẩn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bị</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lời</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thoại</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cho</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các</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thành</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charset="0"/>
                  <a:ea typeface="Calibri" panose="020F0502020204030204" pitchFamily="34" charset="0"/>
                  <a:cs typeface="Arial" panose="020B0604020202020204" pitchFamily="34" charset="0"/>
                </a:rPr>
                <a:t>viên</a:t>
              </a:r>
              <a:r>
                <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rPr>
                <a:t>. </a:t>
              </a:r>
              <a:endParaRPr lang="en-US" sz="2400" dirty="0">
                <a:latin typeface="UTM Avo" panose="02040603050506020204" pitchFamily="18" charset="0"/>
                <a:cs typeface="Arial" panose="020B0604020202020204" pitchFamily="34" charset="0"/>
              </a:endParaRPr>
            </a:p>
          </p:txBody>
        </p:sp>
        <p:pic>
          <p:nvPicPr>
            <p:cNvPr id="28" name="Picture 27" descr="Icon&#10;&#10;Description automatically generated">
              <a:extLst>
                <a:ext uri="{FF2B5EF4-FFF2-40B4-BE49-F238E27FC236}">
                  <a16:creationId xmlns:a16="http://schemas.microsoft.com/office/drawing/2014/main" id="{5988C8B8-088C-4FE5-A0B5-2599740815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1795" y="2039912"/>
              <a:ext cx="1973069" cy="1973069"/>
            </a:xfrm>
            <a:prstGeom prst="rect">
              <a:avLst/>
            </a:prstGeom>
          </p:spPr>
        </p:pic>
      </p:grpSp>
      <p:pic>
        <p:nvPicPr>
          <p:cNvPr id="33" name="Picture 16">
            <a:extLst>
              <a:ext uri="{FF2B5EF4-FFF2-40B4-BE49-F238E27FC236}">
                <a16:creationId xmlns:a16="http://schemas.microsoft.com/office/drawing/2014/main" id="{44DAF8BD-EDA4-4C57-A27B-97688EA4C5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88742" y="5083555"/>
            <a:ext cx="3748154" cy="1428984"/>
          </a:xfrm>
          <a:prstGeom prst="rect">
            <a:avLst/>
          </a:prstGeom>
        </p:spPr>
      </p:pic>
      <p:sp>
        <p:nvSpPr>
          <p:cNvPr id="34" name="TextBox 33">
            <a:extLst>
              <a:ext uri="{FF2B5EF4-FFF2-40B4-BE49-F238E27FC236}">
                <a16:creationId xmlns:a16="http://schemas.microsoft.com/office/drawing/2014/main" id="{BE289771-A026-4FD6-9329-FF31A935ECD2}"/>
              </a:ext>
            </a:extLst>
          </p:cNvPr>
          <p:cNvSpPr txBox="1"/>
          <p:nvPr/>
        </p:nvSpPr>
        <p:spPr>
          <a:xfrm>
            <a:off x="2447822" y="1608905"/>
            <a:ext cx="7784913" cy="605422"/>
          </a:xfrm>
          <a:prstGeom prst="rect">
            <a:avLst/>
          </a:prstGeom>
          <a:noFill/>
        </p:spPr>
        <p:txBody>
          <a:bodyPr wrap="square">
            <a:spAutoFit/>
          </a:bodyPr>
          <a:lstStyle/>
          <a:p>
            <a:pPr algn="ctr">
              <a:spcAft>
                <a:spcPts val="667"/>
              </a:spcAft>
            </a:pPr>
            <a:r>
              <a:rPr lang="en-US" sz="3334" b="1">
                <a:solidFill>
                  <a:srgbClr val="C00000"/>
                </a:solidFill>
                <a:latin typeface="UTM Avo" panose="02040603050506020204" pitchFamily="18" charset="0"/>
                <a:ea typeface="Calibri" panose="020F0502020204030204" pitchFamily="34" charset="0"/>
                <a:cs typeface="Arial" panose="020B0604020202020204" pitchFamily="34" charset="0"/>
              </a:rPr>
              <a:t>HƯỚNG DẪN THỰC HIỆN CỤ THỂ</a:t>
            </a:r>
            <a:endParaRPr lang="en-US" sz="3334" dirty="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61159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BE289771-A026-4FD6-9329-FF31A935ECD2}"/>
              </a:ext>
            </a:extLst>
          </p:cNvPr>
          <p:cNvSpPr txBox="1"/>
          <p:nvPr/>
        </p:nvSpPr>
        <p:spPr>
          <a:xfrm>
            <a:off x="2447822" y="1608905"/>
            <a:ext cx="7784913" cy="605422"/>
          </a:xfrm>
          <a:prstGeom prst="rect">
            <a:avLst/>
          </a:prstGeom>
          <a:noFill/>
        </p:spPr>
        <p:txBody>
          <a:bodyPr wrap="square">
            <a:spAutoFit/>
          </a:bodyPr>
          <a:lstStyle/>
          <a:p>
            <a:pPr algn="ctr">
              <a:spcAft>
                <a:spcPts val="667"/>
              </a:spcAft>
            </a:pPr>
            <a:r>
              <a:rPr lang="en-US" sz="3334" b="1" dirty="0">
                <a:solidFill>
                  <a:srgbClr val="C00000"/>
                </a:solidFill>
                <a:latin typeface="UTM Avo" panose="02040603050506020204" pitchFamily="18" charset="0"/>
                <a:ea typeface="Calibri" panose="020F0502020204030204" pitchFamily="34" charset="0"/>
                <a:cs typeface="Arial" panose="020B0604020202020204" pitchFamily="34" charset="0"/>
              </a:rPr>
              <a:t>GỢI Ý CÂU TRẢ LỜI</a:t>
            </a:r>
          </a:p>
        </p:txBody>
      </p:sp>
      <p:pic>
        <p:nvPicPr>
          <p:cNvPr id="21" name="Picture 3">
            <a:extLst>
              <a:ext uri="{FF2B5EF4-FFF2-40B4-BE49-F238E27FC236}">
                <a16:creationId xmlns:a16="http://schemas.microsoft.com/office/drawing/2014/main" id="{C16B6AE3-FD46-497C-8BC9-F15014FD3AD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4182" y="2234718"/>
            <a:ext cx="2907162" cy="3839951"/>
          </a:xfrm>
          <a:prstGeom prst="rect">
            <a:avLst/>
          </a:prstGeom>
        </p:spPr>
      </p:pic>
      <p:sp>
        <p:nvSpPr>
          <p:cNvPr id="35" name="Speech Bubble: Rectangle with Corners Rounded 34">
            <a:extLst>
              <a:ext uri="{FF2B5EF4-FFF2-40B4-BE49-F238E27FC236}">
                <a16:creationId xmlns:a16="http://schemas.microsoft.com/office/drawing/2014/main" id="{2C2E0BD0-B146-46DB-BD55-B841ECCFB654}"/>
              </a:ext>
            </a:extLst>
          </p:cNvPr>
          <p:cNvSpPr/>
          <p:nvPr/>
        </p:nvSpPr>
        <p:spPr>
          <a:xfrm>
            <a:off x="4928694" y="2702121"/>
            <a:ext cx="6119124" cy="1237207"/>
          </a:xfrm>
          <a:prstGeom prst="wedgeRoundRectCallout">
            <a:avLst>
              <a:gd name="adj1" fmla="val -57480"/>
              <a:gd name="adj2" fmla="val 43842"/>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a:solidFill>
                  <a:srgbClr val="000000"/>
                </a:solidFill>
                <a:latin typeface="UTM Avo" panose="02040603050506020204" pitchFamily="18" charset="0"/>
                <a:ea typeface="Calibri" panose="020F0502020204030204" pitchFamily="34" charset="0"/>
                <a:cs typeface="Arial" panose="020B0604020202020204" pitchFamily="34" charset="0"/>
              </a:rPr>
              <a:t>Tình huống 1:</a:t>
            </a:r>
            <a:r>
              <a:rPr lang="vi-VN" sz="2400">
                <a:solidFill>
                  <a:srgbClr val="000000"/>
                </a:solidFill>
                <a:latin typeface="UTM Avo" panose="02040603050506020204" pitchFamily="18" charset="0"/>
                <a:ea typeface="Calibri" panose="020F0502020204030204" pitchFamily="34" charset="0"/>
                <a:cs typeface="Arial" panose="020B0604020202020204" pitchFamily="34" charset="0"/>
              </a:rPr>
              <a:t> Nếu là Lan, em sẽ khuyên bố mua chỗ rẻ hơn.</a:t>
            </a:r>
          </a:p>
        </p:txBody>
      </p:sp>
      <p:sp>
        <p:nvSpPr>
          <p:cNvPr id="36" name="Speech Bubble: Rectangle with Corners Rounded 35">
            <a:extLst>
              <a:ext uri="{FF2B5EF4-FFF2-40B4-BE49-F238E27FC236}">
                <a16:creationId xmlns:a16="http://schemas.microsoft.com/office/drawing/2014/main" id="{1B369BEC-D4E1-4A13-B31D-C355591901B8}"/>
              </a:ext>
            </a:extLst>
          </p:cNvPr>
          <p:cNvSpPr/>
          <p:nvPr/>
        </p:nvSpPr>
        <p:spPr>
          <a:xfrm>
            <a:off x="5046266" y="4427123"/>
            <a:ext cx="6001061" cy="1237208"/>
          </a:xfrm>
          <a:prstGeom prst="wedgeRoundRectCallout">
            <a:avLst>
              <a:gd name="adj1" fmla="val -59409"/>
              <a:gd name="adj2" fmla="val -36879"/>
              <a:gd name="adj3" fmla="val 16667"/>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a:solidFill>
                  <a:srgbClr val="000000"/>
                </a:solidFill>
                <a:latin typeface="UTM Avo" panose="02040603050506020204" pitchFamily="18" charset="0"/>
                <a:ea typeface="Calibri" panose="020F0502020204030204" pitchFamily="34" charset="0"/>
                <a:cs typeface="Arial" panose="020B0604020202020204" pitchFamily="34" charset="0"/>
              </a:rPr>
              <a:t>Tình huống 2: </a:t>
            </a:r>
            <a:r>
              <a:rPr lang="vi-VN" sz="2400">
                <a:solidFill>
                  <a:srgbClr val="000000"/>
                </a:solidFill>
                <a:latin typeface="UTM Avo" panose="02040603050506020204" pitchFamily="18" charset="0"/>
                <a:ea typeface="Calibri" panose="020F0502020204030204" pitchFamily="34" charset="0"/>
                <a:cs typeface="Arial" panose="020B0604020202020204" pitchFamily="34" charset="0"/>
              </a:rPr>
              <a:t>Khi được giảm giá, em nên mua về để dùng dần.</a:t>
            </a:r>
          </a:p>
        </p:txBody>
      </p:sp>
    </p:spTree>
    <p:extLst>
      <p:ext uri="{BB962C8B-B14F-4D97-AF65-F5344CB8AC3E}">
        <p14:creationId xmlns:p14="http://schemas.microsoft.com/office/powerpoint/2010/main" val="1496014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32D64329-18D0-4749-886F-6D06AA63B5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8914" t="38319"/>
          <a:stretch>
            <a:fillRect/>
          </a:stretch>
        </p:blipFill>
        <p:spPr>
          <a:xfrm rot="10800000">
            <a:off x="2667000" y="2190334"/>
            <a:ext cx="9523256" cy="4667666"/>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E8236CAF-9BDF-4530-8E45-C6883A748ADE}"/>
              </a:ext>
            </a:extLst>
          </p:cNvPr>
          <p:cNvPicPr>
            <a:picLocks noChangeAspect="1"/>
          </p:cNvPicPr>
          <p:nvPr/>
        </p:nvPicPr>
        <p:blipFill rotWithShape="1">
          <a:blip r:embed="rId5">
            <a:extLst>
              <a:ext uri="{28A0092B-C50C-407E-A947-70E740481C1C}">
                <a14:useLocalDpi xmlns:a14="http://schemas.microsoft.com/office/drawing/2010/main" val="0"/>
              </a:ext>
            </a:extLst>
          </a:blip>
          <a:srcRect t="26331"/>
          <a:stretch/>
        </p:blipFill>
        <p:spPr>
          <a:xfrm rot="20184090">
            <a:off x="1773551" y="1376639"/>
            <a:ext cx="4846243" cy="2657589"/>
          </a:xfrm>
          <a:prstGeom prst="rect">
            <a:avLst/>
          </a:prstGeom>
        </p:spPr>
      </p:pic>
      <p:sp>
        <p:nvSpPr>
          <p:cNvPr id="9" name="TextBox 8">
            <a:extLst>
              <a:ext uri="{FF2B5EF4-FFF2-40B4-BE49-F238E27FC236}">
                <a16:creationId xmlns:a16="http://schemas.microsoft.com/office/drawing/2014/main" id="{530B90C0-B0E6-4D28-B46D-F0C79DC9CA5B}"/>
              </a:ext>
            </a:extLst>
          </p:cNvPr>
          <p:cNvSpPr txBox="1"/>
          <p:nvPr/>
        </p:nvSpPr>
        <p:spPr>
          <a:xfrm>
            <a:off x="4476750" y="4123193"/>
            <a:ext cx="7095607" cy="2229841"/>
          </a:xfrm>
          <a:prstGeom prst="rect">
            <a:avLst/>
          </a:prstGeom>
          <a:noFill/>
        </p:spPr>
        <p:txBody>
          <a:bodyPr wrap="square" rtlCol="0">
            <a:spAutoFit/>
          </a:bodyPr>
          <a:lstStyle/>
          <a:p>
            <a:pPr algn="just">
              <a:lnSpc>
                <a:spcPct val="150000"/>
              </a:lnSpc>
            </a:pPr>
            <a:r>
              <a:rPr lang="vi-VN" sz="2400">
                <a:latin typeface="UTM Avo" panose="02040603050506020204" pitchFamily="18" charset="0"/>
                <a:cs typeface="Arial" panose="020B0604020202020204" pitchFamily="34" charset="0"/>
              </a:rPr>
              <a:t>Các nhóm lần lượt lên đóng vai xử lí tình huống trước lớp, trong khi đó các nhóm khác nhận xét về cách xử lí tình huống và phần đóng vai của nhóm bạn.</a:t>
            </a:r>
          </a:p>
        </p:txBody>
      </p:sp>
    </p:spTree>
    <p:extLst>
      <p:ext uri="{BB962C8B-B14F-4D97-AF65-F5344CB8AC3E}">
        <p14:creationId xmlns:p14="http://schemas.microsoft.com/office/powerpoint/2010/main" val="1578449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10">
            <a:extLst>
              <a:ext uri="{FF2B5EF4-FFF2-40B4-BE49-F238E27FC236}">
                <a16:creationId xmlns:a16="http://schemas.microsoft.com/office/drawing/2014/main" id="{7174C150-E89C-4B22-A275-7250779FBD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016022" y="1954064"/>
            <a:ext cx="2759533" cy="4742948"/>
          </a:xfrm>
          <a:prstGeom prst="rect">
            <a:avLst/>
          </a:prstGeom>
        </p:spPr>
      </p:pic>
      <p:sp>
        <p:nvSpPr>
          <p:cNvPr id="10" name="Thought Bubble: Cloud 9">
            <a:extLst>
              <a:ext uri="{FF2B5EF4-FFF2-40B4-BE49-F238E27FC236}">
                <a16:creationId xmlns:a16="http://schemas.microsoft.com/office/drawing/2014/main" id="{67831626-F0D1-4680-9C94-523162A35C89}"/>
              </a:ext>
            </a:extLst>
          </p:cNvPr>
          <p:cNvSpPr/>
          <p:nvPr/>
        </p:nvSpPr>
        <p:spPr>
          <a:xfrm>
            <a:off x="1918649" y="1563302"/>
            <a:ext cx="6422595" cy="2951548"/>
          </a:xfrm>
          <a:prstGeom prst="cloudCallout">
            <a:avLst>
              <a:gd name="adj1" fmla="val 56800"/>
              <a:gd name="adj2" fmla="val 46609"/>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chemeClr val="tx1"/>
                </a:solidFill>
                <a:latin typeface="UTM Avo" panose="02040603050506020204" pitchFamily="18" charset="0"/>
                <a:cs typeface="Arial" panose="020B0604020202020204" pitchFamily="34" charset="0"/>
              </a:rPr>
              <a:t>Các em hãy chia sẻ bài học về mua sắm thông minh rút ra được sau khi xử lí tình huống.</a:t>
            </a:r>
          </a:p>
        </p:txBody>
      </p:sp>
      <p:grpSp>
        <p:nvGrpSpPr>
          <p:cNvPr id="11" name="Group 10">
            <a:extLst>
              <a:ext uri="{FF2B5EF4-FFF2-40B4-BE49-F238E27FC236}">
                <a16:creationId xmlns:a16="http://schemas.microsoft.com/office/drawing/2014/main" id="{35A31211-F5CF-4947-9C2B-A58A8B29E397}"/>
              </a:ext>
            </a:extLst>
          </p:cNvPr>
          <p:cNvGrpSpPr/>
          <p:nvPr/>
        </p:nvGrpSpPr>
        <p:grpSpPr>
          <a:xfrm>
            <a:off x="504672" y="4735664"/>
            <a:ext cx="8315478" cy="1121846"/>
            <a:chOff x="816973" y="6183543"/>
            <a:chExt cx="12473217" cy="1682770"/>
          </a:xfrm>
        </p:grpSpPr>
        <p:pic>
          <p:nvPicPr>
            <p:cNvPr id="12" name="Graphic 11" descr="Back with solid fill">
              <a:extLst>
                <a:ext uri="{FF2B5EF4-FFF2-40B4-BE49-F238E27FC236}">
                  <a16:creationId xmlns:a16="http://schemas.microsoft.com/office/drawing/2014/main" id="{57133B47-24D8-42CE-81BB-508C3F4071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816973" y="6447077"/>
              <a:ext cx="1760530" cy="1155701"/>
            </a:xfrm>
            <a:prstGeom prst="rect">
              <a:avLst/>
            </a:prstGeom>
          </p:spPr>
        </p:pic>
        <p:sp>
          <p:nvSpPr>
            <p:cNvPr id="13" name="TextBox 12">
              <a:extLst>
                <a:ext uri="{FF2B5EF4-FFF2-40B4-BE49-F238E27FC236}">
                  <a16:creationId xmlns:a16="http://schemas.microsoft.com/office/drawing/2014/main" id="{DA44E18D-62E3-4B03-9741-485DC1A1E043}"/>
                </a:ext>
              </a:extLst>
            </p:cNvPr>
            <p:cNvSpPr txBox="1"/>
            <p:nvPr/>
          </p:nvSpPr>
          <p:spPr>
            <a:xfrm>
              <a:off x="2724408" y="6183543"/>
              <a:ext cx="10565782" cy="1682770"/>
            </a:xfrm>
            <a:prstGeom prst="rect">
              <a:avLst/>
            </a:prstGeom>
            <a:noFill/>
          </p:spPr>
          <p:txBody>
            <a:bodyPr wrap="square" rtlCol="0">
              <a:spAutoFit/>
            </a:bodyPr>
            <a:lstStyle/>
            <a:p>
              <a:pPr algn="just">
                <a:lnSpc>
                  <a:spcPct val="150000"/>
                </a:lnSpc>
              </a:pPr>
              <a:r>
                <a:rPr lang="vi-VN" sz="2400">
                  <a:latin typeface="UTM Avo" panose="02040603050506020204" pitchFamily="18" charset="0"/>
                  <a:cs typeface="Arial" panose="020B0604020202020204" pitchFamily="34" charset="0"/>
                </a:rPr>
                <a:t>Qua 2 tình huống trên, bài học rút ra được là phải có kế hoạch chi tiêu và mua đồ hợp lý.</a:t>
              </a:r>
            </a:p>
          </p:txBody>
        </p:sp>
      </p:grpSp>
    </p:spTree>
    <p:extLst>
      <p:ext uri="{BB962C8B-B14F-4D97-AF65-F5344CB8AC3E}">
        <p14:creationId xmlns:p14="http://schemas.microsoft.com/office/powerpoint/2010/main" val="386391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D2FDBF8-2DCC-46E6-A5EB-34FC091B912E}"/>
              </a:ext>
            </a:extLst>
          </p:cNvPr>
          <p:cNvSpPr txBox="1"/>
          <p:nvPr/>
        </p:nvSpPr>
        <p:spPr>
          <a:xfrm>
            <a:off x="753402" y="2348815"/>
            <a:ext cx="6781283" cy="3337837"/>
          </a:xfrm>
          <a:prstGeom prst="rect">
            <a:avLst/>
          </a:prstGeom>
          <a:noFill/>
        </p:spPr>
        <p:txBody>
          <a:bodyPr wrap="square">
            <a:spAutoFit/>
          </a:bodyPr>
          <a:lstStyle/>
          <a:p>
            <a:pPr marL="304815" indent="-304815" algn="just">
              <a:lnSpc>
                <a:spcPct val="150000"/>
              </a:lnSpc>
              <a:buFont typeface="Wingdings" panose="05000000000000000000" pitchFamily="2" charset="2"/>
              <a:buChar char="§"/>
            </a:pPr>
            <a:r>
              <a:rPr lang="vi-VN" sz="2400" dirty="0">
                <a:latin typeface="UTM Avo" panose="02040603050506020204" pitchFamily="18" charset="0"/>
                <a:cs typeface="Arial" panose="020B0604020202020204" pitchFamily="34" charset="0"/>
              </a:rPr>
              <a:t>Mua sắm thông minh giúp chúng ta chọn mua được những hàng hóa phù hợp với chi phí hợp lí, giúp tiết kiệm cho gia đình.</a:t>
            </a:r>
          </a:p>
          <a:p>
            <a:pPr marL="304815" indent="-304815" algn="just">
              <a:lnSpc>
                <a:spcPct val="150000"/>
              </a:lnSpc>
              <a:buFont typeface="Wingdings" panose="05000000000000000000" pitchFamily="2" charset="2"/>
              <a:buChar char="§"/>
            </a:pPr>
            <a:r>
              <a:rPr lang="vi-VN" sz="2400" dirty="0">
                <a:latin typeface="UTM Avo" panose="02040603050506020204" pitchFamily="18" charset="0"/>
                <a:cs typeface="Arial" panose="020B0604020202020204" pitchFamily="34" charset="0"/>
              </a:rPr>
              <a:t>Các em hãy áp dụng những điều học được từ bài học hôm nay vào họat động mua sắm hàng ngày với người thân nhé!</a:t>
            </a:r>
          </a:p>
        </p:txBody>
      </p:sp>
      <p:sp>
        <p:nvSpPr>
          <p:cNvPr id="13" name="TextBox 12">
            <a:extLst>
              <a:ext uri="{FF2B5EF4-FFF2-40B4-BE49-F238E27FC236}">
                <a16:creationId xmlns:a16="http://schemas.microsoft.com/office/drawing/2014/main" id="{8A60C772-0A90-4441-8AAA-68C74FB3CC52}"/>
              </a:ext>
            </a:extLst>
          </p:cNvPr>
          <p:cNvSpPr txBox="1"/>
          <p:nvPr/>
        </p:nvSpPr>
        <p:spPr>
          <a:xfrm>
            <a:off x="2193694" y="1722938"/>
            <a:ext cx="3821299" cy="625877"/>
          </a:xfrm>
          <a:prstGeom prst="rect">
            <a:avLst/>
          </a:prstGeom>
          <a:noFill/>
        </p:spPr>
        <p:txBody>
          <a:bodyPr wrap="square">
            <a:spAutoFit/>
          </a:bodyPr>
          <a:lstStyle/>
          <a:p>
            <a:pPr algn="ctr"/>
            <a:r>
              <a:rPr lang="en-US" sz="3467" b="1" dirty="0">
                <a:solidFill>
                  <a:schemeClr val="accent2"/>
                </a:solidFill>
                <a:latin typeface="UTM Avo" panose="02040603050506020204" pitchFamily="18" charset="0"/>
                <a:ea typeface="Calibri" panose="020F0502020204030204" pitchFamily="34" charset="0"/>
                <a:cs typeface="Arial" panose="020B0604020202020204" pitchFamily="34" charset="0"/>
              </a:rPr>
              <a:t>KẾT LUẬN</a:t>
            </a:r>
          </a:p>
        </p:txBody>
      </p:sp>
      <p:pic>
        <p:nvPicPr>
          <p:cNvPr id="1026" name="Picture 2" descr="Gia Đình Đi Shopping PNG - KhoThietKe.Net">
            <a:extLst>
              <a:ext uri="{FF2B5EF4-FFF2-40B4-BE49-F238E27FC236}">
                <a16:creationId xmlns:a16="http://schemas.microsoft.com/office/drawing/2014/main" id="{6A328716-F74E-4B4C-B005-2F9B8D564C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5285" y="2084737"/>
            <a:ext cx="4736715" cy="394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1521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4883F116-D4C8-4D74-B2C6-7CB8C1E9E81E}"/>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412127542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BEBD96-04B7-44FD-B9CF-FC5826623325}"/>
              </a:ext>
            </a:extLst>
          </p:cNvPr>
          <p:cNvSpPr txBox="1"/>
          <p:nvPr/>
        </p:nvSpPr>
        <p:spPr>
          <a:xfrm>
            <a:off x="133008" y="2099798"/>
            <a:ext cx="10684196" cy="389183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400" dirty="0">
                <a:latin typeface="UTM Avo" panose="02040603050506020204" pitchFamily="18" charset="0"/>
                <a:cs typeface="Arial" panose="020B0604020202020204" pitchFamily="34" charset="0"/>
              </a:rPr>
              <a:t>Xây dựng kế hoạch mua sắm dụng cụ học tập, đồ dùng cá nhân phù hợp với khả năng tài chính của bản thân và gia đình theo gợi ý:</a:t>
            </a:r>
          </a:p>
          <a:p>
            <a:pPr marL="800100" lvl="1" indent="-342900" algn="just">
              <a:lnSpc>
                <a:spcPct val="150000"/>
              </a:lnSpc>
              <a:buFont typeface="Wingdings" panose="05000000000000000000" pitchFamily="2" charset="2"/>
              <a:buChar char="ü"/>
            </a:pPr>
            <a:r>
              <a:rPr lang="vi-VN" sz="2400" dirty="0">
                <a:latin typeface="UTM Avo" panose="02040603050506020204" pitchFamily="18" charset="0"/>
                <a:cs typeface="Arial" panose="020B0604020202020204" pitchFamily="34" charset="0"/>
              </a:rPr>
              <a:t>Liệt kê những mặt hàng cần mua;</a:t>
            </a:r>
          </a:p>
          <a:p>
            <a:pPr marL="800100" lvl="1" indent="-342900" algn="just">
              <a:lnSpc>
                <a:spcPct val="150000"/>
              </a:lnSpc>
              <a:buFont typeface="Wingdings" panose="05000000000000000000" pitchFamily="2" charset="2"/>
              <a:buChar char="ü"/>
            </a:pPr>
            <a:r>
              <a:rPr lang="vi-VN" sz="2400" dirty="0">
                <a:latin typeface="UTM Avo" panose="02040603050506020204" pitchFamily="18" charset="0"/>
                <a:cs typeface="Arial" panose="020B0604020202020204" pitchFamily="34" charset="0"/>
              </a:rPr>
              <a:t>Dự kiến giá của mỗi mặt hàng;</a:t>
            </a:r>
          </a:p>
          <a:p>
            <a:pPr marL="800100" lvl="1" indent="-342900" algn="just">
              <a:lnSpc>
                <a:spcPct val="150000"/>
              </a:lnSpc>
              <a:buFont typeface="Wingdings" panose="05000000000000000000" pitchFamily="2" charset="2"/>
              <a:buChar char="ü"/>
            </a:pPr>
            <a:r>
              <a:rPr lang="vi-VN" sz="2400" dirty="0">
                <a:latin typeface="UTM Avo" panose="02040603050506020204" pitchFamily="18" charset="0"/>
                <a:cs typeface="Arial" panose="020B0604020202020204" pitchFamily="34" charset="0"/>
              </a:rPr>
              <a:t>Dự kiến thời gian mua;</a:t>
            </a:r>
          </a:p>
          <a:p>
            <a:pPr marL="800100" lvl="1" indent="-342900" algn="just">
              <a:lnSpc>
                <a:spcPct val="150000"/>
              </a:lnSpc>
              <a:buFont typeface="Wingdings" panose="05000000000000000000" pitchFamily="2" charset="2"/>
              <a:buChar char="ü"/>
            </a:pPr>
            <a:r>
              <a:rPr lang="vi-VN" sz="2400" dirty="0">
                <a:latin typeface="UTM Avo" panose="02040603050506020204" pitchFamily="18" charset="0"/>
                <a:cs typeface="Arial" panose="020B0604020202020204" pitchFamily="34" charset="0"/>
              </a:rPr>
              <a:t>Xác định nguồn kinh phí để mua.</a:t>
            </a:r>
          </a:p>
          <a:p>
            <a:pPr marL="342900" indent="-342900" algn="just">
              <a:lnSpc>
                <a:spcPct val="150000"/>
              </a:lnSpc>
              <a:buFont typeface="Arial" panose="020B0604020202020204" pitchFamily="34" charset="0"/>
              <a:buChar char="•"/>
            </a:pPr>
            <a:r>
              <a:rPr lang="vi-VN" sz="2400" dirty="0">
                <a:latin typeface="UTM Avo" panose="02040603050506020204" pitchFamily="18" charset="0"/>
                <a:cs typeface="Arial" panose="020B0604020202020204" pitchFamily="34" charset="0"/>
              </a:rPr>
              <a:t>Chia sẻ kế hoạch mua sắm của em</a:t>
            </a:r>
            <a:r>
              <a:rPr lang="en-US" sz="2400" dirty="0">
                <a:latin typeface="UTM Avo" panose="02040603050506020204" pitchFamily="18" charset="0"/>
                <a:cs typeface="Arial" panose="020B0604020202020204" pitchFamily="34" charset="0"/>
              </a:rPr>
              <a:t>.</a:t>
            </a:r>
            <a:endParaRPr lang="vi-VN" sz="2400" dirty="0">
              <a:latin typeface="UTM Avo" panose="02040603050506020204" pitchFamily="18" charset="0"/>
              <a:cs typeface="Arial" panose="020B0604020202020204" pitchFamily="34" charset="0"/>
            </a:endParaRPr>
          </a:p>
        </p:txBody>
      </p:sp>
      <p:sp>
        <p:nvSpPr>
          <p:cNvPr id="5" name="TextBox 4">
            <a:extLst>
              <a:ext uri="{FF2B5EF4-FFF2-40B4-BE49-F238E27FC236}">
                <a16:creationId xmlns:a16="http://schemas.microsoft.com/office/drawing/2014/main" id="{40C63E70-645A-40C9-9A80-7F3826A945BB}"/>
              </a:ext>
            </a:extLst>
          </p:cNvPr>
          <p:cNvSpPr txBox="1"/>
          <p:nvPr/>
        </p:nvSpPr>
        <p:spPr>
          <a:xfrm>
            <a:off x="2264578" y="1533035"/>
            <a:ext cx="7662843" cy="461665"/>
          </a:xfrm>
          <a:prstGeom prst="rect">
            <a:avLst/>
          </a:prstGeom>
          <a:noFill/>
        </p:spPr>
        <p:txBody>
          <a:bodyPr wrap="square">
            <a:spAutoFit/>
          </a:bodyPr>
          <a:lstStyle/>
          <a:p>
            <a:pPr algn="ctr"/>
            <a:r>
              <a:rPr lang="en-US" sz="2400" b="1">
                <a:solidFill>
                  <a:schemeClr val="accent2"/>
                </a:solidFill>
                <a:latin typeface="UTM Avo" panose="02040603050506020204" pitchFamily="18" charset="0"/>
                <a:ea typeface="Calibri" panose="020F0502020204030204" pitchFamily="34" charset="0"/>
                <a:cs typeface="Arial" panose="020B0604020202020204" pitchFamily="34" charset="0"/>
              </a:rPr>
              <a:t>Kế hoạch tiêu dùng thông minh</a:t>
            </a:r>
            <a:endParaRPr lang="en-US" sz="2400" b="1" dirty="0">
              <a:solidFill>
                <a:schemeClr val="accent2"/>
              </a:solidFill>
              <a:latin typeface="UTM Avo" panose="02040603050506020204" pitchFamily="18"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028BE95-F7D9-4399-8F20-9C46119B2357}"/>
              </a:ext>
            </a:extLst>
          </p:cNvPr>
          <p:cNvPicPr>
            <a:picLocks noChangeAspect="1"/>
          </p:cNvPicPr>
          <p:nvPr/>
        </p:nvPicPr>
        <p:blipFill>
          <a:blip r:embed="rId3"/>
          <a:stretch>
            <a:fillRect/>
          </a:stretch>
        </p:blipFill>
        <p:spPr>
          <a:xfrm>
            <a:off x="6208543" y="3770142"/>
            <a:ext cx="5817849" cy="2333666"/>
          </a:xfrm>
          <a:prstGeom prst="rect">
            <a:avLst/>
          </a:prstGeom>
        </p:spPr>
      </p:pic>
    </p:spTree>
    <p:extLst>
      <p:ext uri="{BB962C8B-B14F-4D97-AF65-F5344CB8AC3E}">
        <p14:creationId xmlns:p14="http://schemas.microsoft.com/office/powerpoint/2010/main" val="522577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500"/>
                                        <p:tgtEl>
                                          <p:spTgt spid="4">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fade">
                                      <p:cBhvr>
                                        <p:cTn id="40"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980333-F7B4-4AE6-B82A-BA63683A3C42}"/>
              </a:ext>
            </a:extLst>
          </p:cNvPr>
          <p:cNvSpPr/>
          <p:nvPr/>
        </p:nvSpPr>
        <p:spPr>
          <a:xfrm>
            <a:off x="495300" y="2266950"/>
            <a:ext cx="10956279" cy="1143070"/>
          </a:xfrm>
          <a:prstGeom prst="rect">
            <a:avLst/>
          </a:prstGeom>
        </p:spPr>
        <p:txBody>
          <a:bodyPr wrap="square">
            <a:spAutoFit/>
          </a:bodyPr>
          <a:lstStyle/>
          <a:p>
            <a:pPr algn="ctr">
              <a:lnSpc>
                <a:spcPct val="150000"/>
              </a:lnSpc>
              <a:spcBef>
                <a:spcPts val="200"/>
              </a:spcBef>
              <a:spcAft>
                <a:spcPts val="200"/>
              </a:spcAft>
            </a:pPr>
            <a:r>
              <a:rPr lang="en-US" sz="2400" dirty="0" err="1">
                <a:latin typeface="UTM Avo" panose="02040603050506020204" pitchFamily="18" charset="0"/>
                <a:ea typeface="Calibri" panose="020F0502020204030204" pitchFamily="34" charset="0"/>
                <a:cs typeface="Arial" panose="020B0604020202020204" pitchFamily="34" charset="0"/>
              </a:rPr>
              <a:t>Các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xem</a:t>
            </a:r>
            <a:r>
              <a:rPr lang="en-US" sz="2400" dirty="0">
                <a:latin typeface="UTM Avo" panose="02040603050506020204" pitchFamily="18" charset="0"/>
                <a:ea typeface="Calibri" panose="020F0502020204030204" pitchFamily="34" charset="0"/>
                <a:cs typeface="Arial" panose="020B0604020202020204" pitchFamily="34" charset="0"/>
              </a:rPr>
              <a:t> video </a:t>
            </a:r>
            <a:r>
              <a:rPr lang="en-US" sz="2400" dirty="0" err="1">
                <a:latin typeface="UTM Avo" panose="02040603050506020204" pitchFamily="18" charset="0"/>
                <a:ea typeface="Calibri" panose="020F0502020204030204" pitchFamily="34" charset="0"/>
                <a:cs typeface="Arial" panose="020B0604020202020204" pitchFamily="34" charset="0"/>
              </a:rPr>
              <a:t>về</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chủ</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đề</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Tiêu</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dùng</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thông</a:t>
            </a:r>
            <a:r>
              <a:rPr lang="en-US" sz="2400" b="1" dirty="0">
                <a:latin typeface="UTM Avo" panose="02040603050506020204" pitchFamily="18" charset="0"/>
                <a:ea typeface="Calibri" panose="020F0502020204030204" pitchFamily="34" charset="0"/>
                <a:cs typeface="Arial" panose="020B0604020202020204" pitchFamily="34" charset="0"/>
              </a:rPr>
              <a:t> minh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trả</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lời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câu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hỏi</a:t>
            </a:r>
            <a:r>
              <a:rPr lang="en-US" sz="2400" dirty="0">
                <a:latin typeface="UTM Avo" panose="02040603050506020204" pitchFamily="18" charset="0"/>
                <a:ea typeface="Calibri" panose="020F0502020204030204" pitchFamily="34" charset="0"/>
                <a:cs typeface="Arial" panose="020B0604020202020204" pitchFamily="34" charset="0"/>
              </a:rPr>
              <a:t>: “Video </a:t>
            </a:r>
            <a:r>
              <a:rPr lang="en-US" sz="2400" dirty="0" err="1">
                <a:latin typeface="UTM Avo" panose="02040603050506020204" pitchFamily="18" charset="0"/>
                <a:ea typeface="Calibri" panose="020F0502020204030204" pitchFamily="34" charset="0"/>
                <a:cs typeface="Arial" panose="020B0604020202020204" pitchFamily="34" charset="0"/>
              </a:rPr>
              <a:t>đã</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giúp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hiểu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thêm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điều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gì</a:t>
            </a:r>
            <a:r>
              <a:rPr lang="en-US" sz="2400" dirty="0">
                <a:latin typeface="UTM Avo" panose="02040603050506020204" pitchFamily="18" charset="0"/>
                <a:ea typeface="Calibri" panose="020F0502020204030204" pitchFamily="34" charset="0"/>
                <a:cs typeface="Arial" panose="020B0604020202020204" pitchFamily="34" charset="0"/>
              </a:rPr>
              <a:t>?”</a:t>
            </a:r>
          </a:p>
        </p:txBody>
      </p:sp>
      <p:sp>
        <p:nvSpPr>
          <p:cNvPr id="2" name="Rectangle 1">
            <a:extLst>
              <a:ext uri="{FF2B5EF4-FFF2-40B4-BE49-F238E27FC236}">
                <a16:creationId xmlns:a16="http://schemas.microsoft.com/office/drawing/2014/main" id="{9FB72F13-48ED-6B39-6C25-8FDFCC9A9CBF}"/>
              </a:ext>
            </a:extLst>
          </p:cNvPr>
          <p:cNvSpPr/>
          <p:nvPr/>
        </p:nvSpPr>
        <p:spPr>
          <a:xfrm>
            <a:off x="4331605" y="1014944"/>
            <a:ext cx="3528790" cy="769584"/>
          </a:xfrm>
          <a:prstGeom prst="rect">
            <a:avLst/>
          </a:prstGeom>
          <a:solidFill>
            <a:schemeClr val="accent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KHỞI ĐỘNG</a:t>
            </a:r>
          </a:p>
        </p:txBody>
      </p:sp>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10">
            <a:extLst>
              <a:ext uri="{FF2B5EF4-FFF2-40B4-BE49-F238E27FC236}">
                <a16:creationId xmlns:a16="http://schemas.microsoft.com/office/drawing/2014/main" id="{B17C70E8-3524-437E-8942-3A2993B508D8}"/>
              </a:ext>
            </a:extLst>
          </p:cNvPr>
          <p:cNvSpPr/>
          <p:nvPr/>
        </p:nvSpPr>
        <p:spPr>
          <a:xfrm>
            <a:off x="5187950" y="2001070"/>
            <a:ext cx="5378189" cy="3752850"/>
          </a:xfrm>
          <a:custGeom>
            <a:avLst/>
            <a:gdLst/>
            <a:ahLst/>
            <a:cxnLst/>
            <a:rect l="l" t="t" r="r" b="b"/>
            <a:pathLst>
              <a:path w="1386590" h="1392805">
                <a:moveTo>
                  <a:pt x="693295" y="0"/>
                </a:moveTo>
                <a:lnTo>
                  <a:pt x="693295" y="0"/>
                </a:lnTo>
                <a:cubicBezTo>
                  <a:pt x="1076692" y="1715"/>
                  <a:pt x="1386590" y="313002"/>
                  <a:pt x="1386590" y="696402"/>
                </a:cubicBezTo>
                <a:cubicBezTo>
                  <a:pt x="1386590" y="1079803"/>
                  <a:pt x="1076692" y="1391090"/>
                  <a:pt x="693295" y="1392805"/>
                </a:cubicBezTo>
                <a:cubicBezTo>
                  <a:pt x="309898" y="1391090"/>
                  <a:pt x="0" y="1079803"/>
                  <a:pt x="0" y="696402"/>
                </a:cubicBezTo>
                <a:cubicBezTo>
                  <a:pt x="0" y="313002"/>
                  <a:pt x="309898" y="1715"/>
                  <a:pt x="693295" y="0"/>
                </a:cubicBezTo>
                <a:close/>
              </a:path>
            </a:pathLst>
          </a:custGeom>
          <a:solidFill>
            <a:schemeClr val="accent2">
              <a:lumMod val="20000"/>
              <a:lumOff val="80000"/>
            </a:schemeClr>
          </a:solidFill>
        </p:spPr>
        <p:txBody>
          <a:bodyPr/>
          <a:lstStyle/>
          <a:p>
            <a:endParaRPr lang="en-US" sz="800"/>
          </a:p>
        </p:txBody>
      </p:sp>
      <p:sp>
        <p:nvSpPr>
          <p:cNvPr id="7" name="TextBox 6">
            <a:extLst>
              <a:ext uri="{FF2B5EF4-FFF2-40B4-BE49-F238E27FC236}">
                <a16:creationId xmlns:a16="http://schemas.microsoft.com/office/drawing/2014/main" id="{80EA26B4-A928-4456-B16D-29E7C6E8B2CF}"/>
              </a:ext>
            </a:extLst>
          </p:cNvPr>
          <p:cNvSpPr txBox="1"/>
          <p:nvPr/>
        </p:nvSpPr>
        <p:spPr>
          <a:xfrm>
            <a:off x="5802748" y="3039573"/>
            <a:ext cx="4148591" cy="1675843"/>
          </a:xfrm>
          <a:prstGeom prst="rect">
            <a:avLst/>
          </a:prstGeom>
          <a:noFill/>
        </p:spPr>
        <p:txBody>
          <a:bodyPr wrap="square">
            <a:spAutoFit/>
          </a:bodyPr>
          <a:lstStyle/>
          <a:p>
            <a:pPr algn="just">
              <a:lnSpc>
                <a:spcPct val="150000"/>
              </a:lnSpc>
            </a:pPr>
            <a:r>
              <a:rPr lang="vi-VN" sz="2400">
                <a:solidFill>
                  <a:sysClr val="windowText" lastClr="000000"/>
                </a:solidFill>
                <a:latin typeface="UTM Avo" panose="02040603050506020204" pitchFamily="18" charset="0"/>
                <a:ea typeface="Calibri" panose="020F0502020204030204" pitchFamily="34" charset="0"/>
                <a:cs typeface="Arial" panose="020B0604020202020204" pitchFamily="34" charset="0"/>
              </a:rPr>
              <a:t>Chia sẻ kế hoạch mua sắm của em với người thân. </a:t>
            </a:r>
          </a:p>
        </p:txBody>
      </p:sp>
      <p:pic>
        <p:nvPicPr>
          <p:cNvPr id="8" name="Picture 9">
            <a:extLst>
              <a:ext uri="{FF2B5EF4-FFF2-40B4-BE49-F238E27FC236}">
                <a16:creationId xmlns:a16="http://schemas.microsoft.com/office/drawing/2014/main" id="{55D0D97D-3C33-49B7-97D3-4C7B7D36C9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5861" y="1866901"/>
            <a:ext cx="3459448" cy="3887020"/>
          </a:xfrm>
          <a:prstGeom prst="rect">
            <a:avLst/>
          </a:prstGeom>
        </p:spPr>
      </p:pic>
    </p:spTree>
    <p:extLst>
      <p:ext uri="{BB962C8B-B14F-4D97-AF65-F5344CB8AC3E}">
        <p14:creationId xmlns:p14="http://schemas.microsoft.com/office/powerpoint/2010/main" val="1567256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48672-ACE4-4526-B073-AC7221BF2B18}"/>
              </a:ext>
            </a:extLst>
          </p:cNvPr>
          <p:cNvSpPr/>
          <p:nvPr/>
        </p:nvSpPr>
        <p:spPr>
          <a:xfrm>
            <a:off x="698893" y="1557425"/>
            <a:ext cx="10794214" cy="574388"/>
          </a:xfrm>
          <a:prstGeom prst="rect">
            <a:avLst/>
          </a:prstGeom>
        </p:spPr>
        <p:txBody>
          <a:bodyPr wrap="square">
            <a:spAutoFit/>
          </a:bodyPr>
          <a:lstStyle/>
          <a:p>
            <a:pPr marL="0" marR="0" lvl="0" indent="0" algn="ctr" defTabSz="914400" rtl="0" eaLnBrk="1" fontAlgn="auto" latinLnBrk="0" hangingPunct="1">
              <a:lnSpc>
                <a:spcPct val="150000"/>
              </a:lnSpc>
              <a:spcBef>
                <a:spcPts val="200"/>
              </a:spcBef>
              <a:spcAft>
                <a:spcPts val="20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Em tự đánh giá kết quả học được từ chủ đề theo gợi ý:</a:t>
            </a:r>
          </a:p>
        </p:txBody>
      </p:sp>
      <p:pic>
        <p:nvPicPr>
          <p:cNvPr id="7" name="Picture 6">
            <a:extLst>
              <a:ext uri="{FF2B5EF4-FFF2-40B4-BE49-F238E27FC236}">
                <a16:creationId xmlns:a16="http://schemas.microsoft.com/office/drawing/2014/main" id="{29B1E344-F9AC-497A-950C-E8593D532A96}"/>
              </a:ext>
            </a:extLst>
          </p:cNvPr>
          <p:cNvPicPr>
            <a:picLocks noChangeAspect="1"/>
          </p:cNvPicPr>
          <p:nvPr/>
        </p:nvPicPr>
        <p:blipFill rotWithShape="1">
          <a:blip r:embed="rId3">
            <a:extLst>
              <a:ext uri="{28A0092B-C50C-407E-A947-70E740481C1C}">
                <a14:useLocalDpi xmlns:a14="http://schemas.microsoft.com/office/drawing/2010/main" val="0"/>
              </a:ext>
            </a:extLst>
          </a:blip>
          <a:srcRect t="21960" b="21549"/>
          <a:stretch/>
        </p:blipFill>
        <p:spPr>
          <a:xfrm>
            <a:off x="2225044" y="2317190"/>
            <a:ext cx="1311934" cy="1111681"/>
          </a:xfrm>
          <a:prstGeom prst="rect">
            <a:avLst/>
          </a:prstGeom>
        </p:spPr>
      </p:pic>
      <p:pic>
        <p:nvPicPr>
          <p:cNvPr id="9" name="Picture 8">
            <a:extLst>
              <a:ext uri="{FF2B5EF4-FFF2-40B4-BE49-F238E27FC236}">
                <a16:creationId xmlns:a16="http://schemas.microsoft.com/office/drawing/2014/main" id="{F1FED45C-ECE9-49DF-B3E2-BF6182B9978D}"/>
              </a:ext>
            </a:extLst>
          </p:cNvPr>
          <p:cNvPicPr>
            <a:picLocks noChangeAspect="1"/>
          </p:cNvPicPr>
          <p:nvPr/>
        </p:nvPicPr>
        <p:blipFill rotWithShape="1">
          <a:blip r:embed="rId4">
            <a:extLst>
              <a:ext uri="{28A0092B-C50C-407E-A947-70E740481C1C}">
                <a14:useLocalDpi xmlns:a14="http://schemas.microsoft.com/office/drawing/2010/main" val="0"/>
              </a:ext>
            </a:extLst>
          </a:blip>
          <a:srcRect l="16311" r="18839" b="50590"/>
          <a:stretch/>
        </p:blipFill>
        <p:spPr>
          <a:xfrm>
            <a:off x="5591149" y="2428592"/>
            <a:ext cx="850792" cy="972334"/>
          </a:xfrm>
          <a:prstGeom prst="rect">
            <a:avLst/>
          </a:prstGeom>
        </p:spPr>
      </p:pic>
      <p:pic>
        <p:nvPicPr>
          <p:cNvPr id="10" name="Picture 9">
            <a:extLst>
              <a:ext uri="{FF2B5EF4-FFF2-40B4-BE49-F238E27FC236}">
                <a16:creationId xmlns:a16="http://schemas.microsoft.com/office/drawing/2014/main" id="{C537A27B-5716-41BD-AB0C-DC6B81BCC767}"/>
              </a:ext>
            </a:extLst>
          </p:cNvPr>
          <p:cNvPicPr>
            <a:picLocks noChangeAspect="1"/>
          </p:cNvPicPr>
          <p:nvPr/>
        </p:nvPicPr>
        <p:blipFill rotWithShape="1">
          <a:blip r:embed="rId4">
            <a:extLst>
              <a:ext uri="{28A0092B-C50C-407E-A947-70E740481C1C}">
                <a14:useLocalDpi xmlns:a14="http://schemas.microsoft.com/office/drawing/2010/main" val="0"/>
              </a:ext>
            </a:extLst>
          </a:blip>
          <a:srcRect l="16311" t="43509" r="18839" b="7081"/>
          <a:stretch/>
        </p:blipFill>
        <p:spPr>
          <a:xfrm>
            <a:off x="8777268" y="2428592"/>
            <a:ext cx="850792" cy="972334"/>
          </a:xfrm>
          <a:prstGeom prst="rect">
            <a:avLst/>
          </a:prstGeom>
        </p:spPr>
      </p:pic>
      <p:sp>
        <p:nvSpPr>
          <p:cNvPr id="11" name="Rectangle 10">
            <a:extLst>
              <a:ext uri="{FF2B5EF4-FFF2-40B4-BE49-F238E27FC236}">
                <a16:creationId xmlns:a16="http://schemas.microsoft.com/office/drawing/2014/main" id="{BA1AEAA8-AB9B-4889-BD50-D37A1AA96554}"/>
              </a:ext>
            </a:extLst>
          </p:cNvPr>
          <p:cNvSpPr/>
          <p:nvPr/>
        </p:nvSpPr>
        <p:spPr>
          <a:xfrm>
            <a:off x="1538015" y="3172971"/>
            <a:ext cx="2685991" cy="574388"/>
          </a:xfrm>
          <a:prstGeom prst="rect">
            <a:avLst/>
          </a:prstGeom>
        </p:spPr>
        <p:txBody>
          <a:bodyPr wrap="square">
            <a:spAutoFit/>
          </a:bodyPr>
          <a:lstStyle/>
          <a:p>
            <a:pPr marL="0" marR="0" lvl="0" indent="0" algn="ctr" defTabSz="914400" rtl="0" eaLnBrk="1" fontAlgn="auto" latinLnBrk="0" hangingPunct="1">
              <a:lnSpc>
                <a:spcPct val="150000"/>
              </a:lnSpc>
              <a:spcBef>
                <a:spcPts val="200"/>
              </a:spcBef>
              <a:spcAft>
                <a:spcPts val="20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Hoàn thành tốt</a:t>
            </a:r>
          </a:p>
        </p:txBody>
      </p:sp>
      <p:sp>
        <p:nvSpPr>
          <p:cNvPr id="12" name="Rectangle 11">
            <a:extLst>
              <a:ext uri="{FF2B5EF4-FFF2-40B4-BE49-F238E27FC236}">
                <a16:creationId xmlns:a16="http://schemas.microsoft.com/office/drawing/2014/main" id="{8930D6D6-D6F8-4A32-B9F3-2C2E431965D4}"/>
              </a:ext>
            </a:extLst>
          </p:cNvPr>
          <p:cNvSpPr/>
          <p:nvPr/>
        </p:nvSpPr>
        <p:spPr>
          <a:xfrm>
            <a:off x="4625143" y="3172971"/>
            <a:ext cx="2685991" cy="574388"/>
          </a:xfrm>
          <a:prstGeom prst="rect">
            <a:avLst/>
          </a:prstGeom>
        </p:spPr>
        <p:txBody>
          <a:bodyPr wrap="square">
            <a:spAutoFit/>
          </a:bodyPr>
          <a:lstStyle/>
          <a:p>
            <a:pPr marL="0" marR="0" lvl="0" indent="0" algn="ctr" defTabSz="914400" rtl="0" eaLnBrk="1" fontAlgn="auto" latinLnBrk="0" hangingPunct="1">
              <a:lnSpc>
                <a:spcPct val="150000"/>
              </a:lnSpc>
              <a:spcBef>
                <a:spcPts val="200"/>
              </a:spcBef>
              <a:spcAft>
                <a:spcPts val="20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Hoàn thành</a:t>
            </a:r>
          </a:p>
        </p:txBody>
      </p:sp>
      <p:sp>
        <p:nvSpPr>
          <p:cNvPr id="13" name="Rectangle 12">
            <a:extLst>
              <a:ext uri="{FF2B5EF4-FFF2-40B4-BE49-F238E27FC236}">
                <a16:creationId xmlns:a16="http://schemas.microsoft.com/office/drawing/2014/main" id="{41B3FB76-90CC-4E46-AA6E-60A0F3B866C1}"/>
              </a:ext>
            </a:extLst>
          </p:cNvPr>
          <p:cNvSpPr/>
          <p:nvPr/>
        </p:nvSpPr>
        <p:spPr>
          <a:xfrm>
            <a:off x="7712272" y="3172971"/>
            <a:ext cx="2980784" cy="567848"/>
          </a:xfrm>
          <a:prstGeom prst="rect">
            <a:avLst/>
          </a:prstGeom>
        </p:spPr>
        <p:txBody>
          <a:bodyPr wrap="square">
            <a:spAutoFit/>
          </a:bodyPr>
          <a:lstStyle/>
          <a:p>
            <a:pPr marL="0" marR="0" lvl="0" indent="0" algn="ctr" defTabSz="914400" rtl="0" eaLnBrk="1" fontAlgn="auto" latinLnBrk="0" hangingPunct="1">
              <a:lnSpc>
                <a:spcPct val="150000"/>
              </a:lnSpc>
              <a:spcBef>
                <a:spcPts val="200"/>
              </a:spcBef>
              <a:spcAft>
                <a:spcPts val="20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Chưa hoàn thành</a:t>
            </a:r>
          </a:p>
        </p:txBody>
      </p:sp>
      <p:sp>
        <p:nvSpPr>
          <p:cNvPr id="14" name="Rectangle 13">
            <a:extLst>
              <a:ext uri="{FF2B5EF4-FFF2-40B4-BE49-F238E27FC236}">
                <a16:creationId xmlns:a16="http://schemas.microsoft.com/office/drawing/2014/main" id="{5AFAB4B3-66F0-4CF5-A63B-740ECF4B357E}"/>
              </a:ext>
            </a:extLst>
          </p:cNvPr>
          <p:cNvSpPr/>
          <p:nvPr/>
        </p:nvSpPr>
        <p:spPr>
          <a:xfrm>
            <a:off x="1225391" y="3880709"/>
            <a:ext cx="10147094" cy="2489208"/>
          </a:xfrm>
          <a:prstGeom prst="rect">
            <a:avLst/>
          </a:prstGeom>
        </p:spPr>
        <p:txBody>
          <a:bodyPr wrap="square">
            <a:spAutoFit/>
          </a:bodyPr>
          <a:lstStyle/>
          <a:p>
            <a:pPr marL="342900" lvl="0" indent="-342900">
              <a:lnSpc>
                <a:spcPct val="150000"/>
              </a:lnSpc>
              <a:spcBef>
                <a:spcPts val="200"/>
              </a:spcBef>
              <a:spcAft>
                <a:spcPts val="200"/>
              </a:spcAft>
              <a:buFont typeface="Arial" panose="020B0604020202020204" pitchFamily="34" charset="0"/>
              <a:buChar char="•"/>
            </a:pPr>
            <a:r>
              <a:rPr lang="vi-VN" sz="2000">
                <a:solidFill>
                  <a:prstClr val="black"/>
                </a:solidFill>
                <a:latin typeface="UTM Avo" panose="02040603050506020204" pitchFamily="18" charset="0"/>
                <a:cs typeface="Arial" panose="020B0604020202020204" pitchFamily="34" charset="0"/>
              </a:rPr>
              <a:t>Nêu những thông tin cơ bản về nghề truyền thống ở địa phương.</a:t>
            </a:r>
          </a:p>
          <a:p>
            <a:pPr marL="342900" lvl="0" indent="-342900">
              <a:lnSpc>
                <a:spcPct val="150000"/>
              </a:lnSpc>
              <a:spcBef>
                <a:spcPts val="200"/>
              </a:spcBef>
              <a:spcAft>
                <a:spcPts val="200"/>
              </a:spcAft>
              <a:buFont typeface="Arial" panose="020B0604020202020204" pitchFamily="34" charset="0"/>
              <a:buChar char="•"/>
            </a:pPr>
            <a:r>
              <a:rPr lang="vi-VN" sz="2000">
                <a:solidFill>
                  <a:prstClr val="black"/>
                </a:solidFill>
                <a:latin typeface="UTM Avo" panose="02040603050506020204" pitchFamily="18" charset="0"/>
                <a:cs typeface="Arial" panose="020B0604020202020204" pitchFamily="34" charset="0"/>
              </a:rPr>
              <a:t>Bước đầu thực hiện một số công việc của nghề truyền thống ở địa phương.</a:t>
            </a:r>
          </a:p>
          <a:p>
            <a:pPr marL="342900" lvl="0" indent="-342900">
              <a:lnSpc>
                <a:spcPct val="150000"/>
              </a:lnSpc>
              <a:spcBef>
                <a:spcPts val="200"/>
              </a:spcBef>
              <a:spcAft>
                <a:spcPts val="200"/>
              </a:spcAft>
              <a:buFont typeface="Arial" panose="020B0604020202020204" pitchFamily="34" charset="0"/>
              <a:buChar char="•"/>
            </a:pPr>
            <a:r>
              <a:rPr lang="vi-VN" sz="2000">
                <a:solidFill>
                  <a:prstClr val="black"/>
                </a:solidFill>
                <a:latin typeface="UTM Avo" panose="02040603050506020204" pitchFamily="18" charset="0"/>
                <a:cs typeface="Arial" panose="020B0604020202020204" pitchFamily="34" charset="0"/>
              </a:rPr>
              <a:t>Giữ an toàn trong lao động khi làm nghề truyền thống.</a:t>
            </a:r>
          </a:p>
          <a:p>
            <a:pPr marL="342900" lvl="0" indent="-342900">
              <a:lnSpc>
                <a:spcPct val="150000"/>
              </a:lnSpc>
              <a:spcBef>
                <a:spcPts val="200"/>
              </a:spcBef>
              <a:spcAft>
                <a:spcPts val="200"/>
              </a:spcAft>
              <a:buFont typeface="Arial" panose="020B0604020202020204" pitchFamily="34" charset="0"/>
              <a:buChar char="•"/>
            </a:pPr>
            <a:r>
              <a:rPr lang="vi-VN" sz="2000">
                <a:solidFill>
                  <a:prstClr val="black"/>
                </a:solidFill>
                <a:latin typeface="UTM Avo" panose="02040603050506020204" pitchFamily="18" charset="0"/>
                <a:cs typeface="Arial" panose="020B0604020202020204" pitchFamily="34" charset="0"/>
              </a:rPr>
              <a:t>So sánh giá của các mặt hàng phổ biến và lựa chọn mặt hàng muốn mua phù hợp với khả năng tài chính của bản thân và gia đình.</a:t>
            </a:r>
            <a:endParaRPr kumimoji="0" lang="vi-VN" sz="2000" b="0" i="0" u="none" strike="noStrike" kern="1200" cap="none" spc="0" normalizeH="0" baseline="0" noProof="0">
              <a:ln>
                <a:noFill/>
              </a:ln>
              <a:solidFill>
                <a:prstClr val="black"/>
              </a:solidFill>
              <a:effectLst/>
              <a:uLnTx/>
              <a:uFillTx/>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430506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C3FD10-2C94-47C1-8FED-9117B5A9325D}"/>
              </a:ext>
            </a:extLst>
          </p:cNvPr>
          <p:cNvSpPr/>
          <p:nvPr/>
        </p:nvSpPr>
        <p:spPr>
          <a:xfrm>
            <a:off x="3544711" y="1043963"/>
            <a:ext cx="5089856" cy="815480"/>
          </a:xfrm>
          <a:prstGeom prst="rect">
            <a:avLst/>
          </a:prstGeom>
        </p:spPr>
        <p:txBody>
          <a:bodyPr wrap="none">
            <a:spAutoFit/>
          </a:bodyPr>
          <a:lstStyle/>
          <a:p>
            <a:pPr algn="ctr">
              <a:lnSpc>
                <a:spcPct val="150000"/>
              </a:lnSpc>
              <a:spcBef>
                <a:spcPct val="0"/>
              </a:spcBef>
            </a:pPr>
            <a:r>
              <a:rPr lang="vi-VN" sz="3600" b="1" dirty="0">
                <a:solidFill>
                  <a:schemeClr val="accent2"/>
                </a:solidFill>
                <a:latin typeface="UTM Avo" panose="02040603050506020204" pitchFamily="18" charset="0"/>
                <a:cs typeface="Arial" panose="020B0604020202020204" pitchFamily="34" charset="0"/>
              </a:rPr>
              <a:t>HƯỚNG DẪN VỀ NHÀ</a:t>
            </a:r>
            <a:endParaRPr lang="en-US" sz="3600" b="1" dirty="0">
              <a:solidFill>
                <a:schemeClr val="accent2"/>
              </a:solidFill>
              <a:latin typeface="UTM Avo" panose="02040603050506020204" pitchFamily="18" charset="0"/>
              <a:cs typeface="Arial" panose="020B0604020202020204" pitchFamily="34" charset="0"/>
            </a:endParaRPr>
          </a:p>
        </p:txBody>
      </p:sp>
      <p:grpSp>
        <p:nvGrpSpPr>
          <p:cNvPr id="2" name="Group 1">
            <a:extLst>
              <a:ext uri="{FF2B5EF4-FFF2-40B4-BE49-F238E27FC236}">
                <a16:creationId xmlns:a16="http://schemas.microsoft.com/office/drawing/2014/main" id="{A05C1B70-7254-75B5-1D8D-218A54AA4093}"/>
              </a:ext>
            </a:extLst>
          </p:cNvPr>
          <p:cNvGrpSpPr/>
          <p:nvPr/>
        </p:nvGrpSpPr>
        <p:grpSpPr>
          <a:xfrm>
            <a:off x="1174370" y="1872744"/>
            <a:ext cx="3911947" cy="3456982"/>
            <a:chOff x="1821374" y="3024264"/>
            <a:chExt cx="6865425" cy="5185474"/>
          </a:xfrm>
        </p:grpSpPr>
        <p:grpSp>
          <p:nvGrpSpPr>
            <p:cNvPr id="4" name="Group 7">
              <a:extLst>
                <a:ext uri="{FF2B5EF4-FFF2-40B4-BE49-F238E27FC236}">
                  <a16:creationId xmlns:a16="http://schemas.microsoft.com/office/drawing/2014/main" id="{C8F09B78-243E-7F4B-619C-489732AA8A03}"/>
                </a:ext>
              </a:extLst>
            </p:cNvPr>
            <p:cNvGrpSpPr/>
            <p:nvPr/>
          </p:nvGrpSpPr>
          <p:grpSpPr>
            <a:xfrm>
              <a:off x="1821374" y="3024264"/>
              <a:ext cx="6865425" cy="5185474"/>
              <a:chOff x="-440812" y="-1"/>
              <a:chExt cx="9153899" cy="6913967"/>
            </a:xfrm>
          </p:grpSpPr>
          <p:grpSp>
            <p:nvGrpSpPr>
              <p:cNvPr id="6" name="Group 8">
                <a:extLst>
                  <a:ext uri="{FF2B5EF4-FFF2-40B4-BE49-F238E27FC236}">
                    <a16:creationId xmlns:a16="http://schemas.microsoft.com/office/drawing/2014/main" id="{5BC9BBA6-303F-B2DD-89A6-177194B62C20}"/>
                  </a:ext>
                </a:extLst>
              </p:cNvPr>
              <p:cNvGrpSpPr/>
              <p:nvPr/>
            </p:nvGrpSpPr>
            <p:grpSpPr>
              <a:xfrm>
                <a:off x="-440812" y="478181"/>
                <a:ext cx="9153899" cy="6435785"/>
                <a:chOff x="-87074" y="-88333"/>
                <a:chExt cx="1808178" cy="1271266"/>
              </a:xfrm>
            </p:grpSpPr>
            <p:sp>
              <p:nvSpPr>
                <p:cNvPr id="11" name="Freeform 9">
                  <a:extLst>
                    <a:ext uri="{FF2B5EF4-FFF2-40B4-BE49-F238E27FC236}">
                      <a16:creationId xmlns:a16="http://schemas.microsoft.com/office/drawing/2014/main" id="{753878C9-D5DF-FD69-B92B-0ABA839E4C2B}"/>
                    </a:ext>
                  </a:extLst>
                </p:cNvPr>
                <p:cNvSpPr/>
                <p:nvPr/>
              </p:nvSpPr>
              <p:spPr>
                <a:xfrm>
                  <a:off x="-87074" y="-88333"/>
                  <a:ext cx="1808178"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sz="800"/>
                </a:p>
              </p:txBody>
            </p:sp>
            <p:sp>
              <p:nvSpPr>
                <p:cNvPr id="12" name="TextBox 11">
                  <a:extLst>
                    <a:ext uri="{FF2B5EF4-FFF2-40B4-BE49-F238E27FC236}">
                      <a16:creationId xmlns:a16="http://schemas.microsoft.com/office/drawing/2014/main" id="{EB71B484-335A-7D0C-CA9E-E98142FA93D7}"/>
                    </a:ext>
                  </a:extLst>
                </p:cNvPr>
                <p:cNvSpPr txBox="1"/>
                <p:nvPr/>
              </p:nvSpPr>
              <p:spPr>
                <a:xfrm>
                  <a:off x="0" y="0"/>
                  <a:ext cx="812800" cy="812800"/>
                </a:xfrm>
                <a:prstGeom prst="rect">
                  <a:avLst/>
                </a:prstGeom>
              </p:spPr>
              <p:txBody>
                <a:bodyPr lIns="33867" tIns="33867" rIns="33867" bIns="33867" rtlCol="0" anchor="ctr"/>
                <a:lstStyle/>
                <a:p>
                  <a:pPr algn="ctr">
                    <a:lnSpc>
                      <a:spcPts val="2059"/>
                    </a:lnSpc>
                  </a:pPr>
                  <a:endParaRPr sz="800"/>
                </a:p>
              </p:txBody>
            </p:sp>
          </p:grpSp>
          <p:sp>
            <p:nvSpPr>
              <p:cNvPr id="10" name="TextBox 13">
                <a:extLst>
                  <a:ext uri="{FF2B5EF4-FFF2-40B4-BE49-F238E27FC236}">
                    <a16:creationId xmlns:a16="http://schemas.microsoft.com/office/drawing/2014/main" id="{05FD4403-8920-725C-0F61-BD9240B555DF}"/>
                  </a:ext>
                </a:extLst>
              </p:cNvPr>
              <p:cNvSpPr txBox="1"/>
              <p:nvPr/>
            </p:nvSpPr>
            <p:spPr>
              <a:xfrm>
                <a:off x="2015032" y="-1"/>
                <a:ext cx="4114800" cy="4114810"/>
              </a:xfrm>
              <a:prstGeom prst="rect">
                <a:avLst/>
              </a:prstGeom>
            </p:spPr>
            <p:txBody>
              <a:bodyPr lIns="33867" tIns="33867" rIns="33867" bIns="33867" rtlCol="0" anchor="ctr"/>
              <a:lstStyle/>
              <a:p>
                <a:pPr algn="ctr">
                  <a:lnSpc>
                    <a:spcPts val="2059"/>
                  </a:lnSpc>
                </a:pPr>
                <a:endParaRPr sz="800"/>
              </a:p>
            </p:txBody>
          </p:sp>
        </p:grpSp>
        <p:sp>
          <p:nvSpPr>
            <p:cNvPr id="5" name="TextBox 4">
              <a:extLst>
                <a:ext uri="{FF2B5EF4-FFF2-40B4-BE49-F238E27FC236}">
                  <a16:creationId xmlns:a16="http://schemas.microsoft.com/office/drawing/2014/main" id="{9D495339-69D4-E047-D879-16702368FC3B}"/>
                </a:ext>
              </a:extLst>
            </p:cNvPr>
            <p:cNvSpPr txBox="1"/>
            <p:nvPr/>
          </p:nvSpPr>
          <p:spPr>
            <a:xfrm>
              <a:off x="2749888" y="4135412"/>
              <a:ext cx="5088467" cy="2513765"/>
            </a:xfrm>
            <a:prstGeom prst="rect">
              <a:avLst/>
            </a:prstGeom>
            <a:noFill/>
          </p:spPr>
          <p:txBody>
            <a:bodyPr wrap="square">
              <a:spAutoFit/>
            </a:bodyPr>
            <a:lstStyle/>
            <a:p>
              <a:pPr algn="ctr">
                <a:lnSpc>
                  <a:spcPct val="150000"/>
                </a:lnSpc>
              </a:pPr>
              <a:r>
                <a:rPr lang="en-US" sz="2400">
                  <a:solidFill>
                    <a:srgbClr val="000000"/>
                  </a:solidFill>
                  <a:latin typeface="UTM Avo" panose="02040603050506020204" pitchFamily="18" charset="0"/>
                  <a:ea typeface="Calibri" panose="020F0502020204030204" pitchFamily="34" charset="0"/>
                  <a:cs typeface="Arial" panose="020B0604020202020204" pitchFamily="34" charset="0"/>
                </a:rPr>
                <a:t>Ôn lại các kiến thức đã học ngày hôm nay</a:t>
              </a:r>
              <a:r>
                <a:rPr lang="vi-VN" sz="2400">
                  <a:solidFill>
                    <a:srgbClr val="000000"/>
                  </a:solidFill>
                  <a:latin typeface="UTM Avo" panose="02040603050506020204" pitchFamily="18" charset="0"/>
                  <a:ea typeface="Calibri" panose="020F0502020204030204" pitchFamily="34" charset="0"/>
                  <a:cs typeface="Arial" panose="020B0604020202020204" pitchFamily="34" charset="0"/>
                </a:rPr>
                <a:t>.</a:t>
              </a:r>
              <a:endParaRPr lang="en-US" sz="2400" dirty="0">
                <a:latin typeface="UTM Avo" panose="02040603050506020204" pitchFamily="18" charset="0"/>
                <a:cs typeface="Arial" panose="020B0604020202020204" pitchFamily="34" charset="0"/>
              </a:endParaRPr>
            </a:p>
          </p:txBody>
        </p:sp>
      </p:grpSp>
      <p:grpSp>
        <p:nvGrpSpPr>
          <p:cNvPr id="13" name="Group 12">
            <a:extLst>
              <a:ext uri="{FF2B5EF4-FFF2-40B4-BE49-F238E27FC236}">
                <a16:creationId xmlns:a16="http://schemas.microsoft.com/office/drawing/2014/main" id="{772E74F0-124F-CF58-8E20-A3AEE6E960C7}"/>
              </a:ext>
            </a:extLst>
          </p:cNvPr>
          <p:cNvGrpSpPr/>
          <p:nvPr/>
        </p:nvGrpSpPr>
        <p:grpSpPr>
          <a:xfrm>
            <a:off x="5565351" y="1871089"/>
            <a:ext cx="5389544" cy="3456982"/>
            <a:chOff x="1821374" y="3024264"/>
            <a:chExt cx="6865425" cy="5185474"/>
          </a:xfrm>
        </p:grpSpPr>
        <p:grpSp>
          <p:nvGrpSpPr>
            <p:cNvPr id="14" name="Group 7">
              <a:extLst>
                <a:ext uri="{FF2B5EF4-FFF2-40B4-BE49-F238E27FC236}">
                  <a16:creationId xmlns:a16="http://schemas.microsoft.com/office/drawing/2014/main" id="{893F935E-77A1-0674-37E6-51E3DE044956}"/>
                </a:ext>
              </a:extLst>
            </p:cNvPr>
            <p:cNvGrpSpPr/>
            <p:nvPr/>
          </p:nvGrpSpPr>
          <p:grpSpPr>
            <a:xfrm>
              <a:off x="1821374" y="3024264"/>
              <a:ext cx="6865425" cy="5185474"/>
              <a:chOff x="-440812" y="-1"/>
              <a:chExt cx="9153899" cy="6913967"/>
            </a:xfrm>
          </p:grpSpPr>
          <p:grpSp>
            <p:nvGrpSpPr>
              <p:cNvPr id="16" name="Group 8">
                <a:extLst>
                  <a:ext uri="{FF2B5EF4-FFF2-40B4-BE49-F238E27FC236}">
                    <a16:creationId xmlns:a16="http://schemas.microsoft.com/office/drawing/2014/main" id="{8F3F6BF8-45EC-9F24-BF6A-3F3C1718AB88}"/>
                  </a:ext>
                </a:extLst>
              </p:cNvPr>
              <p:cNvGrpSpPr/>
              <p:nvPr/>
            </p:nvGrpSpPr>
            <p:grpSpPr>
              <a:xfrm>
                <a:off x="-440812" y="478181"/>
                <a:ext cx="9153899" cy="6435785"/>
                <a:chOff x="-87074" y="-88333"/>
                <a:chExt cx="1808178" cy="1271266"/>
              </a:xfrm>
            </p:grpSpPr>
            <p:sp>
              <p:nvSpPr>
                <p:cNvPr id="20" name="Freeform 9">
                  <a:extLst>
                    <a:ext uri="{FF2B5EF4-FFF2-40B4-BE49-F238E27FC236}">
                      <a16:creationId xmlns:a16="http://schemas.microsoft.com/office/drawing/2014/main" id="{14EC1C98-F8B9-BC86-09F4-FBC42BC9921B}"/>
                    </a:ext>
                  </a:extLst>
                </p:cNvPr>
                <p:cNvSpPr/>
                <p:nvPr/>
              </p:nvSpPr>
              <p:spPr>
                <a:xfrm>
                  <a:off x="-87074" y="-88333"/>
                  <a:ext cx="1808178"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sz="800"/>
                </a:p>
              </p:txBody>
            </p:sp>
            <p:sp>
              <p:nvSpPr>
                <p:cNvPr id="21" name="TextBox 10">
                  <a:extLst>
                    <a:ext uri="{FF2B5EF4-FFF2-40B4-BE49-F238E27FC236}">
                      <a16:creationId xmlns:a16="http://schemas.microsoft.com/office/drawing/2014/main" id="{E5CBED07-AE63-E82C-D319-72667340F773}"/>
                    </a:ext>
                  </a:extLst>
                </p:cNvPr>
                <p:cNvSpPr txBox="1"/>
                <p:nvPr/>
              </p:nvSpPr>
              <p:spPr>
                <a:xfrm>
                  <a:off x="0" y="0"/>
                  <a:ext cx="812800" cy="812800"/>
                </a:xfrm>
                <a:prstGeom prst="rect">
                  <a:avLst/>
                </a:prstGeom>
              </p:spPr>
              <p:txBody>
                <a:bodyPr lIns="33867" tIns="33867" rIns="33867" bIns="33867" rtlCol="0" anchor="ctr"/>
                <a:lstStyle/>
                <a:p>
                  <a:pPr algn="ctr">
                    <a:lnSpc>
                      <a:spcPts val="2059"/>
                    </a:lnSpc>
                  </a:pPr>
                  <a:endParaRPr sz="800"/>
                </a:p>
              </p:txBody>
            </p:sp>
          </p:grpSp>
          <p:sp>
            <p:nvSpPr>
              <p:cNvPr id="19" name="TextBox 13">
                <a:extLst>
                  <a:ext uri="{FF2B5EF4-FFF2-40B4-BE49-F238E27FC236}">
                    <a16:creationId xmlns:a16="http://schemas.microsoft.com/office/drawing/2014/main" id="{173AB4CE-6A07-2151-42DE-E49E9A8BC477}"/>
                  </a:ext>
                </a:extLst>
              </p:cNvPr>
              <p:cNvSpPr txBox="1"/>
              <p:nvPr/>
            </p:nvSpPr>
            <p:spPr>
              <a:xfrm>
                <a:off x="2015032" y="-1"/>
                <a:ext cx="4114800" cy="4114810"/>
              </a:xfrm>
              <a:prstGeom prst="rect">
                <a:avLst/>
              </a:prstGeom>
            </p:spPr>
            <p:txBody>
              <a:bodyPr lIns="33867" tIns="33867" rIns="33867" bIns="33867" rtlCol="0" anchor="ctr"/>
              <a:lstStyle/>
              <a:p>
                <a:pPr algn="ctr">
                  <a:lnSpc>
                    <a:spcPts val="2059"/>
                  </a:lnSpc>
                </a:pPr>
                <a:endParaRPr sz="800"/>
              </a:p>
            </p:txBody>
          </p:sp>
        </p:grpSp>
        <p:sp>
          <p:nvSpPr>
            <p:cNvPr id="15" name="TextBox 14">
              <a:extLst>
                <a:ext uri="{FF2B5EF4-FFF2-40B4-BE49-F238E27FC236}">
                  <a16:creationId xmlns:a16="http://schemas.microsoft.com/office/drawing/2014/main" id="{71C7296F-4429-5DEA-7833-69C8F4466189}"/>
                </a:ext>
              </a:extLst>
            </p:cNvPr>
            <p:cNvSpPr txBox="1"/>
            <p:nvPr/>
          </p:nvSpPr>
          <p:spPr>
            <a:xfrm>
              <a:off x="2151983" y="3708438"/>
              <a:ext cx="6180091" cy="4175759"/>
            </a:xfrm>
            <a:prstGeom prst="rect">
              <a:avLst/>
            </a:prstGeom>
            <a:noFill/>
          </p:spPr>
          <p:txBody>
            <a:bodyPr wrap="square">
              <a:spAutoFit/>
            </a:bodyPr>
            <a:lstStyle>
              <a:defPPr>
                <a:defRPr lang="en-US"/>
              </a:defPPr>
              <a:lvl1pPr algn="ctr">
                <a:lnSpc>
                  <a:spcPct val="150000"/>
                </a:lnSpc>
                <a:defRPr sz="2667">
                  <a:solidFill>
                    <a:srgbClr val="000000"/>
                  </a:solidFill>
                  <a:latin typeface="UTM Avo" panose="02040603050506020204" pitchFamily="18" charset="0"/>
                  <a:ea typeface="Calibri" panose="020F0502020204030204" pitchFamily="34" charset="0"/>
                  <a:cs typeface="Arial" panose="020B0604020202020204" pitchFamily="34" charset="0"/>
                </a:defRPr>
              </a:lvl1pPr>
            </a:lstStyle>
            <a:p>
              <a:r>
                <a:rPr lang="vi-VN" sz="2400"/>
                <a:t>Trò chuyện với người thân về những khảo sát và đánh giá của nhóm em hoặc của các nhóm khác trong lớp về việc xử lí tình huống mua sắm.</a:t>
              </a:r>
            </a:p>
          </p:txBody>
        </p:sp>
      </p:grpSp>
      <p:pic>
        <p:nvPicPr>
          <p:cNvPr id="22" name="Picture 13">
            <a:extLst>
              <a:ext uri="{FF2B5EF4-FFF2-40B4-BE49-F238E27FC236}">
                <a16:creationId xmlns:a16="http://schemas.microsoft.com/office/drawing/2014/main" id="{F9959CF2-56D6-4AF9-9B8D-B0E6B40B06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89751" y="4567433"/>
            <a:ext cx="1393131" cy="1854417"/>
          </a:xfrm>
          <a:prstGeom prst="rect">
            <a:avLst/>
          </a:prstGeom>
        </p:spPr>
      </p:pic>
    </p:spTree>
    <p:custDataLst>
      <p:tags r:id="rId1"/>
    </p:custDataLst>
    <p:extLst>
      <p:ext uri="{BB962C8B-B14F-4D97-AF65-F5344CB8AC3E}">
        <p14:creationId xmlns:p14="http://schemas.microsoft.com/office/powerpoint/2010/main" val="3307995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191D1961-1DCA-486C-8A09-15471ECA1977}"/>
              </a:ext>
            </a:extLst>
          </p:cNvPr>
          <p:cNvSpPr/>
          <p:nvPr/>
        </p:nvSpPr>
        <p:spPr>
          <a:xfrm>
            <a:off x="505472" y="2641417"/>
            <a:ext cx="5342877" cy="3054826"/>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ysClr val="windowText" lastClr="000000"/>
                </a:solidFill>
                <a:latin typeface="UTM Avo" panose="02040603050506020204" pitchFamily="18" charset="0"/>
                <a:cs typeface="Arial" panose="020B0604020202020204" pitchFamily="34" charset="0"/>
              </a:rPr>
              <a:t>GỢI Ý TRẢ LỜI:</a:t>
            </a:r>
          </a:p>
          <a:p>
            <a:pPr algn="just">
              <a:lnSpc>
                <a:spcPct val="150000"/>
              </a:lnSpc>
            </a:pPr>
            <a:r>
              <a:rPr lang="vi-VN" sz="2400" dirty="0">
                <a:solidFill>
                  <a:sysClr val="windowText" lastClr="000000"/>
                </a:solidFill>
                <a:latin typeface="UTM Avo" panose="02040603050506020204" pitchFamily="18" charset="0"/>
                <a:ea typeface="Calibri" panose="020F0502020204030204" pitchFamily="34" charset="0"/>
                <a:cs typeface="Arial" panose="020B0604020202020204" pitchFamily="34" charset="0"/>
              </a:rPr>
              <a:t>Video đã giúp em hiểu hơn về cách thức chi tiêu thông minh, hợp lí để phù hợp với điều kiện của bản thân và gia đình.</a:t>
            </a:r>
          </a:p>
        </p:txBody>
      </p:sp>
      <p:pic>
        <p:nvPicPr>
          <p:cNvPr id="5" name="Picture 4" descr="A picture containing table, person, sitting&#10;&#10;Description automatically generated">
            <a:extLst>
              <a:ext uri="{FF2B5EF4-FFF2-40B4-BE49-F238E27FC236}">
                <a16:creationId xmlns:a16="http://schemas.microsoft.com/office/drawing/2014/main" id="{38BFDA63-C66E-412E-AA61-F278D91F57DA}"/>
              </a:ext>
            </a:extLst>
          </p:cNvPr>
          <p:cNvPicPr>
            <a:picLocks noChangeAspect="1"/>
          </p:cNvPicPr>
          <p:nvPr/>
        </p:nvPicPr>
        <p:blipFill rotWithShape="1">
          <a:blip r:embed="rId4">
            <a:alphaModFix amt="77000"/>
            <a:extLst>
              <a:ext uri="{28A0092B-C50C-407E-A947-70E740481C1C}">
                <a14:useLocalDpi xmlns:a14="http://schemas.microsoft.com/office/drawing/2010/main" val="0"/>
              </a:ext>
            </a:extLst>
          </a:blip>
          <a:srcRect b="15746"/>
          <a:stretch/>
        </p:blipFill>
        <p:spPr>
          <a:xfrm>
            <a:off x="6096000" y="2636308"/>
            <a:ext cx="5449980" cy="3065044"/>
          </a:xfrm>
          <a:prstGeom prst="rect">
            <a:avLst/>
          </a:prstGeom>
        </p:spPr>
      </p:pic>
      <p:sp>
        <p:nvSpPr>
          <p:cNvPr id="2" name="Rectangle 1">
            <a:extLst>
              <a:ext uri="{FF2B5EF4-FFF2-40B4-BE49-F238E27FC236}">
                <a16:creationId xmlns:a16="http://schemas.microsoft.com/office/drawing/2014/main" id="{F84A07CD-6182-FCCF-BE50-FBFA5AB645B1}"/>
              </a:ext>
            </a:extLst>
          </p:cNvPr>
          <p:cNvSpPr/>
          <p:nvPr/>
        </p:nvSpPr>
        <p:spPr>
          <a:xfrm>
            <a:off x="4331605" y="1014944"/>
            <a:ext cx="3528790" cy="769584"/>
          </a:xfrm>
          <a:prstGeom prst="rect">
            <a:avLst/>
          </a:prstGeom>
          <a:solidFill>
            <a:schemeClr val="accent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KHỞI ĐỘNG</a:t>
            </a:r>
          </a:p>
        </p:txBody>
      </p:sp>
    </p:spTree>
    <p:custDataLst>
      <p:tags r:id="rId1"/>
    </p:custDataLst>
    <p:extLst>
      <p:ext uri="{BB962C8B-B14F-4D97-AF65-F5344CB8AC3E}">
        <p14:creationId xmlns:p14="http://schemas.microsoft.com/office/powerpoint/2010/main" val="749059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19">
            <a:extLst>
              <a:ext uri="{FF2B5EF4-FFF2-40B4-BE49-F238E27FC236}">
                <a16:creationId xmlns:a16="http://schemas.microsoft.com/office/drawing/2014/main" id="{29B45A24-9C9C-4CE2-A65A-D25F95BF4CF5}"/>
              </a:ext>
            </a:extLst>
          </p:cNvPr>
          <p:cNvSpPr txBox="1"/>
          <p:nvPr/>
        </p:nvSpPr>
        <p:spPr>
          <a:xfrm>
            <a:off x="243238" y="1486390"/>
            <a:ext cx="11705523" cy="482055"/>
          </a:xfrm>
          <a:prstGeom prst="rect">
            <a:avLst/>
          </a:prstGeom>
        </p:spPr>
        <p:txBody>
          <a:bodyPr wrap="square" lIns="0" tIns="0" rIns="0" bIns="0" rtlCol="0" anchor="t">
            <a:spAutoFit/>
          </a:bodyPr>
          <a:lstStyle/>
          <a:p>
            <a:pPr algn="ctr">
              <a:lnSpc>
                <a:spcPct val="150000"/>
              </a:lnSpc>
            </a:pPr>
            <a:r>
              <a:rPr lang="vi-VN" sz="2400" b="1" cap="all">
                <a:latin typeface="UTM Avo" panose="02040603050506020204" pitchFamily="18" charset="0"/>
                <a:cs typeface="Arial" panose="020B0604020202020204" pitchFamily="34" charset="0"/>
              </a:rPr>
              <a:t>HOẠT ĐỘNG 3: SO SÁNH GIÁ CÁC MẶT HÀNG PHỔ BIẾN</a:t>
            </a:r>
          </a:p>
        </p:txBody>
      </p:sp>
      <p:sp>
        <p:nvSpPr>
          <p:cNvPr id="11" name="Freeform 4">
            <a:extLst>
              <a:ext uri="{FF2B5EF4-FFF2-40B4-BE49-F238E27FC236}">
                <a16:creationId xmlns:a16="http://schemas.microsoft.com/office/drawing/2014/main" id="{47CFC051-FB20-4E13-BB73-DA44FB442484}"/>
              </a:ext>
            </a:extLst>
          </p:cNvPr>
          <p:cNvSpPr/>
          <p:nvPr/>
        </p:nvSpPr>
        <p:spPr>
          <a:xfrm>
            <a:off x="1086702" y="2562967"/>
            <a:ext cx="5886639" cy="3576331"/>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5">
              <a:lumMod val="20000"/>
              <a:lumOff val="80000"/>
            </a:schemeClr>
          </a:solidFill>
        </p:spPr>
        <p:txBody>
          <a:bodyPr/>
          <a:lstStyle/>
          <a:p>
            <a:endParaRPr lang="en-US" sz="800">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14D3D2F7-D1AA-413B-8DEA-28AB292900E8}"/>
              </a:ext>
            </a:extLst>
          </p:cNvPr>
          <p:cNvSpPr txBox="1"/>
          <p:nvPr/>
        </p:nvSpPr>
        <p:spPr>
          <a:xfrm>
            <a:off x="1758786" y="2880771"/>
            <a:ext cx="4743669" cy="2796984"/>
          </a:xfrm>
          <a:prstGeom prst="rect">
            <a:avLst/>
          </a:prstGeom>
          <a:noFill/>
        </p:spPr>
        <p:txBody>
          <a:bodyPr wrap="square">
            <a:spAutoFit/>
          </a:bodyPr>
          <a:lstStyle/>
          <a:p>
            <a:pPr algn="just">
              <a:lnSpc>
                <a:spcPct val="150000"/>
              </a:lnSpc>
            </a:pPr>
            <a:r>
              <a:rPr lang="vi-VN" sz="2000" dirty="0">
                <a:latin typeface="UTM Avo" panose="02040603050506020204" pitchFamily="18" charset="0"/>
                <a:ea typeface="Calibri" panose="020F0502020204030204" pitchFamily="34" charset="0"/>
                <a:cs typeface="Arial" panose="020B0604020202020204" pitchFamily="34" charset="0"/>
              </a:rPr>
              <a:t>Các em hãy chia sẻ với bạn trong nhóm về kết quả khảo sát đã thực hiện khi các em cùng người thân đi khảo giá các mặt hàng phổ biến trong sinh hoạt hàng ngày của gia đình mình ở tuần trước. </a:t>
            </a:r>
          </a:p>
        </p:txBody>
      </p:sp>
      <p:pic>
        <p:nvPicPr>
          <p:cNvPr id="13" name="Picture 12">
            <a:extLst>
              <a:ext uri="{FF2B5EF4-FFF2-40B4-BE49-F238E27FC236}">
                <a16:creationId xmlns:a16="http://schemas.microsoft.com/office/drawing/2014/main" id="{FF8660DD-6583-49F4-A447-D0F9ADD1993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3600" y="2211338"/>
            <a:ext cx="830223" cy="1537450"/>
          </a:xfrm>
          <a:prstGeom prst="rect">
            <a:avLst/>
          </a:prstGeom>
        </p:spPr>
      </p:pic>
      <p:grpSp>
        <p:nvGrpSpPr>
          <p:cNvPr id="14" name="Group 13">
            <a:extLst>
              <a:ext uri="{FF2B5EF4-FFF2-40B4-BE49-F238E27FC236}">
                <a16:creationId xmlns:a16="http://schemas.microsoft.com/office/drawing/2014/main" id="{078C2D86-497D-4D4B-90DE-49E9B327A46B}"/>
              </a:ext>
            </a:extLst>
          </p:cNvPr>
          <p:cNvGrpSpPr/>
          <p:nvPr/>
        </p:nvGrpSpPr>
        <p:grpSpPr>
          <a:xfrm>
            <a:off x="7469095" y="2543577"/>
            <a:ext cx="3274087" cy="3031921"/>
            <a:chOff x="11075782" y="3259671"/>
            <a:chExt cx="6467176" cy="5988836"/>
          </a:xfrm>
        </p:grpSpPr>
        <p:sp>
          <p:nvSpPr>
            <p:cNvPr id="15" name="Oval 14">
              <a:extLst>
                <a:ext uri="{FF2B5EF4-FFF2-40B4-BE49-F238E27FC236}">
                  <a16:creationId xmlns:a16="http://schemas.microsoft.com/office/drawing/2014/main" id="{BFAE0989-3905-481F-92FC-611C26C1E98C}"/>
                </a:ext>
              </a:extLst>
            </p:cNvPr>
            <p:cNvSpPr/>
            <p:nvPr/>
          </p:nvSpPr>
          <p:spPr>
            <a:xfrm>
              <a:off x="11075782" y="3259671"/>
              <a:ext cx="6467176"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7FF30567-22BA-48E6-B653-861A7C04E73A}"/>
                </a:ext>
              </a:extLst>
            </p:cNvPr>
            <p:cNvSpPr txBox="1"/>
            <p:nvPr/>
          </p:nvSpPr>
          <p:spPr>
            <a:xfrm>
              <a:off x="11261366" y="4761162"/>
              <a:ext cx="6096001" cy="2911142"/>
            </a:xfrm>
            <a:prstGeom prst="rect">
              <a:avLst/>
            </a:prstGeom>
            <a:noFill/>
          </p:spPr>
          <p:txBody>
            <a:bodyPr wrap="square" rtlCol="0">
              <a:spAutoFit/>
            </a:bodyPr>
            <a:lstStyle/>
            <a:p>
              <a:pPr algn="ctr">
                <a:lnSpc>
                  <a:spcPct val="150000"/>
                </a:lnSpc>
              </a:pPr>
              <a:r>
                <a:rPr lang="en-US" sz="3200" b="1">
                  <a:solidFill>
                    <a:schemeClr val="tx2">
                      <a:lumMod val="50000"/>
                    </a:schemeClr>
                  </a:solidFill>
                  <a:latin typeface="UTM Avo" panose="02040603050506020204" pitchFamily="18" charset="0"/>
                  <a:cs typeface="Arial" panose="020B0604020202020204" pitchFamily="34" charset="0"/>
                </a:rPr>
                <a:t>HOẠT ĐỘNG THEO NHÓM</a:t>
              </a:r>
              <a:endParaRPr lang="en-US" sz="3200" b="1" dirty="0">
                <a:solidFill>
                  <a:schemeClr val="tx2">
                    <a:lumMod val="50000"/>
                  </a:schemeClr>
                </a:solidFill>
                <a:latin typeface="UTM Avo" panose="02040603050506020204" pitchFamily="18" charset="0"/>
                <a:cs typeface="Arial" panose="020B0604020202020204" pitchFamily="34" charset="0"/>
              </a:endParaRPr>
            </a:p>
          </p:txBody>
        </p:sp>
        <p:pic>
          <p:nvPicPr>
            <p:cNvPr id="17" name="Picture 11">
              <a:extLst>
                <a:ext uri="{FF2B5EF4-FFF2-40B4-BE49-F238E27FC236}">
                  <a16:creationId xmlns:a16="http://schemas.microsoft.com/office/drawing/2014/main" id="{4490DFCA-8405-4A7A-9E36-9BEDB66430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055021" y="3352310"/>
              <a:ext cx="4508695" cy="1073889"/>
            </a:xfrm>
            <a:prstGeom prst="rect">
              <a:avLst/>
            </a:prstGeom>
          </p:spPr>
        </p:pic>
      </p:grpSp>
      <p:pic>
        <p:nvPicPr>
          <p:cNvPr id="18" name="Picture 17" descr="A group of people using laptops&#10;&#10;Description automatically generated with medium confidence">
            <a:extLst>
              <a:ext uri="{FF2B5EF4-FFF2-40B4-BE49-F238E27FC236}">
                <a16:creationId xmlns:a16="http://schemas.microsoft.com/office/drawing/2014/main" id="{8F09BA09-2C19-4C52-B3DA-B53844ED690F}"/>
              </a:ext>
            </a:extLst>
          </p:cNvPr>
          <p:cNvPicPr>
            <a:picLocks noChangeAspect="1"/>
          </p:cNvPicPr>
          <p:nvPr/>
        </p:nvPicPr>
        <p:blipFill rotWithShape="1">
          <a:blip r:embed="rId7">
            <a:extLst>
              <a:ext uri="{28A0092B-C50C-407E-A947-70E740481C1C}">
                <a14:useLocalDpi xmlns:a14="http://schemas.microsoft.com/office/drawing/2010/main" val="0"/>
              </a:ext>
            </a:extLst>
          </a:blip>
          <a:srcRect l="6321" t="13238" r="6782" b="21992"/>
          <a:stretch/>
        </p:blipFill>
        <p:spPr>
          <a:xfrm>
            <a:off x="7726183" y="4546935"/>
            <a:ext cx="2759909" cy="2057125"/>
          </a:xfrm>
          <a:prstGeom prst="rect">
            <a:avLst/>
          </a:prstGeom>
        </p:spPr>
      </p:pic>
    </p:spTree>
    <p:extLst>
      <p:ext uri="{BB962C8B-B14F-4D97-AF65-F5344CB8AC3E}">
        <p14:creationId xmlns:p14="http://schemas.microsoft.com/office/powerpoint/2010/main" val="866177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1FABF5-EC5F-4325-9776-394E3C1B4E35}"/>
              </a:ext>
            </a:extLst>
          </p:cNvPr>
          <p:cNvGrpSpPr/>
          <p:nvPr/>
        </p:nvGrpSpPr>
        <p:grpSpPr>
          <a:xfrm>
            <a:off x="730133" y="1711712"/>
            <a:ext cx="3720465" cy="4316536"/>
            <a:chOff x="707136" y="874177"/>
            <a:chExt cx="5580697" cy="6474805"/>
          </a:xfrm>
        </p:grpSpPr>
        <p:sp>
          <p:nvSpPr>
            <p:cNvPr id="7" name="Rectangle: Rounded Corners 6">
              <a:extLst>
                <a:ext uri="{FF2B5EF4-FFF2-40B4-BE49-F238E27FC236}">
                  <a16:creationId xmlns:a16="http://schemas.microsoft.com/office/drawing/2014/main" id="{3A76E811-3C5F-4AAA-B1CE-D34139115B27}"/>
                </a:ext>
              </a:extLst>
            </p:cNvPr>
            <p:cNvSpPr/>
            <p:nvPr/>
          </p:nvSpPr>
          <p:spPr>
            <a:xfrm>
              <a:off x="707136" y="1475367"/>
              <a:ext cx="5580697" cy="587361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a:solidFill>
                    <a:schemeClr val="tx1"/>
                  </a:solidFill>
                  <a:latin typeface="UTM Avo" panose="02040603050506020204" pitchFamily="18" charset="0"/>
                  <a:cs typeface="Arial" panose="020B0604020202020204" pitchFamily="34" charset="0"/>
                </a:rPr>
                <a:t>Các em quan sát Bảng số liệu minh họa kết quả khảo sát (SGK – tr.58) và thực hiện yêu cầu:</a:t>
              </a:r>
            </a:p>
          </p:txBody>
        </p:sp>
        <p:pic>
          <p:nvPicPr>
            <p:cNvPr id="8" name="Picture 6">
              <a:extLst>
                <a:ext uri="{FF2B5EF4-FFF2-40B4-BE49-F238E27FC236}">
                  <a16:creationId xmlns:a16="http://schemas.microsoft.com/office/drawing/2014/main" id="{064C3313-6B38-4899-B412-80AADC910AC2}"/>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30109" y="874177"/>
              <a:ext cx="1641757" cy="1602767"/>
            </a:xfrm>
            <a:prstGeom prst="rect">
              <a:avLst/>
            </a:prstGeom>
          </p:spPr>
        </p:pic>
      </p:grpSp>
      <p:sp>
        <p:nvSpPr>
          <p:cNvPr id="9" name="Speech Bubble: Rectangle with Corners Rounded 8">
            <a:extLst>
              <a:ext uri="{FF2B5EF4-FFF2-40B4-BE49-F238E27FC236}">
                <a16:creationId xmlns:a16="http://schemas.microsoft.com/office/drawing/2014/main" id="{23BA05B9-9241-43FF-83CF-9BD6E0750034}"/>
              </a:ext>
            </a:extLst>
          </p:cNvPr>
          <p:cNvSpPr/>
          <p:nvPr/>
        </p:nvSpPr>
        <p:spPr>
          <a:xfrm>
            <a:off x="5310079" y="1711712"/>
            <a:ext cx="5662721" cy="2063668"/>
          </a:xfrm>
          <a:prstGeom prst="wedgeRoundRectCallout">
            <a:avLst>
              <a:gd name="adj1" fmla="val -58193"/>
              <a:gd name="adj2" fmla="val 38575"/>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67">
                <a:solidFill>
                  <a:schemeClr val="tx1"/>
                </a:solidFill>
                <a:latin typeface="UTM Avo" panose="02040603050506020204" pitchFamily="18" charset="0"/>
                <a:cs typeface="Arial" panose="020B0604020202020204" pitchFamily="34" charset="0"/>
              </a:rPr>
              <a:t>Nhận xét và so sánh về giá các mặt hàng phổ biến</a:t>
            </a:r>
            <a:r>
              <a:rPr lang="vi-VN" sz="2667">
                <a:solidFill>
                  <a:schemeClr val="tx1"/>
                </a:solidFill>
                <a:latin typeface="UTM Avo" panose="02040603050506020204" pitchFamily="18" charset="0"/>
                <a:cs typeface="Arial" panose="020B0604020202020204" pitchFamily="34" charset="0"/>
              </a:rPr>
              <a:t>:</a:t>
            </a:r>
            <a:endParaRPr lang="vi-VN" sz="2667">
              <a:solidFill>
                <a:schemeClr val="tx1"/>
              </a:solidFill>
              <a:cs typeface="Arial" panose="020B0604020202020204" pitchFamily="34" charset="0"/>
            </a:endParaRPr>
          </a:p>
        </p:txBody>
      </p:sp>
      <p:pic>
        <p:nvPicPr>
          <p:cNvPr id="10" name="Picture 9">
            <a:extLst>
              <a:ext uri="{FF2B5EF4-FFF2-40B4-BE49-F238E27FC236}">
                <a16:creationId xmlns:a16="http://schemas.microsoft.com/office/drawing/2014/main" id="{E60B7A5D-C3B0-4FA8-B2D9-8565E8D1B4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0380" y="5068204"/>
            <a:ext cx="1540218" cy="1540218"/>
          </a:xfrm>
          <a:prstGeom prst="rect">
            <a:avLst/>
          </a:prstGeom>
        </p:spPr>
      </p:pic>
      <p:pic>
        <p:nvPicPr>
          <p:cNvPr id="3" name="Picture 2">
            <a:extLst>
              <a:ext uri="{FF2B5EF4-FFF2-40B4-BE49-F238E27FC236}">
                <a16:creationId xmlns:a16="http://schemas.microsoft.com/office/drawing/2014/main" id="{A5B4C068-F9ED-4947-A095-E1514DFE21F6}"/>
              </a:ext>
            </a:extLst>
          </p:cNvPr>
          <p:cNvPicPr>
            <a:picLocks noChangeAspect="1"/>
          </p:cNvPicPr>
          <p:nvPr/>
        </p:nvPicPr>
        <p:blipFill>
          <a:blip r:embed="rId6"/>
          <a:stretch>
            <a:fillRect/>
          </a:stretch>
        </p:blipFill>
        <p:spPr>
          <a:xfrm>
            <a:off x="5449564" y="4117489"/>
            <a:ext cx="5523236" cy="2459344"/>
          </a:xfrm>
          <a:prstGeom prst="rect">
            <a:avLst/>
          </a:prstGeom>
        </p:spPr>
      </p:pic>
    </p:spTree>
    <p:extLst>
      <p:ext uri="{BB962C8B-B14F-4D97-AF65-F5344CB8AC3E}">
        <p14:creationId xmlns:p14="http://schemas.microsoft.com/office/powerpoint/2010/main" val="3030313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Freeform 6">
            <a:extLst>
              <a:ext uri="{FF2B5EF4-FFF2-40B4-BE49-F238E27FC236}">
                <a16:creationId xmlns:a16="http://schemas.microsoft.com/office/drawing/2014/main" id="{3800D94B-1B04-448B-BD76-EBAF0F34D3F0}"/>
              </a:ext>
            </a:extLst>
          </p:cNvPr>
          <p:cNvSpPr/>
          <p:nvPr/>
        </p:nvSpPr>
        <p:spPr>
          <a:xfrm>
            <a:off x="1679330" y="1719421"/>
            <a:ext cx="8959850" cy="4810441"/>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a:blipFill>
        </p:spPr>
        <p:txBody>
          <a:bodyPr/>
          <a:lstStyle/>
          <a:p>
            <a:endParaRPr lang="en-US" sz="800"/>
          </a:p>
        </p:txBody>
      </p:sp>
      <p:sp>
        <p:nvSpPr>
          <p:cNvPr id="15" name="TextBox 11">
            <a:extLst>
              <a:ext uri="{FF2B5EF4-FFF2-40B4-BE49-F238E27FC236}">
                <a16:creationId xmlns:a16="http://schemas.microsoft.com/office/drawing/2014/main" id="{95338791-E115-46CF-BA0F-F42DDD2C8D76}"/>
              </a:ext>
            </a:extLst>
          </p:cNvPr>
          <p:cNvSpPr txBox="1"/>
          <p:nvPr/>
        </p:nvSpPr>
        <p:spPr>
          <a:xfrm>
            <a:off x="3785978" y="2564974"/>
            <a:ext cx="5080508" cy="2783839"/>
          </a:xfrm>
          <a:prstGeom prst="rect">
            <a:avLst/>
          </a:prstGeom>
        </p:spPr>
        <p:txBody>
          <a:bodyPr wrap="square" lIns="0" tIns="0" rIns="0" bIns="0" rtlCol="0" anchor="t">
            <a:spAutoFit/>
          </a:bodyPr>
          <a:lstStyle/>
          <a:p>
            <a:pPr algn="ctr">
              <a:lnSpc>
                <a:spcPct val="150000"/>
              </a:lnSpc>
            </a:pPr>
            <a:r>
              <a:rPr lang="en-US" sz="2800" b="1">
                <a:latin typeface="UTM Avo" panose="02040603050506020204" pitchFamily="18" charset="0"/>
                <a:cs typeface="Arial" panose="020B0604020202020204" pitchFamily="34" charset="0"/>
              </a:rPr>
              <a:t>GỢI Ý TRẢ LỜI: </a:t>
            </a:r>
          </a:p>
          <a:p>
            <a:pPr algn="just">
              <a:lnSpc>
                <a:spcPct val="150000"/>
              </a:lnSpc>
            </a:pPr>
            <a:r>
              <a:rPr lang="vi-VN" sz="2400">
                <a:latin typeface="UTM Avo" panose="02040603050506020204" pitchFamily="18" charset="0"/>
                <a:cs typeface="Arial" panose="020B0604020202020204" pitchFamily="34" charset="0"/>
              </a:rPr>
              <a:t>Mặt hàng ở tạp hóa rẻ hơn ngoài chợ. Vì thế, chúng ta nên tiêu dùng một cách hợp lý, tránh mua phải nơi bị đắt giá.</a:t>
            </a:r>
          </a:p>
        </p:txBody>
      </p:sp>
      <p:grpSp>
        <p:nvGrpSpPr>
          <p:cNvPr id="20" name="Group 19">
            <a:extLst>
              <a:ext uri="{FF2B5EF4-FFF2-40B4-BE49-F238E27FC236}">
                <a16:creationId xmlns:a16="http://schemas.microsoft.com/office/drawing/2014/main" id="{32200A8A-81C1-4596-8151-312B8CAC7EBF}"/>
              </a:ext>
            </a:extLst>
          </p:cNvPr>
          <p:cNvGrpSpPr/>
          <p:nvPr/>
        </p:nvGrpSpPr>
        <p:grpSpPr>
          <a:xfrm>
            <a:off x="383929" y="4423724"/>
            <a:ext cx="2590801" cy="2159000"/>
            <a:chOff x="2064711" y="4457504"/>
            <a:chExt cx="4672068" cy="4800796"/>
          </a:xfrm>
        </p:grpSpPr>
        <p:sp>
          <p:nvSpPr>
            <p:cNvPr id="21" name="Freeform 5">
              <a:extLst>
                <a:ext uri="{FF2B5EF4-FFF2-40B4-BE49-F238E27FC236}">
                  <a16:creationId xmlns:a16="http://schemas.microsoft.com/office/drawing/2014/main" id="{FB56F21F-4C18-4308-B6C2-2760733FACF7}"/>
                </a:ext>
              </a:extLst>
            </p:cNvPr>
            <p:cNvSpPr/>
            <p:nvPr/>
          </p:nvSpPr>
          <p:spPr>
            <a:xfrm flipH="1">
              <a:off x="4077585" y="4457504"/>
              <a:ext cx="2659194" cy="3769477"/>
            </a:xfrm>
            <a:custGeom>
              <a:avLst/>
              <a:gdLst/>
              <a:ahLst/>
              <a:cxnLst/>
              <a:rect l="l" t="t" r="r" b="b"/>
              <a:pathLst>
                <a:path w="2659194" h="3769477">
                  <a:moveTo>
                    <a:pt x="2659195" y="0"/>
                  </a:moveTo>
                  <a:lnTo>
                    <a:pt x="0" y="0"/>
                  </a:lnTo>
                  <a:lnTo>
                    <a:pt x="0" y="3769477"/>
                  </a:lnTo>
                  <a:lnTo>
                    <a:pt x="2659195" y="3769477"/>
                  </a:lnTo>
                  <a:lnTo>
                    <a:pt x="265919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p>
          </p:txBody>
        </p:sp>
        <p:sp>
          <p:nvSpPr>
            <p:cNvPr id="22" name="Freeform 9">
              <a:extLst>
                <a:ext uri="{FF2B5EF4-FFF2-40B4-BE49-F238E27FC236}">
                  <a16:creationId xmlns:a16="http://schemas.microsoft.com/office/drawing/2014/main" id="{57346DC0-9025-43AA-822E-75194E2F67C7}"/>
                </a:ext>
              </a:extLst>
            </p:cNvPr>
            <p:cNvSpPr/>
            <p:nvPr/>
          </p:nvSpPr>
          <p:spPr>
            <a:xfrm rot="-537755">
              <a:off x="2064711" y="6014119"/>
              <a:ext cx="1821690" cy="2408485"/>
            </a:xfrm>
            <a:custGeom>
              <a:avLst/>
              <a:gdLst/>
              <a:ahLst/>
              <a:cxnLst/>
              <a:rect l="l" t="t" r="r" b="b"/>
              <a:pathLst>
                <a:path w="1821690" h="2408485">
                  <a:moveTo>
                    <a:pt x="0" y="0"/>
                  </a:moveTo>
                  <a:lnTo>
                    <a:pt x="1821691" y="0"/>
                  </a:lnTo>
                  <a:lnTo>
                    <a:pt x="1821691" y="2408485"/>
                  </a:lnTo>
                  <a:lnTo>
                    <a:pt x="0" y="24084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p>
          </p:txBody>
        </p:sp>
        <p:sp>
          <p:nvSpPr>
            <p:cNvPr id="26" name="Freeform 10">
              <a:extLst>
                <a:ext uri="{FF2B5EF4-FFF2-40B4-BE49-F238E27FC236}">
                  <a16:creationId xmlns:a16="http://schemas.microsoft.com/office/drawing/2014/main" id="{A739A714-379C-4E90-97E0-36A06CB49B5E}"/>
                </a:ext>
              </a:extLst>
            </p:cNvPr>
            <p:cNvSpPr/>
            <p:nvPr/>
          </p:nvSpPr>
          <p:spPr>
            <a:xfrm>
              <a:off x="2937798" y="5993489"/>
              <a:ext cx="2469385" cy="3264811"/>
            </a:xfrm>
            <a:custGeom>
              <a:avLst/>
              <a:gdLst/>
              <a:ahLst/>
              <a:cxnLst/>
              <a:rect l="l" t="t" r="r" b="b"/>
              <a:pathLst>
                <a:path w="2469385" h="3264811">
                  <a:moveTo>
                    <a:pt x="0" y="0"/>
                  </a:moveTo>
                  <a:lnTo>
                    <a:pt x="2469384" y="0"/>
                  </a:lnTo>
                  <a:lnTo>
                    <a:pt x="2469384" y="3264811"/>
                  </a:lnTo>
                  <a:lnTo>
                    <a:pt x="0" y="32648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800"/>
            </a:p>
          </p:txBody>
        </p:sp>
      </p:grpSp>
      <p:pic>
        <p:nvPicPr>
          <p:cNvPr id="27" name="Picture 26" descr="Icon&#10;&#10;Description automatically generated">
            <a:extLst>
              <a:ext uri="{FF2B5EF4-FFF2-40B4-BE49-F238E27FC236}">
                <a16:creationId xmlns:a16="http://schemas.microsoft.com/office/drawing/2014/main" id="{C83FD1FA-206D-4199-B420-417F809EB22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263198">
            <a:off x="9648787" y="1376137"/>
            <a:ext cx="1727765" cy="2064245"/>
          </a:xfrm>
          <a:prstGeom prst="rect">
            <a:avLst/>
          </a:prstGeom>
        </p:spPr>
      </p:pic>
    </p:spTree>
    <p:extLst>
      <p:ext uri="{BB962C8B-B14F-4D97-AF65-F5344CB8AC3E}">
        <p14:creationId xmlns:p14="http://schemas.microsoft.com/office/powerpoint/2010/main" val="490352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peech Bubble: Rectangle with Corners Rounded 10">
            <a:extLst>
              <a:ext uri="{FF2B5EF4-FFF2-40B4-BE49-F238E27FC236}">
                <a16:creationId xmlns:a16="http://schemas.microsoft.com/office/drawing/2014/main" id="{2310746E-01E5-4059-B4F1-D556D497755B}"/>
              </a:ext>
            </a:extLst>
          </p:cNvPr>
          <p:cNvSpPr/>
          <p:nvPr/>
        </p:nvSpPr>
        <p:spPr>
          <a:xfrm>
            <a:off x="5681694" y="1668642"/>
            <a:ext cx="5862783" cy="910203"/>
          </a:xfrm>
          <a:prstGeom prst="wedgeRoundRectCallout">
            <a:avLst>
              <a:gd name="adj1" fmla="val -57063"/>
              <a:gd name="adj2" fmla="val 47957"/>
              <a:gd name="adj3" fmla="val 16667"/>
            </a:avLst>
          </a:prstGeom>
          <a:solidFill>
            <a:schemeClr val="accent5">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Em đã đi khảo sát cùng với ai?</a:t>
            </a:r>
            <a:endParaRPr lang="vi-VN" sz="2400">
              <a:solidFill>
                <a:schemeClr val="tx1"/>
              </a:solidFill>
              <a:latin typeface="Arial" panose="020B0604020202020204" pitchFamily="34" charset="0"/>
              <a:cs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id="{2C8305E8-BFFD-4C6F-84DF-2C0DFA9BF510}"/>
              </a:ext>
            </a:extLst>
          </p:cNvPr>
          <p:cNvSpPr/>
          <p:nvPr/>
        </p:nvSpPr>
        <p:spPr>
          <a:xfrm>
            <a:off x="5689035" y="2973898"/>
            <a:ext cx="5855675" cy="1309934"/>
          </a:xfrm>
          <a:prstGeom prst="wedgeRoundRectCallout">
            <a:avLst>
              <a:gd name="adj1" fmla="val -56081"/>
              <a:gd name="adj2" fmla="val -43313"/>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chemeClr val="tx1"/>
                </a:solidFill>
                <a:latin typeface="UTM Avo" panose="02040603050506020204" pitchFamily="18" charset="0"/>
                <a:cs typeface="Arial" panose="020B0604020202020204" pitchFamily="34" charset="0"/>
              </a:rPr>
              <a:t>Em </a:t>
            </a:r>
            <a:r>
              <a:rPr lang="en-US" sz="2400" dirty="0" err="1">
                <a:solidFill>
                  <a:schemeClr val="tx1"/>
                </a:solidFill>
                <a:latin typeface="UTM Avo" panose="02040603050506020204" pitchFamily="18" charset="0"/>
                <a:cs typeface="Arial" panose="020B0604020202020204" pitchFamily="34" charset="0"/>
              </a:rPr>
              <a:t>đã</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khảo</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sát</a:t>
            </a:r>
            <a:r>
              <a:rPr lang="en-US" sz="2400" dirty="0">
                <a:solidFill>
                  <a:schemeClr val="tx1"/>
                </a:solidFill>
                <a:latin typeface="UTM Avo" panose="02040603050506020204" pitchFamily="18" charset="0"/>
                <a:cs typeface="Arial" panose="020B0604020202020204" pitchFamily="34" charset="0"/>
              </a:rPr>
              <a:t> bao </a:t>
            </a:r>
            <a:r>
              <a:rPr lang="en-US" sz="2400" dirty="0" err="1">
                <a:solidFill>
                  <a:schemeClr val="tx1"/>
                </a:solidFill>
                <a:latin typeface="UTM Avo" panose="02040603050506020204" pitchFamily="18" charset="0"/>
                <a:cs typeface="Arial" panose="020B0604020202020204" pitchFamily="34" charset="0"/>
              </a:rPr>
              <a:t>nhiêu</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địa</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điểm</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Đó</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là</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những</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địa</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điểm</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nào</a:t>
            </a:r>
            <a:r>
              <a:rPr lang="en-US" sz="2400" dirty="0">
                <a:solidFill>
                  <a:schemeClr val="tx1"/>
                </a:solidFill>
                <a:latin typeface="UTM Avo" panose="02040603050506020204" pitchFamily="18" charset="0"/>
                <a:cs typeface="Arial" panose="020B0604020202020204" pitchFamily="34" charset="0"/>
              </a:rPr>
              <a:t>?</a:t>
            </a:r>
          </a:p>
        </p:txBody>
      </p:sp>
      <p:sp>
        <p:nvSpPr>
          <p:cNvPr id="13" name="Speech Bubble: Rectangle with Corners Rounded 12">
            <a:extLst>
              <a:ext uri="{FF2B5EF4-FFF2-40B4-BE49-F238E27FC236}">
                <a16:creationId xmlns:a16="http://schemas.microsoft.com/office/drawing/2014/main" id="{3E4C40CB-33AC-4542-9DFD-49C1F0B37200}"/>
              </a:ext>
            </a:extLst>
          </p:cNvPr>
          <p:cNvSpPr/>
          <p:nvPr/>
        </p:nvSpPr>
        <p:spPr>
          <a:xfrm>
            <a:off x="5662981" y="4683561"/>
            <a:ext cx="5862784" cy="1841225"/>
          </a:xfrm>
          <a:prstGeom prst="wedgeRoundRectCallout">
            <a:avLst>
              <a:gd name="adj1" fmla="val -56081"/>
              <a:gd name="adj2" fmla="val -43313"/>
              <a:gd name="adj3" fmla="val 16667"/>
            </a:avLst>
          </a:prstGeom>
          <a:solidFill>
            <a:schemeClr val="accent6">
              <a:lumMod val="20000"/>
              <a:lumOff val="8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UTM Avo" panose="02040603050506020204" pitchFamily="18" charset="0"/>
                <a:cs typeface="Arial" panose="020B0604020202020204" pitchFamily="34" charset="0"/>
              </a:rPr>
              <a:t>Em đã khảo sát bao nhiêu mặt hàng? Vì sao em lại chọn khảo sát những mặt hàng đó? </a:t>
            </a:r>
          </a:p>
        </p:txBody>
      </p:sp>
      <p:grpSp>
        <p:nvGrpSpPr>
          <p:cNvPr id="14" name="Group 13">
            <a:extLst>
              <a:ext uri="{FF2B5EF4-FFF2-40B4-BE49-F238E27FC236}">
                <a16:creationId xmlns:a16="http://schemas.microsoft.com/office/drawing/2014/main" id="{A5A2A43A-826F-4B49-BD28-E3B48BE8377F}"/>
              </a:ext>
            </a:extLst>
          </p:cNvPr>
          <p:cNvGrpSpPr/>
          <p:nvPr/>
        </p:nvGrpSpPr>
        <p:grpSpPr>
          <a:xfrm>
            <a:off x="508000" y="1572760"/>
            <a:ext cx="4186852" cy="2061601"/>
            <a:chOff x="-1215693" y="2151777"/>
            <a:chExt cx="6280278" cy="3092402"/>
          </a:xfrm>
        </p:grpSpPr>
        <p:sp>
          <p:nvSpPr>
            <p:cNvPr id="15" name="Line Callout 1 (Border and Accent Bar) 3">
              <a:extLst>
                <a:ext uri="{FF2B5EF4-FFF2-40B4-BE49-F238E27FC236}">
                  <a16:creationId xmlns:a16="http://schemas.microsoft.com/office/drawing/2014/main" id="{174390DD-01E8-43A7-8769-F4CCF3888A5C}"/>
                </a:ext>
              </a:extLst>
            </p:cNvPr>
            <p:cNvSpPr/>
            <p:nvPr/>
          </p:nvSpPr>
          <p:spPr>
            <a:xfrm>
              <a:off x="-1215693" y="2765670"/>
              <a:ext cx="6280278" cy="2478509"/>
            </a:xfrm>
            <a:prstGeom prst="roundRect">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667" dirty="0">
                  <a:solidFill>
                    <a:schemeClr val="tx1"/>
                  </a:solidFill>
                  <a:latin typeface="UTM Avo" panose="02040603050506020204" pitchFamily="18" charset="0"/>
                  <a:cs typeface="Arial" panose="020B0604020202020204" pitchFamily="34" charset="0"/>
                </a:rPr>
                <a:t>Các em trả lời những câu hỏi tương tác sau:</a:t>
              </a:r>
            </a:p>
          </p:txBody>
        </p:sp>
        <p:pic>
          <p:nvPicPr>
            <p:cNvPr id="16" name="Picture 2">
              <a:extLst>
                <a:ext uri="{FF2B5EF4-FFF2-40B4-BE49-F238E27FC236}">
                  <a16:creationId xmlns:a16="http://schemas.microsoft.com/office/drawing/2014/main" id="{E415D1BF-5C7D-4115-8908-36A13231BE9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8153" y="2151777"/>
              <a:ext cx="752586" cy="773686"/>
            </a:xfrm>
            <a:prstGeom prst="rect">
              <a:avLst/>
            </a:prstGeom>
          </p:spPr>
        </p:pic>
      </p:grpSp>
      <p:pic>
        <p:nvPicPr>
          <p:cNvPr id="17" name="Picture 16" descr="A hand holding a pencil and paper&#10;&#10;Description automatically generated">
            <a:extLst>
              <a:ext uri="{FF2B5EF4-FFF2-40B4-BE49-F238E27FC236}">
                <a16:creationId xmlns:a16="http://schemas.microsoft.com/office/drawing/2014/main" id="{B0E7ABCF-413E-4777-ABED-73B82AEB1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6862" y="4043623"/>
            <a:ext cx="2469127" cy="2302856"/>
          </a:xfrm>
          <a:prstGeom prst="rect">
            <a:avLst/>
          </a:prstGeom>
        </p:spPr>
      </p:pic>
    </p:spTree>
    <p:extLst>
      <p:ext uri="{BB962C8B-B14F-4D97-AF65-F5344CB8AC3E}">
        <p14:creationId xmlns:p14="http://schemas.microsoft.com/office/powerpoint/2010/main" val="4212987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5A2A43A-826F-4B49-BD28-E3B48BE8377F}"/>
              </a:ext>
            </a:extLst>
          </p:cNvPr>
          <p:cNvGrpSpPr/>
          <p:nvPr/>
        </p:nvGrpSpPr>
        <p:grpSpPr>
          <a:xfrm>
            <a:off x="508000" y="1572760"/>
            <a:ext cx="4186852" cy="2061601"/>
            <a:chOff x="-1215693" y="2151777"/>
            <a:chExt cx="6280278" cy="3092402"/>
          </a:xfrm>
        </p:grpSpPr>
        <p:sp>
          <p:nvSpPr>
            <p:cNvPr id="15" name="Line Callout 1 (Border and Accent Bar) 3">
              <a:extLst>
                <a:ext uri="{FF2B5EF4-FFF2-40B4-BE49-F238E27FC236}">
                  <a16:creationId xmlns:a16="http://schemas.microsoft.com/office/drawing/2014/main" id="{174390DD-01E8-43A7-8769-F4CCF3888A5C}"/>
                </a:ext>
              </a:extLst>
            </p:cNvPr>
            <p:cNvSpPr/>
            <p:nvPr/>
          </p:nvSpPr>
          <p:spPr>
            <a:xfrm>
              <a:off x="-1215693" y="2765670"/>
              <a:ext cx="6280278" cy="2478509"/>
            </a:xfrm>
            <a:prstGeom prst="roundRect">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667" dirty="0">
                  <a:solidFill>
                    <a:schemeClr val="tx1"/>
                  </a:solidFill>
                  <a:latin typeface="UTM Avo" panose="02040603050506020204" pitchFamily="18" charset="0"/>
                  <a:cs typeface="Arial" panose="020B0604020202020204" pitchFamily="34" charset="0"/>
                </a:rPr>
                <a:t>Các em trả lời những câu hỏi tương tác sau:</a:t>
              </a:r>
            </a:p>
          </p:txBody>
        </p:sp>
        <p:pic>
          <p:nvPicPr>
            <p:cNvPr id="16" name="Picture 2">
              <a:extLst>
                <a:ext uri="{FF2B5EF4-FFF2-40B4-BE49-F238E27FC236}">
                  <a16:creationId xmlns:a16="http://schemas.microsoft.com/office/drawing/2014/main" id="{E415D1BF-5C7D-4115-8908-36A13231BE9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8153" y="2151777"/>
              <a:ext cx="752586" cy="773686"/>
            </a:xfrm>
            <a:prstGeom prst="rect">
              <a:avLst/>
            </a:prstGeom>
          </p:spPr>
        </p:pic>
      </p:grpSp>
      <p:pic>
        <p:nvPicPr>
          <p:cNvPr id="17" name="Picture 16" descr="A hand holding a pencil and paper&#10;&#10;Description automatically generated">
            <a:extLst>
              <a:ext uri="{FF2B5EF4-FFF2-40B4-BE49-F238E27FC236}">
                <a16:creationId xmlns:a16="http://schemas.microsoft.com/office/drawing/2014/main" id="{B0E7ABCF-413E-4777-ABED-73B82AEB1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6862" y="4043623"/>
            <a:ext cx="2469127" cy="2302856"/>
          </a:xfrm>
          <a:prstGeom prst="rect">
            <a:avLst/>
          </a:prstGeom>
        </p:spPr>
      </p:pic>
      <p:sp>
        <p:nvSpPr>
          <p:cNvPr id="9" name="Speech Bubble: Rectangle with Corners Rounded 8">
            <a:extLst>
              <a:ext uri="{FF2B5EF4-FFF2-40B4-BE49-F238E27FC236}">
                <a16:creationId xmlns:a16="http://schemas.microsoft.com/office/drawing/2014/main" id="{F3AA049C-EEB3-4792-80C2-680705521615}"/>
              </a:ext>
            </a:extLst>
          </p:cNvPr>
          <p:cNvSpPr/>
          <p:nvPr/>
        </p:nvSpPr>
        <p:spPr>
          <a:xfrm>
            <a:off x="5646057" y="1982022"/>
            <a:ext cx="5838187" cy="1261007"/>
          </a:xfrm>
          <a:prstGeom prst="wedgeRoundRectCallout">
            <a:avLst>
              <a:gd name="adj1" fmla="val -57063"/>
              <a:gd name="adj2" fmla="val 47957"/>
              <a:gd name="adj3" fmla="val 16667"/>
            </a:avLst>
          </a:prstGeom>
          <a:solidFill>
            <a:srgbClr val="FFF6D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chemeClr val="tx1"/>
                </a:solidFill>
                <a:latin typeface="UTM Avo" panose="02040603050506020204" pitchFamily="18" charset="0"/>
                <a:cs typeface="Arial" panose="020B0604020202020204" pitchFamily="34" charset="0"/>
              </a:rPr>
              <a:t>Em </a:t>
            </a:r>
            <a:r>
              <a:rPr lang="en-US" sz="2400" dirty="0" err="1">
                <a:solidFill>
                  <a:schemeClr val="tx1"/>
                </a:solidFill>
                <a:latin typeface="UTM Avo" panose="02040603050506020204" pitchFamily="18" charset="0"/>
                <a:cs typeface="Arial" panose="020B0604020202020204" pitchFamily="34" charset="0"/>
              </a:rPr>
              <a:t>có</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gặp</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những</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khó</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khăn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gì</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khi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khảo</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sát</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không</a:t>
            </a:r>
            <a:r>
              <a:rPr lang="en-US" sz="2400" dirty="0">
                <a:solidFill>
                  <a:schemeClr val="tx1"/>
                </a:solidFill>
                <a:latin typeface="UTM Avo" panose="02040603050506020204" pitchFamily="18" charset="0"/>
                <a:cs typeface="Arial" panose="020B0604020202020204" pitchFamily="34" charset="0"/>
              </a:rPr>
              <a:t>?</a:t>
            </a:r>
            <a:endParaRPr lang="vi-VN" sz="2400" dirty="0">
              <a:solidFill>
                <a:schemeClr val="tx1"/>
              </a:solidFill>
              <a:latin typeface="Arial" panose="020B0604020202020204" pitchFamily="34" charset="0"/>
              <a:cs typeface="Arial" panose="020B0604020202020204" pitchFamily="34" charset="0"/>
            </a:endParaRPr>
          </a:p>
        </p:txBody>
      </p:sp>
      <p:sp>
        <p:nvSpPr>
          <p:cNvPr id="10" name="Speech Bubble: Rectangle with Corners Rounded 9">
            <a:extLst>
              <a:ext uri="{FF2B5EF4-FFF2-40B4-BE49-F238E27FC236}">
                <a16:creationId xmlns:a16="http://schemas.microsoft.com/office/drawing/2014/main" id="{1873DA18-5F25-4ED1-8FE6-F10AFDAA7EC3}"/>
              </a:ext>
            </a:extLst>
          </p:cNvPr>
          <p:cNvSpPr/>
          <p:nvPr/>
        </p:nvSpPr>
        <p:spPr>
          <a:xfrm>
            <a:off x="5627914" y="3436758"/>
            <a:ext cx="5838186" cy="2940318"/>
          </a:xfrm>
          <a:prstGeom prst="wedgeRoundRectCallout">
            <a:avLst>
              <a:gd name="adj1" fmla="val -56081"/>
              <a:gd name="adj2" fmla="val -43313"/>
              <a:gd name="adj3" fmla="val 16667"/>
            </a:avLst>
          </a:prstGeom>
          <a:solidFill>
            <a:srgbClr val="EEEAF2"/>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charset="0"/>
                <a:cs typeface="Arial" panose="020B0604020202020204" pitchFamily="34" charset="0"/>
              </a:rPr>
              <a:t>Với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mỗi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mặt</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hàng</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em</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hãy</a:t>
            </a:r>
            <a:r>
              <a:rPr lang="en-US" sz="2400" dirty="0">
                <a:solidFill>
                  <a:schemeClr val="tx1"/>
                </a:solidFill>
                <a:latin typeface="UTM Avo" panose="02040603050506020204" pitchFamily="18" charset="0"/>
                <a:cs typeface="Arial" panose="020B0604020202020204" pitchFamily="34" charset="0"/>
              </a:rPr>
              <a:t> so </a:t>
            </a:r>
            <a:r>
              <a:rPr lang="en-US" sz="2400" dirty="0" err="1">
                <a:solidFill>
                  <a:schemeClr val="tx1"/>
                </a:solidFill>
                <a:latin typeface="UTM Avo" panose="02040603050506020204" pitchFamily="18" charset="0"/>
                <a:cs typeface="Arial" panose="020B0604020202020204" pitchFamily="34" charset="0"/>
              </a:rPr>
              <a:t>sánh</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giá</a:t>
            </a:r>
            <a:r>
              <a:rPr lang="en-US" sz="2400" dirty="0">
                <a:solidFill>
                  <a:schemeClr val="tx1"/>
                </a:solidFill>
                <a:latin typeface="UTM Avo" panose="02040603050506020204" pitchFamily="18" charset="0"/>
                <a:cs typeface="Arial" panose="020B0604020202020204" pitchFamily="34" charset="0"/>
              </a:rPr>
              <a:t> ở </a:t>
            </a:r>
            <a:r>
              <a:rPr lang="en-US" sz="2400" dirty="0" err="1">
                <a:solidFill>
                  <a:schemeClr val="tx1"/>
                </a:solidFill>
                <a:latin typeface="UTM Avo" panose="02040603050506020204" pitchFamily="18" charset="0"/>
                <a:cs typeface="Arial" panose="020B0604020202020204" pitchFamily="34" charset="0"/>
              </a:rPr>
              <a:t>các</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địa</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điểm</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khác</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nhau</a:t>
            </a:r>
            <a:r>
              <a:rPr lang="en-US" sz="2400" dirty="0">
                <a:solidFill>
                  <a:schemeClr val="tx1"/>
                </a:solidFill>
                <a:latin typeface="UTM Avo" panose="02040603050506020204" pitchFamily="18" charset="0"/>
                <a:cs typeface="Arial" panose="020B0604020202020204" pitchFamily="34" charset="0"/>
              </a:rPr>
              <a:t>. Em </a:t>
            </a:r>
            <a:r>
              <a:rPr lang="en-US" sz="2400" dirty="0" err="1">
                <a:solidFill>
                  <a:schemeClr val="tx1"/>
                </a:solidFill>
                <a:latin typeface="UTM Avo" panose="02040603050506020204" pitchFamily="18" charset="0"/>
                <a:cs typeface="Arial" panose="020B0604020202020204" pitchFamily="34" charset="0"/>
              </a:rPr>
              <a:t>thấy</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có</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sự</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chênh</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lệch</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không</a:t>
            </a:r>
            <a:r>
              <a:rPr lang="en-US" sz="2400" dirty="0">
                <a:solidFill>
                  <a:schemeClr val="tx1"/>
                </a:solidFill>
                <a:latin typeface="UTM Avo" panose="02040603050506020204" pitchFamily="18" charset="0"/>
                <a:cs typeface="Arial" panose="020B0604020202020204" pitchFamily="34" charset="0"/>
              </a:rPr>
              <a:t>? Em </a:t>
            </a:r>
            <a:r>
              <a:rPr lang="en-US" sz="2400" dirty="0" err="1">
                <a:solidFill>
                  <a:schemeClr val="tx1"/>
                </a:solidFill>
                <a:latin typeface="UTM Avo" panose="02040603050506020204" pitchFamily="18" charset="0"/>
                <a:cs typeface="Arial" panose="020B0604020202020204" pitchFamily="34" charset="0"/>
              </a:rPr>
              <a:t>có</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nhận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xét</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gì</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về</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giá</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của</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mặt</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hàng</a:t>
            </a:r>
            <a:r>
              <a:rPr lang="en-US" sz="2400" dirty="0">
                <a:solidFill>
                  <a:schemeClr val="tx1"/>
                </a:solidFill>
                <a:latin typeface="UTM Avo" panose="02040603050506020204" pitchFamily="18" charset="0"/>
                <a:cs typeface="Arial" panose="020B0604020202020204" pitchFamily="34" charset="0"/>
              </a:rPr>
              <a:t> ở </a:t>
            </a:r>
            <a:r>
              <a:rPr lang="en-US" sz="2400" dirty="0" err="1">
                <a:solidFill>
                  <a:schemeClr val="tx1"/>
                </a:solidFill>
                <a:latin typeface="UTM Avo" panose="02040603050506020204" pitchFamily="18" charset="0"/>
                <a:cs typeface="Arial" panose="020B0604020202020204" pitchFamily="34" charset="0"/>
              </a:rPr>
              <a:t>các</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địa</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điểm</a:t>
            </a:r>
            <a:r>
              <a:rPr lang="en-US" sz="2400" dirty="0">
                <a:solidFill>
                  <a:schemeClr val="tx1"/>
                </a:solidFill>
                <a:latin typeface="UTM Avo" panose="02040603050506020204" pitchFamily="18" charset="0"/>
                <a:cs typeface="Arial" panose="020B0604020202020204" pitchFamily="34" charset="0"/>
              </a:rPr>
              <a:t>? </a:t>
            </a:r>
          </a:p>
        </p:txBody>
      </p:sp>
    </p:spTree>
    <p:extLst>
      <p:ext uri="{BB962C8B-B14F-4D97-AF65-F5344CB8AC3E}">
        <p14:creationId xmlns:p14="http://schemas.microsoft.com/office/powerpoint/2010/main" val="3917172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192938-12D7-4CF0-96C3-645477399E52}"/>
              </a:ext>
            </a:extLst>
          </p:cNvPr>
          <p:cNvSpPr/>
          <p:nvPr/>
        </p:nvSpPr>
        <p:spPr>
          <a:xfrm>
            <a:off x="4804864" y="1568065"/>
            <a:ext cx="2891336" cy="584775"/>
          </a:xfrm>
          <a:prstGeom prst="rect">
            <a:avLst/>
          </a:prstGeom>
          <a:solidFill>
            <a:schemeClr val="accent2"/>
          </a:solidFill>
        </p:spPr>
        <p:txBody>
          <a:bodyPr wrap="square">
            <a:spAutoFit/>
          </a:bodyPr>
          <a:lstStyle/>
          <a:p>
            <a:pPr algn="ctr"/>
            <a:r>
              <a:rPr lang="en-US" sz="3200" b="1">
                <a:solidFill>
                  <a:schemeClr val="bg1"/>
                </a:solidFill>
                <a:latin typeface="UTM Avo" panose="02040603050506020204" pitchFamily="18" charset="0"/>
                <a:cs typeface="Arial" panose="020B0604020202020204" pitchFamily="34" charset="0"/>
              </a:rPr>
              <a:t>KẾT LUẬN</a:t>
            </a:r>
            <a:endParaRPr lang="en-US" sz="3200" b="1" dirty="0">
              <a:solidFill>
                <a:schemeClr val="bg1"/>
              </a:solidFill>
              <a:latin typeface="UTM Avo" panose="0204060305050602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BFB95C0C-3D84-46DE-95E1-BE9F5C277E27}"/>
              </a:ext>
            </a:extLst>
          </p:cNvPr>
          <p:cNvSpPr txBox="1"/>
          <p:nvPr/>
        </p:nvSpPr>
        <p:spPr>
          <a:xfrm>
            <a:off x="474198" y="2433336"/>
            <a:ext cx="7222002" cy="3891835"/>
          </a:xfrm>
          <a:prstGeom prst="rect">
            <a:avLst/>
          </a:prstGeom>
          <a:noFill/>
        </p:spPr>
        <p:txBody>
          <a:bodyPr wrap="square">
            <a:spAutoFit/>
          </a:bodyPr>
          <a:lstStyle/>
          <a:p>
            <a:pPr marL="381019" indent="-381019" algn="just">
              <a:lnSpc>
                <a:spcPct val="150000"/>
              </a:lnSpc>
              <a:buFont typeface="Courier New" panose="02070309020205020404" pitchFamily="49" charset="0"/>
              <a:buChar char="o"/>
            </a:pPr>
            <a:r>
              <a:rPr lang="vi-VN" sz="2400" dirty="0">
                <a:latin typeface="UTM Avo" panose="02040603050506020204" pitchFamily="18" charset="0"/>
                <a:cs typeface="Arial" panose="020B0604020202020204" pitchFamily="34" charset="0"/>
              </a:rPr>
              <a:t>Những mặt hàng phổ biến trong sinh hoạt hàng ngày của gia đình như: gạo, các loại thực phẩm (thịt, cá, rau,...), dầu ăn, các loại gia vị, các loại hóa mĩ phẩm (nước rửa bát, bột giặt, dầu gội,...). </a:t>
            </a:r>
          </a:p>
          <a:p>
            <a:pPr marL="381019" indent="-381019" algn="just">
              <a:lnSpc>
                <a:spcPct val="150000"/>
              </a:lnSpc>
              <a:buFont typeface="Courier New" panose="02070309020205020404" pitchFamily="49" charset="0"/>
              <a:buChar char="o"/>
            </a:pPr>
            <a:r>
              <a:rPr lang="vi-VN" sz="2400" dirty="0">
                <a:latin typeface="UTM Avo" panose="02040603050506020204" pitchFamily="18" charset="0"/>
                <a:cs typeface="Arial" panose="020B0604020202020204" pitchFamily="34" charset="0"/>
              </a:rPr>
              <a:t>Đây là những mặt hàng cần thiết và được bán ở nhiều nơi như: chợ, tạp hóa, siêu thị,...</a:t>
            </a:r>
          </a:p>
        </p:txBody>
      </p:sp>
      <p:pic>
        <p:nvPicPr>
          <p:cNvPr id="12" name="Picture 2" descr="Cách trưng bày hàng hóa đẹp cho siêu thị mini tăng gấp đôi doanh thu">
            <a:extLst>
              <a:ext uri="{FF2B5EF4-FFF2-40B4-BE49-F238E27FC236}">
                <a16:creationId xmlns:a16="http://schemas.microsoft.com/office/drawing/2014/main" id="{BE722534-AA83-42B1-A83D-F276B43D20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5967" y="2725903"/>
            <a:ext cx="3238499" cy="18250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4" descr="Bạn thích mua hàng ở chợ hay siêu thị">
            <a:extLst>
              <a:ext uri="{FF2B5EF4-FFF2-40B4-BE49-F238E27FC236}">
                <a16:creationId xmlns:a16="http://schemas.microsoft.com/office/drawing/2014/main" id="{3ACA2514-A228-4D1C-AA10-2520224EFA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5967" y="4673536"/>
            <a:ext cx="3238499" cy="16516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4796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5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fade">
                                      <p:cBhvr>
                                        <p:cTn id="2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4D7F196-9C61-44B6-9257-38A1FA7A2B3A}" vid="{7023CD2D-81B6-4BB7-B338-C0CB8A5C0DA7}"/>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4D7F196-9C61-44B6-9257-38A1FA7A2B3A}" vid="{7023CD2D-81B6-4BB7-B338-C0CB8A5C0DA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318</TotalTime>
  <Words>1007</Words>
  <Application>Microsoft Office PowerPoint</Application>
  <PresentationFormat>Widescreen</PresentationFormat>
  <Paragraphs>68</Paragraphs>
  <Slides>22</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UTM Avo</vt:lpstr>
      <vt:lpstr>Arial</vt:lpstr>
      <vt:lpstr>Calibri</vt:lpstr>
      <vt:lpstr>Calibri Light</vt:lpstr>
      <vt:lpstr>Courier New</vt:lpstr>
      <vt:lpstr>Times New Roman</vt:lpstr>
      <vt:lpstr>Wingdings</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Monkey</dc:creator>
  <dc:description>9Slide.vn</dc:description>
  <cp:lastModifiedBy>ADMIN</cp:lastModifiedBy>
  <cp:revision>41</cp:revision>
  <dcterms:created xsi:type="dcterms:W3CDTF">2023-11-01T03:33:18Z</dcterms:created>
  <dcterms:modified xsi:type="dcterms:W3CDTF">2025-02-04T03:28:03Z</dcterms:modified>
  <cp:category>9Slide.vn</cp:category>
</cp:coreProperties>
</file>