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  <p:sldMasterId id="2147483872" r:id="rId2"/>
    <p:sldMasterId id="2147483954" r:id="rId3"/>
  </p:sldMasterIdLst>
  <p:notesMasterIdLst>
    <p:notesMasterId r:id="rId40"/>
  </p:notesMasterIdLst>
  <p:sldIdLst>
    <p:sldId id="4450" r:id="rId4"/>
    <p:sldId id="4452" r:id="rId5"/>
    <p:sldId id="4444" r:id="rId6"/>
    <p:sldId id="4443" r:id="rId7"/>
    <p:sldId id="4451" r:id="rId8"/>
    <p:sldId id="4454" r:id="rId9"/>
    <p:sldId id="4417" r:id="rId10"/>
    <p:sldId id="311" r:id="rId11"/>
    <p:sldId id="4469" r:id="rId12"/>
    <p:sldId id="4470" r:id="rId13"/>
    <p:sldId id="4471" r:id="rId14"/>
    <p:sldId id="4472" r:id="rId15"/>
    <p:sldId id="4478" r:id="rId16"/>
    <p:sldId id="4424" r:id="rId17"/>
    <p:sldId id="4420" r:id="rId18"/>
    <p:sldId id="4463" r:id="rId19"/>
    <p:sldId id="4473" r:id="rId20"/>
    <p:sldId id="4475" r:id="rId21"/>
    <p:sldId id="4422" r:id="rId22"/>
    <p:sldId id="4423" r:id="rId23"/>
    <p:sldId id="4477" r:id="rId24"/>
    <p:sldId id="4456" r:id="rId25"/>
    <p:sldId id="4458" r:id="rId26"/>
    <p:sldId id="4425" r:id="rId27"/>
    <p:sldId id="4476" r:id="rId28"/>
    <p:sldId id="4457" r:id="rId29"/>
    <p:sldId id="4459" r:id="rId30"/>
    <p:sldId id="4430" r:id="rId31"/>
    <p:sldId id="4431" r:id="rId32"/>
    <p:sldId id="4464" r:id="rId33"/>
    <p:sldId id="4433" r:id="rId34"/>
    <p:sldId id="4434" r:id="rId35"/>
    <p:sldId id="4435" r:id="rId36"/>
    <p:sldId id="4436" r:id="rId37"/>
    <p:sldId id="4437" r:id="rId38"/>
    <p:sldId id="443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3C81D-60C0-4F2F-8070-CCEB46E1F583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20E16-959C-4F4C-9405-8126F9AE4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4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20E16-959C-4F4C-9405-8126F9AE4E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92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20E16-959C-4F4C-9405-8126F9AE4E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78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20E16-959C-4F4C-9405-8126F9AE4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022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0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06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3B2E84-3B9A-4FEC-8C79-3B2431FD8D3D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32AAAD-455C-4E03-9366-34D90BBB9E1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468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36E1D4-5691-468C-AEC0-FF7F5846C604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D17515-BD3C-4D23-ACEC-F34B3306F80D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77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19426-9E7A-4EC3-B48A-67A04373DDF2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287A96-D144-42E9-9E5D-70F0E4708D5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05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DFFA7-CA53-44FB-A917-7CA3A4A8806E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02BE39-C5D2-4B63-AC30-64C3A2A31D11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97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DBE1D-B2DD-46D1-BF56-364EB69C7181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F15D95-0C6E-4A46-96F9-39967A42A174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792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023B66-D652-4088-B8E6-A16AB42C93AD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EA85C5-BDBA-4B0C-8E85-FDF7543B8E94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998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A5B3E-B00F-4899-9550-5243C8886BBE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C23300-B26C-47B0-9AD6-155EBB450CC8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892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2D0FD-5566-4B13-9784-DD6832303F30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A1EE9A-D47B-49F2-B9B8-E5A8B0C25C7C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5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521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36A3F-3150-4FA5-8C83-38D4E9BA4E61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921C7D-1ABD-4F6B-B669-5A27750F6DE4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55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30175-FEF6-4C63-BF98-30F588B33768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EBA5EB-FEC8-433A-BE2C-1843222C6706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674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8C3BB-6052-4A4C-8281-0D158EEE6412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66FDFA-5785-4A3A-B432-0C53F7558EFC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868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B0CD5-4C3E-4843-AEB6-163747D07A90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34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37FD8F-35AC-4F32-9BC4-CBAB1BFA6E24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F227B-D6DC-4695-BFAA-36860683CF03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38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0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21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20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79570E-36F1-4B41-9584-E42297764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42">
            <a:extLst>
              <a:ext uri="{FF2B5EF4-FFF2-40B4-BE49-F238E27FC236}">
                <a16:creationId xmlns:a16="http://schemas.microsoft.com/office/drawing/2014/main" xmlns="" id="{C7CA579D-0FDE-4C36-9BC1-398856CCD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87" r="11987" b="17798"/>
          <a:stretch/>
        </p:blipFill>
        <p:spPr>
          <a:xfrm>
            <a:off x="1" y="757612"/>
            <a:ext cx="12191999" cy="61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29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antai, nyaman, negara selatan, istirahat makan siang, penyembuhan,  frekuensi solfegio, BGM - YouTube">
            <a:extLst>
              <a:ext uri="{FF2B5EF4-FFF2-40B4-BE49-F238E27FC236}">
                <a16:creationId xmlns:a16="http://schemas.microsoft.com/office/drawing/2014/main" xmlns="" id="{F2BC2AE7-FA69-4D81-97DC-D4ED912621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535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177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8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6017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386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63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57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2989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874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8366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855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8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93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8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51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66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5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6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8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4FA71-51A1-46AE-85CA-049B4B64967A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8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3D985B-AC6E-48D7-88D9-BC81204405D7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77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669" r:id="rId14"/>
  </p:sldLayoutIdLst>
  <p:txStyles>
    <p:titleStyle>
      <a:lvl1pPr algn="ctr" defTabSz="822325" rtl="0" eaLnBrk="0" fontAlgn="base" hangingPunct="0">
        <a:spcBef>
          <a:spcPct val="0"/>
        </a:spcBef>
        <a:spcAft>
          <a:spcPct val="0"/>
        </a:spcAft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2232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2pPr>
      <a:lvl3pPr algn="ctr" defTabSz="82232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3pPr>
      <a:lvl4pPr algn="ctr" defTabSz="82232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4pPr>
      <a:lvl5pPr algn="ctr" defTabSz="82232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5pPr>
      <a:lvl6pPr marL="457200" algn="ctr" defTabSz="82232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6pPr>
      <a:lvl7pPr marL="914400" algn="ctr" defTabSz="82232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7pPr>
      <a:lvl8pPr marL="1371600" algn="ctr" defTabSz="82232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8pPr>
      <a:lvl9pPr marL="1828800" algn="ctr" defTabSz="82232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9pPr>
    </p:titleStyle>
    <p:bodyStyle>
      <a:lvl1pPr marL="307975" indent="-307975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8338" indent="-257175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4788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863" indent="-204788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51025" indent="-204788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4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7" Type="http://schemas.openxmlformats.org/officeDocument/2006/relationships/image" Target="../media/image7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7" Type="http://schemas.openxmlformats.org/officeDocument/2006/relationships/image" Target="../media/image7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0.svg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7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1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wmf"/><Relationship Id="rId12" Type="http://schemas.openxmlformats.org/officeDocument/2006/relationships/image" Target="../media/image1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11" Type="http://schemas.openxmlformats.org/officeDocument/2006/relationships/slide" Target="slide9.xml"/><Relationship Id="rId5" Type="http://schemas.openxmlformats.org/officeDocument/2006/relationships/image" Target="../media/image13.png"/><Relationship Id="rId10" Type="http://schemas.openxmlformats.org/officeDocument/2006/relationships/image" Target="../media/image9.gif"/><Relationship Id="rId4" Type="http://schemas.openxmlformats.org/officeDocument/2006/relationships/image" Target="../media/image12.wmf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WordArt 14"/>
          <p:cNvSpPr>
            <a:spLocks noChangeArrowheads="1" noChangeShapeType="1" noTextEdit="1"/>
          </p:cNvSpPr>
          <p:nvPr/>
        </p:nvSpPr>
        <p:spPr bwMode="auto">
          <a:xfrm>
            <a:off x="2133600" y="381000"/>
            <a:ext cx="8432800" cy="24384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 smtClean="0">
              <a:ln w="12700">
                <a:solidFill>
                  <a:srgbClr val="00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941" name="WordArt 20"/>
          <p:cNvSpPr>
            <a:spLocks noChangeArrowheads="1" noChangeShapeType="1" noTextEdit="1"/>
          </p:cNvSpPr>
          <p:nvPr/>
        </p:nvSpPr>
        <p:spPr bwMode="auto">
          <a:xfrm>
            <a:off x="3042946" y="536956"/>
            <a:ext cx="6350000" cy="1030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smtClean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TỰ</a:t>
            </a:r>
            <a:r>
              <a:rPr kumimoji="0" lang="en-US" sz="3600" b="1" i="0" u="none" strike="noStrike" kern="10" cap="none" spc="0" normalizeH="0" noProof="0" dirty="0" smtClean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NHIÊN VÀ </a:t>
            </a:r>
            <a:r>
              <a:rPr kumimoji="0" lang="en-US" sz="3600" b="1" i="0" u="none" strike="noStrike" kern="10" cap="none" spc="0" normalizeH="0" noProof="0" smtClean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 </a:t>
            </a:r>
            <a:r>
              <a:rPr kumimoji="0" lang="en-US" sz="3600" b="1" i="0" u="none" strike="noStrike" kern="10" cap="none" spc="0" normalizeH="0" noProof="0" smtClean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kumimoji="0" lang="en-US" sz="3600" b="1" i="0" u="none" strike="noStrike" kern="10" cap="none" spc="0" normalizeH="0" baseline="0" noProof="0" dirty="0" smtClean="0">
              <a:ln w="9525" cap="sq">
                <a:solidFill>
                  <a:srgbClr val="FF0066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418" y="930860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53" y="766974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904" y="5337572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93" y="3777057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644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23" y="568679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" y="3303985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9" y="5011341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421" y="1385887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0504" y="2911165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845" y="3884214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44544" y="5482594"/>
            <a:ext cx="2147455" cy="147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7038" y="5100198"/>
            <a:ext cx="1264219" cy="225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79071" y="-179070"/>
            <a:ext cx="1104900" cy="146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5941" y="-121158"/>
            <a:ext cx="1104900" cy="134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6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239000" y="3048001"/>
            <a:ext cx="2438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7469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43629" y="1508627"/>
            <a:ext cx="10980447" cy="5646454"/>
            <a:chOff x="369730" y="1422682"/>
            <a:chExt cx="11156293" cy="5463757"/>
          </a:xfrm>
        </p:grpSpPr>
        <p:sp>
          <p:nvSpPr>
            <p:cNvPr id="108" name="Hộp Văn bản 9">
              <a:extLst>
                <a:ext uri="{FF2B5EF4-FFF2-40B4-BE49-F238E27FC236}">
                  <a16:creationId xmlns:a16="http://schemas.microsoft.com/office/drawing/2014/main" xmlns="" id="{F2751DC3-98A7-588C-FC4E-F308EEAA6B9C}"/>
                </a:ext>
              </a:extLst>
            </p:cNvPr>
            <p:cNvSpPr txBox="1"/>
            <p:nvPr/>
          </p:nvSpPr>
          <p:spPr>
            <a:xfrm>
              <a:off x="369730" y="1422682"/>
              <a:ext cx="1115629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Quan sát hình và cho biết con người sử dụng thực vật và động vật để làm gì.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92A169F-0672-48BB-B3F8-99F7BA1E2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339" r="1369" b="54251"/>
            <a:stretch/>
          </p:blipFill>
          <p:spPr>
            <a:xfrm>
              <a:off x="2354398" y="2447152"/>
              <a:ext cx="7707054" cy="443928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1"/>
          <a:stretch/>
        </p:blipFill>
        <p:spPr>
          <a:xfrm>
            <a:off x="2497014" y="2567353"/>
            <a:ext cx="7559598" cy="368170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205845" y="62338"/>
            <a:ext cx="12431183" cy="1539419"/>
            <a:chOff x="0" y="271966"/>
            <a:chExt cx="12431183" cy="1891770"/>
          </a:xfrm>
        </p:grpSpPr>
        <p:grpSp>
          <p:nvGrpSpPr>
            <p:cNvPr id="12" name="Group 11"/>
            <p:cNvGrpSpPr/>
            <p:nvPr/>
          </p:nvGrpSpPr>
          <p:grpSpPr>
            <a:xfrm>
              <a:off x="169984" y="918297"/>
              <a:ext cx="12261199" cy="1245439"/>
              <a:chOff x="169984" y="918297"/>
              <a:chExt cx="12261199" cy="1245439"/>
            </a:xfrm>
          </p:grpSpPr>
          <p:sp>
            <p:nvSpPr>
              <p:cNvPr id="14" name="Text Box 8"/>
              <p:cNvSpPr txBox="1">
                <a:spLocks noChangeArrowheads="1"/>
              </p:cNvSpPr>
              <p:nvPr/>
            </p:nvSpPr>
            <p:spPr bwMode="auto">
              <a:xfrm>
                <a:off x="169984" y="918297"/>
                <a:ext cx="1219200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Tự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nhiên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và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Xã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hội</a:t>
                </a:r>
                <a:endPara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endParaRPr>
              </a:p>
            </p:txBody>
          </p:sp>
          <p:sp>
            <p:nvSpPr>
              <p:cNvPr id="15" name="Text Box 8"/>
              <p:cNvSpPr txBox="1">
                <a:spLocks noChangeArrowheads="1"/>
              </p:cNvSpPr>
              <p:nvPr/>
            </p:nvSpPr>
            <p:spPr bwMode="auto">
              <a:xfrm>
                <a:off x="239183" y="1517405"/>
                <a:ext cx="1219200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Bài</a:t>
                </a:r>
                <a:r>
                  <a:rPr lang="en-US" sz="36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16: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Sử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dụng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hợp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lí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thực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vật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và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động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vật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(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tiết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1) </a:t>
                </a:r>
                <a:endPara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endParaRPr>
              </a:p>
            </p:txBody>
          </p:sp>
        </p:grp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0" y="271966"/>
              <a:ext cx="12192000" cy="794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Thứ</a:t>
              </a:r>
              <a:r>
                <a:rPr lang="en-US" sz="36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Hai, ngày 3 tháng 2 năm 2025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595570" y="199277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68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239000" y="3048001"/>
            <a:ext cx="2438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7469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20997" y="1811214"/>
            <a:ext cx="10581481" cy="4891935"/>
            <a:chOff x="820997" y="319652"/>
            <a:chExt cx="10581481" cy="6383498"/>
          </a:xfrm>
        </p:grpSpPr>
        <p:sp>
          <p:nvSpPr>
            <p:cNvPr id="108" name="Hộp Văn bản 9">
              <a:extLst>
                <a:ext uri="{FF2B5EF4-FFF2-40B4-BE49-F238E27FC236}">
                  <a16:creationId xmlns:a16="http://schemas.microsoft.com/office/drawing/2014/main" xmlns="" id="{F2751DC3-98A7-588C-FC4E-F308EEAA6B9C}"/>
                </a:ext>
              </a:extLst>
            </p:cNvPr>
            <p:cNvSpPr txBox="1"/>
            <p:nvPr/>
          </p:nvSpPr>
          <p:spPr>
            <a:xfrm>
              <a:off x="820997" y="319652"/>
              <a:ext cx="1058148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Quan sát hình và cho biết con người sử dụng thực vật và động vật để làm gì.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92A169F-0672-48BB-B3F8-99F7BA1E2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9695" r="33061"/>
            <a:stretch/>
          </p:blipFill>
          <p:spPr>
            <a:xfrm>
              <a:off x="1635369" y="1719373"/>
              <a:ext cx="8809893" cy="498377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0" y="97287"/>
            <a:ext cx="12431183" cy="1803019"/>
            <a:chOff x="0" y="271966"/>
            <a:chExt cx="12431183" cy="1891770"/>
          </a:xfrm>
        </p:grpSpPr>
        <p:grpSp>
          <p:nvGrpSpPr>
            <p:cNvPr id="11" name="Group 10"/>
            <p:cNvGrpSpPr/>
            <p:nvPr/>
          </p:nvGrpSpPr>
          <p:grpSpPr>
            <a:xfrm>
              <a:off x="169984" y="918297"/>
              <a:ext cx="12261199" cy="1245439"/>
              <a:chOff x="169984" y="918297"/>
              <a:chExt cx="12261199" cy="1245439"/>
            </a:xfrm>
          </p:grpSpPr>
          <p:sp>
            <p:nvSpPr>
              <p:cNvPr id="13" name="Text Box 8"/>
              <p:cNvSpPr txBox="1">
                <a:spLocks noChangeArrowheads="1"/>
              </p:cNvSpPr>
              <p:nvPr/>
            </p:nvSpPr>
            <p:spPr bwMode="auto">
              <a:xfrm>
                <a:off x="169984" y="918297"/>
                <a:ext cx="1219200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Tự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nhiên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và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Xã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hội</a:t>
                </a:r>
                <a:endPara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endParaRPr>
              </a:p>
            </p:txBody>
          </p:sp>
          <p:sp>
            <p:nvSpPr>
              <p:cNvPr id="14" name="Text Box 8"/>
              <p:cNvSpPr txBox="1">
                <a:spLocks noChangeArrowheads="1"/>
              </p:cNvSpPr>
              <p:nvPr/>
            </p:nvSpPr>
            <p:spPr bwMode="auto">
              <a:xfrm>
                <a:off x="239183" y="1517405"/>
                <a:ext cx="1219200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Bài</a:t>
                </a:r>
                <a:r>
                  <a:rPr lang="en-US" sz="36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16: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Sử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dụng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hợp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lí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thực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vật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và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động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vật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(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tiết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1) </a:t>
                </a:r>
                <a:endPara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endParaRPr>
              </a:p>
            </p:txBody>
          </p:sp>
        </p:grp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0" y="271966"/>
              <a:ext cx="12192000" cy="678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Thứ</a:t>
              </a:r>
              <a:r>
                <a:rPr lang="en-US" sz="36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Hai, ngày 3 tháng 2 năm 2025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649830" y="232622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1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239000" y="3048001"/>
            <a:ext cx="2438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7469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Hộp Văn bản 9">
            <a:extLst>
              <a:ext uri="{FF2B5EF4-FFF2-40B4-BE49-F238E27FC236}">
                <a16:creationId xmlns:a16="http://schemas.microsoft.com/office/drawing/2014/main" xmlns="" id="{F2751DC3-98A7-588C-FC4E-F308EEAA6B9C}"/>
              </a:ext>
            </a:extLst>
          </p:cNvPr>
          <p:cNvSpPr txBox="1"/>
          <p:nvPr/>
        </p:nvSpPr>
        <p:spPr>
          <a:xfrm>
            <a:off x="169984" y="1959180"/>
            <a:ext cx="105814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Quan sát hình và cho biết con người sử dụng thực vật và động vật để làm gì.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2A169F-0672-48BB-B3F8-99F7BA1E2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07" t="47722"/>
          <a:stretch/>
        </p:blipFill>
        <p:spPr>
          <a:xfrm>
            <a:off x="3148729" y="3036397"/>
            <a:ext cx="5926015" cy="38216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91" b="7066"/>
          <a:stretch/>
        </p:blipFill>
        <p:spPr>
          <a:xfrm>
            <a:off x="2660100" y="3048000"/>
            <a:ext cx="6414644" cy="36551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3048001"/>
            <a:ext cx="7181850" cy="365514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9984" y="86306"/>
            <a:ext cx="12431183" cy="1891770"/>
            <a:chOff x="0" y="271966"/>
            <a:chExt cx="12431183" cy="1891770"/>
          </a:xfrm>
        </p:grpSpPr>
        <p:grpSp>
          <p:nvGrpSpPr>
            <p:cNvPr id="12" name="Group 11"/>
            <p:cNvGrpSpPr/>
            <p:nvPr/>
          </p:nvGrpSpPr>
          <p:grpSpPr>
            <a:xfrm>
              <a:off x="169984" y="918297"/>
              <a:ext cx="12261199" cy="1245439"/>
              <a:chOff x="169984" y="918297"/>
              <a:chExt cx="12261199" cy="1245439"/>
            </a:xfrm>
          </p:grpSpPr>
          <p:sp>
            <p:nvSpPr>
              <p:cNvPr id="14" name="Text Box 8"/>
              <p:cNvSpPr txBox="1">
                <a:spLocks noChangeArrowheads="1"/>
              </p:cNvSpPr>
              <p:nvPr/>
            </p:nvSpPr>
            <p:spPr bwMode="auto">
              <a:xfrm>
                <a:off x="169984" y="918297"/>
                <a:ext cx="1219200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Tự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nhiên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và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Xã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hội</a:t>
                </a:r>
                <a:endPara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endParaRPr>
              </a:p>
            </p:txBody>
          </p:sp>
          <p:sp>
            <p:nvSpPr>
              <p:cNvPr id="15" name="Text Box 8"/>
              <p:cNvSpPr txBox="1">
                <a:spLocks noChangeArrowheads="1"/>
              </p:cNvSpPr>
              <p:nvPr/>
            </p:nvSpPr>
            <p:spPr bwMode="auto">
              <a:xfrm>
                <a:off x="239183" y="1517405"/>
                <a:ext cx="1219200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Bài</a:t>
                </a:r>
                <a:r>
                  <a:rPr lang="en-US" sz="36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16: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Sử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dụng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hợp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lí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thực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vật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và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động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vật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(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tiết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1) </a:t>
                </a:r>
                <a:endPara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endParaRPr>
              </a:p>
            </p:txBody>
          </p:sp>
        </p:grp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0" y="271966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Thứ</a:t>
              </a:r>
              <a:r>
                <a:rPr lang="en-US" sz="36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Hai, ngày 3 tháng 2 năm 2025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649830" y="307162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82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239000" y="3048001"/>
            <a:ext cx="2438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7469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Hộp Văn bản 9">
            <a:extLst>
              <a:ext uri="{FF2B5EF4-FFF2-40B4-BE49-F238E27FC236}">
                <a16:creationId xmlns:a16="http://schemas.microsoft.com/office/drawing/2014/main" xmlns="" id="{F2751DC3-98A7-588C-FC4E-F308EEAA6B9C}"/>
              </a:ext>
            </a:extLst>
          </p:cNvPr>
          <p:cNvSpPr txBox="1"/>
          <p:nvPr/>
        </p:nvSpPr>
        <p:spPr>
          <a:xfrm>
            <a:off x="690277" y="2042955"/>
            <a:ext cx="105814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Quan sát hình và cho biết con người sử dụng thực vật và động vật để làm gì.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2A169F-0672-48BB-B3F8-99F7BA1E2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07" t="47722"/>
          <a:stretch/>
        </p:blipFill>
        <p:spPr>
          <a:xfrm>
            <a:off x="3148729" y="3048000"/>
            <a:ext cx="5926015" cy="3809999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649830" y="454635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271966"/>
            <a:ext cx="12431183" cy="1891770"/>
            <a:chOff x="0" y="271966"/>
            <a:chExt cx="12431183" cy="1891770"/>
          </a:xfrm>
        </p:grpSpPr>
        <p:grpSp>
          <p:nvGrpSpPr>
            <p:cNvPr id="17" name="Group 16"/>
            <p:cNvGrpSpPr/>
            <p:nvPr/>
          </p:nvGrpSpPr>
          <p:grpSpPr>
            <a:xfrm>
              <a:off x="169984" y="918297"/>
              <a:ext cx="12261199" cy="1245439"/>
              <a:chOff x="169984" y="918297"/>
              <a:chExt cx="12261199" cy="1245439"/>
            </a:xfrm>
          </p:grpSpPr>
          <p:sp>
            <p:nvSpPr>
              <p:cNvPr id="19" name="Text Box 8"/>
              <p:cNvSpPr txBox="1">
                <a:spLocks noChangeArrowheads="1"/>
              </p:cNvSpPr>
              <p:nvPr/>
            </p:nvSpPr>
            <p:spPr bwMode="auto">
              <a:xfrm>
                <a:off x="169984" y="918297"/>
                <a:ext cx="1219200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Tự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nhiên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và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Xã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hội</a:t>
                </a:r>
                <a:endPara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endParaRPr>
              </a:p>
            </p:txBody>
          </p:sp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239183" y="1517405"/>
                <a:ext cx="1219200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Bài</a:t>
                </a:r>
                <a:r>
                  <a:rPr lang="en-US" sz="36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16: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Sử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dụng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hợp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lí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thực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vật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và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động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vật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(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tiết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1) </a:t>
                </a:r>
                <a:endPara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endParaRPr>
              </a:p>
            </p:txBody>
          </p:sp>
        </p:grp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0" y="271966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Thứ</a:t>
              </a:r>
              <a:r>
                <a:rPr lang="en-US" sz="36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Hai, ngày 3 tháng 2 năm 2025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195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xmlns="" id="{78DACB82-43BC-45B0-AFA4-6E0D3CCE8CA6}"/>
              </a:ext>
            </a:extLst>
          </p:cNvPr>
          <p:cNvSpPr/>
          <p:nvPr/>
        </p:nvSpPr>
        <p:spPr>
          <a:xfrm>
            <a:off x="772466" y="2517815"/>
            <a:ext cx="10782861" cy="3945289"/>
          </a:xfrm>
          <a:prstGeom prst="roundRect">
            <a:avLst/>
          </a:prstGeom>
          <a:solidFill>
            <a:srgbClr val="FDEBC4"/>
          </a:solidFill>
          <a:ln w="15875" cap="flat" cmpd="sng" algn="ctr">
            <a:solidFill>
              <a:srgbClr val="4E67C8"/>
            </a:solidFill>
            <a:prstDash val="dash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người sử dụng thực vật và động vật để: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lương thực, thực phẩm.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các đồ dùng, nội thất trong gia đình.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đồ uống.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thực phẩm dinh dưỡng, thực phẩm chức năng, thuốc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9984" y="918297"/>
            <a:ext cx="12261199" cy="1245439"/>
            <a:chOff x="169984" y="918297"/>
            <a:chExt cx="12261199" cy="1245439"/>
          </a:xfrm>
        </p:grpSpPr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16: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Sử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dụng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hợp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lí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thực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động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(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tiết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1) 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Thứ</a:t>
            </a: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61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62573A3-DE2E-4C6F-8F5D-BDDE5505317E}"/>
              </a:ext>
            </a:extLst>
          </p:cNvPr>
          <p:cNvSpPr txBox="1"/>
          <p:nvPr/>
        </p:nvSpPr>
        <p:spPr>
          <a:xfrm>
            <a:off x="239182" y="3006800"/>
            <a:ext cx="115146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9984" y="918297"/>
            <a:ext cx="12261199" cy="1245439"/>
            <a:chOff x="169984" y="918297"/>
            <a:chExt cx="12261199" cy="1245439"/>
          </a:xfrm>
        </p:grpSpPr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16: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Sử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dụng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hợp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lí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thực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động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(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tiết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1) 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Thứ</a:t>
            </a: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5"/>
          <p:cNvSpPr/>
          <p:nvPr/>
        </p:nvSpPr>
        <p:spPr>
          <a:xfrm>
            <a:off x="769433" y="2178326"/>
            <a:ext cx="10706100" cy="4557394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ysClr val="window" lastClr="FFFFFF"/>
          </a:solidFill>
          <a:ln w="57150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E608E1F-3EA6-4402-8773-34A716944A85}"/>
              </a:ext>
            </a:extLst>
          </p:cNvPr>
          <p:cNvGrpSpPr/>
          <p:nvPr/>
        </p:nvGrpSpPr>
        <p:grpSpPr>
          <a:xfrm>
            <a:off x="1248058" y="2838989"/>
            <a:ext cx="2184856" cy="3611461"/>
            <a:chOff x="1969674" y="3007428"/>
            <a:chExt cx="2960898" cy="303856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1BBAE9F8-BF02-404D-8FFD-8105640BF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CF9D7724-4912-460C-8CC6-DD75E771C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Group 17"/>
          <p:cNvGrpSpPr/>
          <p:nvPr/>
        </p:nvGrpSpPr>
        <p:grpSpPr>
          <a:xfrm>
            <a:off x="169984" y="918297"/>
            <a:ext cx="12261199" cy="1245439"/>
            <a:chOff x="169984" y="918297"/>
            <a:chExt cx="12261199" cy="1245439"/>
          </a:xfrm>
        </p:grpSpPr>
        <p:sp>
          <p:nvSpPr>
            <p:cNvPr id="31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nhiên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Xã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hội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endParaRPr>
            </a:p>
          </p:txBody>
        </p:sp>
        <p:sp>
          <p:nvSpPr>
            <p:cNvPr id="32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16: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lí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thực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tiết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1)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2573A3-DE2E-4C6F-8F5D-BDDE5505317E}"/>
              </a:ext>
            </a:extLst>
          </p:cNvPr>
          <p:cNvSpPr txBox="1"/>
          <p:nvPr/>
        </p:nvSpPr>
        <p:spPr>
          <a:xfrm>
            <a:off x="3432914" y="2409771"/>
            <a:ext cx="76574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 smtClean="0">
                <a:ea typeface="Cambria" panose="02040503050406030204" pitchFamily="18" charset="0"/>
              </a:rPr>
              <a:t>  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Thứ</a:t>
            </a: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pic>
        <p:nvPicPr>
          <p:cNvPr id="19" name="Picture 12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821539097037408438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8606" y="4491535"/>
            <a:ext cx="5925708" cy="19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2">
            <a:extLst>
              <a:ext uri="{FF2B5EF4-FFF2-40B4-BE49-F238E27FC236}">
                <a16:creationId xmlns:a16="http://schemas.microsoft.com/office/drawing/2014/main" xmlns="" id="{80A54469-9346-4239-B6A5-E5A2879B0D6C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6432922" y="1879900"/>
            <a:ext cx="1895353" cy="2193883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5ECCF3"/>
          </a:solidFill>
          <a:ln w="28575" cmpd="sng">
            <a:solidFill>
              <a:srgbClr val="F8F8F8"/>
            </a:solidFill>
            <a:round/>
          </a:ln>
        </p:spPr>
        <p:txBody>
          <a:bodyPr wrap="none" lIns="91388" tIns="45693" rIns="91388" bIns="45693" anchor="ctr"/>
          <a:lstStyle/>
          <a:p>
            <a:pPr marL="0" marR="0" lvl="0" indent="0" algn="l" defTabSz="457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8" name="等腰三角形 2">
            <a:extLst>
              <a:ext uri="{FF2B5EF4-FFF2-40B4-BE49-F238E27FC236}">
                <a16:creationId xmlns:a16="http://schemas.microsoft.com/office/drawing/2014/main" xmlns="" id="{42473187-2AEC-4F56-8D23-17F31265402D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4483324" y="2332057"/>
            <a:ext cx="1896833" cy="2193883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388" tIns="45693" rIns="91388" bIns="45693" anchor="ctr"/>
          <a:lstStyle/>
          <a:p>
            <a:pPr marL="0" marR="0" lvl="0" indent="0" algn="l" defTabSz="457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D98EFF17-4E51-4375-AC59-666CB3658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936" y="3065541"/>
            <a:ext cx="705517" cy="62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457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D3E71D1-B48C-411C-82E3-66B31AFCE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360" y="2611501"/>
            <a:ext cx="2047795" cy="62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457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xmlns="" id="{53CA108A-63AB-4D02-B30E-8D259A6BB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293" y="3551419"/>
            <a:ext cx="1282736" cy="128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CB08F7B-CC36-4242-BC6F-CE41474B50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5034" r="6622" b="37267"/>
          <a:stretch/>
        </p:blipFill>
        <p:spPr>
          <a:xfrm>
            <a:off x="2105414" y="2487196"/>
            <a:ext cx="2374113" cy="1395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54F23E9-672F-4F2D-89F0-7BF821F6F8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83" y="593093"/>
            <a:ext cx="11114423" cy="142417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5F64ACCA-D51F-439D-B0F4-3B3A45280E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1178" y="3439128"/>
            <a:ext cx="1904905" cy="3556000"/>
          </a:xfrm>
          <a:prstGeom prst="rect">
            <a:avLst/>
          </a:prstGeom>
        </p:spPr>
      </p:pic>
      <p:pic>
        <p:nvPicPr>
          <p:cNvPr id="17" name="Picture 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79977A25-AEA8-4847-B769-F70A51C16E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2696" y="3521559"/>
            <a:ext cx="1788153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1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62573A3-DE2E-4C6F-8F5D-BDDE5505317E}"/>
              </a:ext>
            </a:extLst>
          </p:cNvPr>
          <p:cNvSpPr txBox="1"/>
          <p:nvPr/>
        </p:nvSpPr>
        <p:spPr>
          <a:xfrm>
            <a:off x="554192" y="2409771"/>
            <a:ext cx="11342076" cy="3416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M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ột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số việc sử dụng thực vật và động vật trong đời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•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	Làm nước hoa, tinh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dầu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•	Làm mứt, bánh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kẹo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•	Trang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trí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cảnh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•	Làm đệm cao su.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•	Làm nón, làm chiếu, làm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mũ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,…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9984" y="918297"/>
            <a:ext cx="12261199" cy="1245439"/>
            <a:chOff x="169984" y="918297"/>
            <a:chExt cx="12261199" cy="1245439"/>
          </a:xfrm>
        </p:grpSpPr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nhiên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Xã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hội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endParaRPr>
            </a:p>
          </p:txBody>
        </p:sp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16: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lí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thực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tiết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1)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_______________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 eaLnBrk="0" hangingPunct="0"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P001 5 hàng" pitchFamily="34" charset="0"/>
              <a:ea typeface="+mn-ea"/>
              <a:cs typeface="+mn-cs"/>
            </a:endParaRP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16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041DD9D-7124-4F37-83E7-8A0130D800D4}"/>
              </a:ext>
            </a:extLst>
          </p:cNvPr>
          <p:cNvGrpSpPr/>
          <p:nvPr/>
        </p:nvGrpSpPr>
        <p:grpSpPr>
          <a:xfrm>
            <a:off x="296882" y="2855065"/>
            <a:ext cx="3122593" cy="2554837"/>
            <a:chOff x="-327810" y="-8070"/>
            <a:chExt cx="2928308" cy="1743970"/>
          </a:xfrm>
        </p:grpSpPr>
        <p:pic>
          <p:nvPicPr>
            <p:cNvPr id="15" name="Graphic 5">
              <a:extLst>
                <a:ext uri="{FF2B5EF4-FFF2-40B4-BE49-F238E27FC236}">
                  <a16:creationId xmlns:a16="http://schemas.microsoft.com/office/drawing/2014/main" xmlns="" id="{0D4208E6-EC68-4F90-9960-3F873194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-327810" y="-8070"/>
              <a:ext cx="2928308" cy="174397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5FA59A6-B55A-42EE-BF3E-3503EF73CE50}"/>
                </a:ext>
              </a:extLst>
            </p:cNvPr>
            <p:cNvSpPr txBox="1"/>
            <p:nvPr/>
          </p:nvSpPr>
          <p:spPr>
            <a:xfrm>
              <a:off x="-162180" y="896482"/>
              <a:ext cx="2633569" cy="651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ts val="1000"/>
                <a:tabLst>
                  <a:tab pos="457200" algn="l"/>
                </a:tabLst>
              </a:pPr>
              <a:r>
                <a:rPr lang="nl-NL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 nước hoa, tinh dầu.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2" descr="Cách sử dụng nước hoa hồng đúng cách - Mỹ Phẩm Bích Xuân">
            <a:extLst>
              <a:ext uri="{FF2B5EF4-FFF2-40B4-BE49-F238E27FC236}">
                <a16:creationId xmlns:a16="http://schemas.microsoft.com/office/drawing/2014/main" xmlns="" id="{B15D2488-548A-473C-9A25-8F6E0E784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517815"/>
            <a:ext cx="3540575" cy="423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853" y="2041682"/>
            <a:ext cx="3942922" cy="469567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69984" y="918297"/>
            <a:ext cx="12261199" cy="1245439"/>
            <a:chOff x="169984" y="918297"/>
            <a:chExt cx="12261199" cy="1245439"/>
          </a:xfrm>
        </p:grpSpPr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16: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Sử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dụng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hợp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lí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thực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động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(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tiết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1) 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545949" y="441243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Thứ</a:t>
            </a: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pic>
        <p:nvPicPr>
          <p:cNvPr id="18" name="Picture 12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97" y="2541387"/>
            <a:ext cx="3778093" cy="41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F06C614-0B19-860E-F95E-ECEB7D643DCF}"/>
              </a:ext>
            </a:extLst>
          </p:cNvPr>
          <p:cNvGrpSpPr/>
          <p:nvPr/>
        </p:nvGrpSpPr>
        <p:grpSpPr>
          <a:xfrm rot="188952">
            <a:off x="46325" y="1577347"/>
            <a:ext cx="4657771" cy="1614975"/>
            <a:chOff x="2202299" y="2754996"/>
            <a:chExt cx="3866191" cy="1401746"/>
          </a:xfrm>
          <a:solidFill>
            <a:srgbClr val="70AD47">
              <a:lumMod val="20000"/>
              <a:lumOff val="80000"/>
            </a:srgbClr>
          </a:solidFill>
        </p:grpSpPr>
        <p:sp>
          <p:nvSpPr>
            <p:cNvPr id="8" name="Freeform: Shape 20">
              <a:extLst>
                <a:ext uri="{FF2B5EF4-FFF2-40B4-BE49-F238E27FC236}">
                  <a16:creationId xmlns:a16="http://schemas.microsoft.com/office/drawing/2014/main" xmlns="" id="{8FBC43EA-CBB9-DF2B-5A69-7531F7270A2C}"/>
                </a:ext>
              </a:extLst>
            </p:cNvPr>
            <p:cNvSpPr/>
            <p:nvPr/>
          </p:nvSpPr>
          <p:spPr>
            <a:xfrm>
              <a:off x="2364104" y="2754996"/>
              <a:ext cx="3539024" cy="1401746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F369AC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202299" y="3010740"/>
              <a:ext cx="3866191" cy="939124"/>
            </a:xfrm>
            <a:prstGeom prst="flowChartTerminator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Trò</a:t>
              </a:r>
              <a:r>
                <a:rPr kumimoji="0" lang="en-US" sz="4400" b="1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chơi</a:t>
              </a:r>
              <a:endParaRPr kumimoji="0" lang="vi-VN" sz="4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E171F9-8E01-47EA-8615-E3FB4FBC0793}"/>
              </a:ext>
            </a:extLst>
          </p:cNvPr>
          <p:cNvSpPr txBox="1"/>
          <p:nvPr/>
        </p:nvSpPr>
        <p:spPr>
          <a:xfrm>
            <a:off x="3310634" y="3616951"/>
            <a:ext cx="5486400" cy="1323439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ĐỐ BẠN 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44544" y="5482594"/>
            <a:ext cx="2147455" cy="147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7038" y="5100198"/>
            <a:ext cx="1264219" cy="225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79071" y="-179070"/>
            <a:ext cx="1104900" cy="146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5941" y="-121158"/>
            <a:ext cx="1104900" cy="134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198316" y="631742"/>
            <a:ext cx="12192000" cy="1446551"/>
            <a:chOff x="-64966" y="860342"/>
            <a:chExt cx="12192000" cy="1446551"/>
          </a:xfrm>
        </p:grpSpPr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-64966" y="860342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Thứ</a:t>
              </a:r>
              <a:r>
                <a:rPr lang="en-US" sz="3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Hai, </a:t>
              </a:r>
              <a:r>
                <a:rPr lang="en-US" sz="3600" b="1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ngày</a:t>
              </a:r>
              <a:r>
                <a:rPr lang="en-US" sz="3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3 </a:t>
              </a:r>
              <a:r>
                <a:rPr lang="en-US" sz="3600" b="1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tháng</a:t>
              </a:r>
              <a:r>
                <a:rPr lang="en-US" sz="3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2 </a:t>
              </a:r>
              <a:r>
                <a:rPr lang="en-US" sz="3600" b="1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năm</a:t>
              </a:r>
              <a:r>
                <a:rPr lang="en-US" sz="3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2025</a:t>
              </a:r>
              <a:endPara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-64966" y="1660562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584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041DD9D-7124-4F37-83E7-8A0130D800D4}"/>
              </a:ext>
            </a:extLst>
          </p:cNvPr>
          <p:cNvGrpSpPr/>
          <p:nvPr/>
        </p:nvGrpSpPr>
        <p:grpSpPr>
          <a:xfrm>
            <a:off x="422215" y="3679589"/>
            <a:ext cx="3122593" cy="2554837"/>
            <a:chOff x="38415" y="44877"/>
            <a:chExt cx="2928308" cy="1743970"/>
          </a:xfrm>
        </p:grpSpPr>
        <p:pic>
          <p:nvPicPr>
            <p:cNvPr id="17" name="Graphic 5">
              <a:extLst>
                <a:ext uri="{FF2B5EF4-FFF2-40B4-BE49-F238E27FC236}">
                  <a16:creationId xmlns:a16="http://schemas.microsoft.com/office/drawing/2014/main" xmlns="" id="{0D4208E6-EC68-4F90-9960-3F873194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5FA59A6-B55A-42EE-BF3E-3503EF73CE50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51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ts val="1000"/>
                <a:tabLst>
                  <a:tab pos="457200" algn="l"/>
                </a:tabLst>
                <a:defRPr/>
              </a:pPr>
              <a:r>
                <a:rPr lang="nl-NL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 mứt, bánh kẹo.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2" name="Picture 2" descr="Ăn nhiều bánh kẹo ngọt, mứt Tết có bị đái tháo đường không? - Ảnh 1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08" y="3213931"/>
            <a:ext cx="4103578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7 món bánh mứt Tết 'siêu bẩn', vừa phí tiền vừa hại sức khỏ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99" y="2568369"/>
            <a:ext cx="7139700" cy="413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0" y="790282"/>
            <a:ext cx="12261199" cy="1245439"/>
            <a:chOff x="169984" y="918297"/>
            <a:chExt cx="12261199" cy="1245439"/>
          </a:xfrm>
        </p:grpSpPr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16: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Sử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dụng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hợp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lí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thực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động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(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tiết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1) 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Thứ</a:t>
            </a: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pic>
        <p:nvPicPr>
          <p:cNvPr id="15" name="Picture 12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902" y="2568369"/>
            <a:ext cx="3561564" cy="4186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24" y="2568369"/>
            <a:ext cx="3777732" cy="41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9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69984" y="918297"/>
            <a:ext cx="12261199" cy="1245439"/>
            <a:chOff x="169984" y="918297"/>
            <a:chExt cx="12261199" cy="1245439"/>
          </a:xfrm>
        </p:grpSpPr>
        <p:sp>
          <p:nvSpPr>
            <p:cNvPr id="31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nhiên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Xã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hội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endParaRPr>
            </a:p>
          </p:txBody>
        </p:sp>
        <p:sp>
          <p:nvSpPr>
            <p:cNvPr id="32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16: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lí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thực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tiết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1)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endParaRPr>
            </a:p>
          </p:txBody>
        </p:sp>
      </p:grp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_______________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 eaLnBrk="0" hangingPunct="0"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P001 5 hàng" pitchFamily="34" charset="0"/>
              <a:ea typeface="+mn-ea"/>
              <a:cs typeface="+mn-cs"/>
            </a:endParaRPr>
          </a:p>
        </p:txBody>
      </p:sp>
      <p:pic>
        <p:nvPicPr>
          <p:cNvPr id="14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4" b="37436"/>
          <a:stretch/>
        </p:blipFill>
        <p:spPr>
          <a:xfrm>
            <a:off x="632342" y="2517815"/>
            <a:ext cx="5276089" cy="4128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r="3414"/>
          <a:stretch/>
        </p:blipFill>
        <p:spPr>
          <a:xfrm>
            <a:off x="6335183" y="2517815"/>
            <a:ext cx="5017152" cy="412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9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69984" y="918297"/>
            <a:ext cx="12261199" cy="1245439"/>
            <a:chOff x="169984" y="918297"/>
            <a:chExt cx="12261199" cy="1245439"/>
          </a:xfrm>
        </p:grpSpPr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16: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Sử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dụng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hợp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lí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thực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động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(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tiết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1) 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Thứ</a:t>
            </a: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517815"/>
            <a:ext cx="4762500" cy="4185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14" y="2517815"/>
            <a:ext cx="4898300" cy="4232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6666" r="10000" b="17501"/>
          <a:stretch/>
        </p:blipFill>
        <p:spPr>
          <a:xfrm>
            <a:off x="5986308" y="4658490"/>
            <a:ext cx="4898006" cy="204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69984" y="918297"/>
            <a:ext cx="12261199" cy="1245439"/>
            <a:chOff x="169984" y="918297"/>
            <a:chExt cx="12261199" cy="1245439"/>
          </a:xfrm>
        </p:grpSpPr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16: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Sử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dụng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hợp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lí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thực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động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(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tiết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1) 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Thứ</a:t>
            </a: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3" y="2824399"/>
            <a:ext cx="6504517" cy="3878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r="6666" b="6111"/>
          <a:stretch/>
        </p:blipFill>
        <p:spPr>
          <a:xfrm>
            <a:off x="6915150" y="2824399"/>
            <a:ext cx="4914900" cy="38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2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69984" y="918297"/>
            <a:ext cx="12261199" cy="1245439"/>
            <a:chOff x="169984" y="918297"/>
            <a:chExt cx="12261199" cy="1245439"/>
          </a:xfrm>
        </p:grpSpPr>
        <p:sp>
          <p:nvSpPr>
            <p:cNvPr id="31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32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16: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Sử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dụng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hợp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lí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thực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động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(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tiết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1) 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Thứ</a:t>
            </a: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pic>
        <p:nvPicPr>
          <p:cNvPr id="14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43" y="2517815"/>
            <a:ext cx="4351940" cy="4185336"/>
          </a:xfrm>
          <a:prstGeom prst="rect">
            <a:avLst/>
          </a:prstGeom>
        </p:spPr>
      </p:pic>
      <p:pic>
        <p:nvPicPr>
          <p:cNvPr id="15" name="Picture 2" descr="Giỏ bẹ dừa đừng quà tết giá rẻ TM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010" y="2517815"/>
            <a:ext cx="4351941" cy="418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5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790282"/>
            <a:ext cx="12261199" cy="1245439"/>
            <a:chOff x="169984" y="918297"/>
            <a:chExt cx="12261199" cy="1245439"/>
          </a:xfrm>
        </p:grpSpPr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nhiên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Xã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hội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endParaRPr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16: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lí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thực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tiết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1)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_______________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 eaLnBrk="0" hangingPunct="0"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P001 5 hàng" pitchFamily="34" charset="0"/>
              <a:ea typeface="+mn-ea"/>
              <a:cs typeface="+mn-cs"/>
            </a:endParaRPr>
          </a:p>
        </p:txBody>
      </p:sp>
      <p:pic>
        <p:nvPicPr>
          <p:cNvPr id="15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61786"/>
            <a:ext cx="5314950" cy="4418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546" y="2249315"/>
            <a:ext cx="5917180" cy="444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69984" y="918297"/>
            <a:ext cx="12261199" cy="1245439"/>
            <a:chOff x="169984" y="918297"/>
            <a:chExt cx="12261199" cy="1245439"/>
          </a:xfrm>
        </p:grpSpPr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16: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Sử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dụng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hợp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lí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thực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động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(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tiết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1) 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Thứ</a:t>
            </a: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4" y="2517815"/>
            <a:ext cx="5715000" cy="4136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6666" b="12222"/>
          <a:stretch/>
        </p:blipFill>
        <p:spPr>
          <a:xfrm>
            <a:off x="6361113" y="2824399"/>
            <a:ext cx="4591050" cy="3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69984" y="918297"/>
            <a:ext cx="12261199" cy="1245439"/>
            <a:chOff x="169984" y="918297"/>
            <a:chExt cx="12261199" cy="1245439"/>
          </a:xfrm>
        </p:grpSpPr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16: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Sử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dụng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hợp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lí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thực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động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(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tiết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1) 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Thứ</a:t>
            </a: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52284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99+ Ảnh Con Chó Cute Đáng Yêu, Trung Thành Với Chủ Nh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686051"/>
            <a:ext cx="5524500" cy="373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Kho 500 Hình ảnh Cá Vàng đẹp, Màu Sắc Bắt Mắ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984" y="2686051"/>
            <a:ext cx="5335466" cy="373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02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0427F8C-56B3-4677-8623-DC06A7667C07}"/>
              </a:ext>
            </a:extLst>
          </p:cNvPr>
          <p:cNvSpPr txBox="1"/>
          <p:nvPr/>
        </p:nvSpPr>
        <p:spPr>
          <a:xfrm>
            <a:off x="169985" y="3795942"/>
            <a:ext cx="11822724" cy="14157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</a:t>
            </a:r>
            <a:r>
              <a:rPr lang="vi-VN" sz="4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ộ</a:t>
            </a:r>
            <a:r>
              <a:rPr lang="vi-VN" sz="4300" b="1" dirty="0" smtClean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ng vật</a:t>
            </a:r>
            <a:r>
              <a:rPr lang="en-US" sz="4300" b="1" dirty="0" smtClean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 </a:t>
            </a:r>
            <a:r>
              <a:rPr lang="vi-VN" sz="4300" b="1" dirty="0" smtClean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và</a:t>
            </a:r>
            <a:r>
              <a:rPr lang="en-US" sz="4300" b="1" dirty="0" smtClean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 </a:t>
            </a:r>
            <a:r>
              <a:rPr lang="vi-VN" sz="4300" b="1" dirty="0" smtClean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thực </a:t>
            </a:r>
            <a:r>
              <a:rPr lang="vi-VN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vật </a:t>
            </a:r>
            <a:r>
              <a:rPr lang="vi-VN" sz="4300" b="1" dirty="0" smtClean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 </a:t>
            </a:r>
            <a:r>
              <a:rPr lang="vi-VN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đã mang </a:t>
            </a:r>
            <a:r>
              <a:rPr lang="vi-VN" sz="4300" b="1" dirty="0" smtClean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lại</a:t>
            </a:r>
            <a:r>
              <a:rPr lang="en-US" sz="4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vi-VN" sz="4300" b="1" dirty="0" smtClean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rất nhiều</a:t>
            </a:r>
            <a:r>
              <a:rPr lang="en-US" sz="4300" b="1" dirty="0" smtClean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 </a:t>
            </a:r>
            <a:r>
              <a:rPr lang="vi-VN" sz="4300" b="1" dirty="0" smtClean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lợi </a:t>
            </a:r>
            <a:r>
              <a:rPr lang="vi-VN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ích </a:t>
            </a:r>
            <a:r>
              <a:rPr lang="en-US" sz="4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để</a:t>
            </a:r>
            <a:r>
              <a:rPr lang="vi-VN" sz="4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vi-VN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phục vụ đời sống hằng </a:t>
            </a:r>
            <a:r>
              <a:rPr lang="vi-VN" sz="4300" b="1" dirty="0" smtClean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ngày</a:t>
            </a:r>
            <a:r>
              <a:rPr lang="en-US" sz="4300" b="1" dirty="0" smtClean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cho</a:t>
            </a:r>
            <a:r>
              <a:rPr lang="en-US" sz="4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con </a:t>
            </a:r>
            <a:r>
              <a:rPr lang="en-US" sz="4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người</a:t>
            </a:r>
            <a:r>
              <a:rPr lang="vi-VN" sz="4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.</a:t>
            </a:r>
            <a:endParaRPr lang="vi-VN" sz="4300" b="1" dirty="0">
              <a:solidFill>
                <a:srgbClr val="00206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4">
            <a:extLst>
              <a:ext uri="{FF2B5EF4-FFF2-40B4-BE49-F238E27FC236}">
                <a16:creationId xmlns:a16="http://schemas.microsoft.com/office/drawing/2014/main" xmlns="" id="{F4DCB572-64F5-40BE-ACCC-1062A8A32470}"/>
              </a:ext>
            </a:extLst>
          </p:cNvPr>
          <p:cNvSpPr/>
          <p:nvPr/>
        </p:nvSpPr>
        <p:spPr>
          <a:xfrm>
            <a:off x="4688142" y="2563763"/>
            <a:ext cx="3939664" cy="1028700"/>
          </a:xfrm>
          <a:prstGeom prst="roundRect">
            <a:avLst/>
          </a:prstGeom>
          <a:solidFill>
            <a:srgbClr val="FFFF99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KẾT LUẬN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9984" y="918297"/>
            <a:ext cx="12261199" cy="1245439"/>
            <a:chOff x="169984" y="918297"/>
            <a:chExt cx="12261199" cy="1245439"/>
          </a:xfrm>
        </p:grpSpPr>
        <p:sp>
          <p:nvSpPr>
            <p:cNvPr id="27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28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16: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Sử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dụng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hợp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lí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thực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động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(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tiết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1) 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Thứ</a:t>
            </a: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pic>
        <p:nvPicPr>
          <p:cNvPr id="11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52284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1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9">
            <a:extLst>
              <a:ext uri="{FF2B5EF4-FFF2-40B4-BE49-F238E27FC236}">
                <a16:creationId xmlns:a16="http://schemas.microsoft.com/office/drawing/2014/main" xmlns="" id="{F2751DC3-98A7-588C-FC4E-F308EEAA6B9C}"/>
              </a:ext>
            </a:extLst>
          </p:cNvPr>
          <p:cNvSpPr txBox="1"/>
          <p:nvPr/>
        </p:nvSpPr>
        <p:spPr>
          <a:xfrm>
            <a:off x="214281" y="2241452"/>
            <a:ext cx="113581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/>
            <a:r>
              <a:rPr lang="vi-VN" sz="28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3. Nhận xét việc sử dụng thực vật và động vật của con người trong mỗi hình sau</a:t>
            </a:r>
            <a:r>
              <a:rPr lang="vi-VN" sz="2800" b="1" dirty="0" smtClean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b="1" dirty="0" smtClean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B1AAC15-0691-4EFD-9140-E6931B010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1125"/>
            <a:ext cx="5893336" cy="32779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11AB25C-EFE2-4C63-88E5-1363DBD8F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336" y="3379169"/>
            <a:ext cx="5812888" cy="32240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69984" y="918297"/>
            <a:ext cx="12261199" cy="1245439"/>
            <a:chOff x="169984" y="918297"/>
            <a:chExt cx="12261199" cy="1245439"/>
          </a:xfrm>
        </p:grpSpPr>
        <p:sp>
          <p:nvSpPr>
            <p:cNvPr id="27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28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16: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Sử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dụng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hợp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lí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thực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động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(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tiết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1) 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Thứ</a:t>
            </a: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5418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1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2" name="Picture 16" descr="pretty_flower_purple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161" y="6034881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75" name="Picture 19" descr="pretty_flower_orange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020" y="-17043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546" name="Picture 90" descr="SMILE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775" y="1890974"/>
            <a:ext cx="6159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548" name="Rectangle 92"/>
          <p:cNvSpPr>
            <a:spLocks noChangeArrowheads="1"/>
          </p:cNvSpPr>
          <p:nvPr/>
        </p:nvSpPr>
        <p:spPr bwMode="auto">
          <a:xfrm>
            <a:off x="1015910" y="2512298"/>
            <a:ext cx="9936253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4400" kern="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239000" y="3048001"/>
            <a:ext cx="2438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500" b="1" i="1" dirty="0">
              <a:solidFill>
                <a:srgbClr val="FF0000"/>
              </a:solidFill>
            </a:endParaRPr>
          </a:p>
        </p:txBody>
      </p:sp>
      <p:pic>
        <p:nvPicPr>
          <p:cNvPr id="147469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56094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4" name="Picture 18" descr="pretty_flower_yellow_hb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071" y="6075091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-198316" y="631742"/>
            <a:ext cx="12192000" cy="1446551"/>
            <a:chOff x="-64966" y="860342"/>
            <a:chExt cx="12192000" cy="1446551"/>
          </a:xfrm>
        </p:grpSpPr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-64966" y="860342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Thứ</a:t>
              </a:r>
              <a:r>
                <a:rPr lang="en-US" sz="3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Hai, ngày 3 tháng 2 năm 2025</a:t>
              </a:r>
              <a:endPara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-64966" y="1660562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479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9">
            <a:extLst>
              <a:ext uri="{FF2B5EF4-FFF2-40B4-BE49-F238E27FC236}">
                <a16:creationId xmlns:a16="http://schemas.microsoft.com/office/drawing/2014/main" xmlns="" id="{F2751DC3-98A7-588C-FC4E-F308EEAA6B9C}"/>
              </a:ext>
            </a:extLst>
          </p:cNvPr>
          <p:cNvSpPr txBox="1"/>
          <p:nvPr/>
        </p:nvSpPr>
        <p:spPr>
          <a:xfrm>
            <a:off x="218629" y="2112106"/>
            <a:ext cx="113581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3. Nhận xét việc sử dụng thực vật và động vật của con người trong mỗi hình sau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B1AAC15-0691-4EFD-9140-E6931B010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740"/>
            <a:ext cx="4305533" cy="37132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11AB25C-EFE2-4C63-88E5-1363DBD8F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532" y="2987669"/>
            <a:ext cx="4275759" cy="365931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69984" y="918297"/>
            <a:ext cx="12261199" cy="1245439"/>
            <a:chOff x="169984" y="918297"/>
            <a:chExt cx="12261199" cy="1245439"/>
          </a:xfrm>
        </p:grpSpPr>
        <p:sp>
          <p:nvSpPr>
            <p:cNvPr id="27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nhiên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Xã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hội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endParaRPr>
            </a:p>
          </p:txBody>
        </p:sp>
        <p:sp>
          <p:nvSpPr>
            <p:cNvPr id="28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16: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lí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thực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tiết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5 hàng" pitchFamily="34" charset="0"/>
                  <a:ea typeface="+mn-ea"/>
                  <a:cs typeface="+mn-cs"/>
                </a:rPr>
                <a:t> 1)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_______________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 eaLnBrk="0" hangingPunct="0"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P001 5 hàng" pitchFamily="34" charset="0"/>
              <a:ea typeface="+mn-ea"/>
              <a:cs typeface="+mn-cs"/>
            </a:endParaRPr>
          </a:p>
        </p:txBody>
      </p:sp>
      <p:pic>
        <p:nvPicPr>
          <p:cNvPr id="12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52284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8" t="10000" r="19117" b="14615"/>
          <a:stretch/>
        </p:blipFill>
        <p:spPr>
          <a:xfrm>
            <a:off x="8795572" y="3112476"/>
            <a:ext cx="2480853" cy="33869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7" t="14103" r="15014" b="11026"/>
          <a:stretch/>
        </p:blipFill>
        <p:spPr>
          <a:xfrm>
            <a:off x="8687803" y="3112476"/>
            <a:ext cx="2696390" cy="338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92558A2-F466-4E58-A116-7720ACE26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16" y="2107507"/>
            <a:ext cx="10184062" cy="4778932"/>
          </a:xfrm>
          <a:prstGeom prst="rect">
            <a:avLst/>
          </a:prstGeom>
        </p:spPr>
      </p:pic>
      <p:sp>
        <p:nvSpPr>
          <p:cNvPr id="21" name="Speech Bubble: Rectangle with Corners Rounded 17">
            <a:extLst>
              <a:ext uri="{FF2B5EF4-FFF2-40B4-BE49-F238E27FC236}">
                <a16:creationId xmlns:a16="http://schemas.microsoft.com/office/drawing/2014/main" xmlns="" id="{4E8D89CC-9097-4D40-B558-A2C54F4CA323}"/>
              </a:ext>
            </a:extLst>
          </p:cNvPr>
          <p:cNvSpPr/>
          <p:nvPr/>
        </p:nvSpPr>
        <p:spPr>
          <a:xfrm flipH="1">
            <a:off x="7415161" y="2306302"/>
            <a:ext cx="4365220" cy="39148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5ECCF3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   </a:t>
            </a: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Sử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dụng tiết kiệm thực vật và động vật để ủ phân bón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kumimoji="0" lang="nl-NL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nl-NL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lý</a:t>
            </a:r>
            <a:r>
              <a:rPr kumimoji="0" lang="nl-NL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việc đó giúp tiết kiệm và bảo vệ môi trường.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58453" y="918297"/>
            <a:ext cx="12420437" cy="1245439"/>
            <a:chOff x="-58453" y="918297"/>
            <a:chExt cx="12420437" cy="1245439"/>
          </a:xfrm>
        </p:grpSpPr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-5845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16: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Sử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dụng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hợp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lí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thực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động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(</a:t>
              </a:r>
              <a:r>
                <a:rPr lang="en-US" sz="36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tiết 1) 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Thứ</a:t>
            </a: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92558A2-F466-4E58-A116-7720ACE26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85" y="2163736"/>
            <a:ext cx="6979284" cy="477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4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FF43441-BF81-41EF-84EE-FD06DF98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312" y="2008887"/>
            <a:ext cx="9283197" cy="4694263"/>
          </a:xfrm>
          <a:prstGeom prst="rect">
            <a:avLst/>
          </a:prstGeom>
        </p:spPr>
      </p:pic>
      <p:sp>
        <p:nvSpPr>
          <p:cNvPr id="15" name="Speech Bubble: Rectangle with Corners Rounded 17">
            <a:extLst>
              <a:ext uri="{FF2B5EF4-FFF2-40B4-BE49-F238E27FC236}">
                <a16:creationId xmlns:a16="http://schemas.microsoft.com/office/drawing/2014/main" xmlns="" id="{4E8D89CC-9097-4D40-B558-A2C54F4CA323}"/>
              </a:ext>
            </a:extLst>
          </p:cNvPr>
          <p:cNvSpPr/>
          <p:nvPr/>
        </p:nvSpPr>
        <p:spPr>
          <a:xfrm flipH="1">
            <a:off x="8081185" y="2517815"/>
            <a:ext cx="3752850" cy="3351898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5ECCF3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9984" y="918297"/>
            <a:ext cx="12261199" cy="1245439"/>
            <a:chOff x="169984" y="918297"/>
            <a:chExt cx="12261199" cy="1245439"/>
          </a:xfrm>
        </p:grpSpPr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16: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Sử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dụng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hợp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lí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thực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động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(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tiết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1) 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Thứ</a:t>
            </a: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FF43441-BF81-41EF-84EE-FD06DF98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82" y="2117089"/>
            <a:ext cx="7239797" cy="469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5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F855AD4-D597-4B5B-B716-D036F9E2F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312" y="1993054"/>
            <a:ext cx="9613002" cy="4710096"/>
          </a:xfrm>
          <a:prstGeom prst="rect">
            <a:avLst/>
          </a:prstGeom>
        </p:spPr>
      </p:pic>
      <p:sp>
        <p:nvSpPr>
          <p:cNvPr id="15" name="Speech Bubble: Rectangle with Corners Rounded 17">
            <a:extLst>
              <a:ext uri="{FF2B5EF4-FFF2-40B4-BE49-F238E27FC236}">
                <a16:creationId xmlns:a16="http://schemas.microsoft.com/office/drawing/2014/main" xmlns="" id="{4E8D89CC-9097-4D40-B558-A2C54F4CA323}"/>
              </a:ext>
            </a:extLst>
          </p:cNvPr>
          <p:cNvSpPr/>
          <p:nvPr/>
        </p:nvSpPr>
        <p:spPr>
          <a:xfrm flipH="1">
            <a:off x="7192267" y="2237949"/>
            <a:ext cx="4561582" cy="364651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5ECCF3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nl-NL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 lý</a:t>
            </a:r>
            <a:r>
              <a:rPr kumimoji="0" lang="nl-NL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vì </a:t>
            </a: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 làm này giúp tiết kiệm và bảo vệ môi trường</a:t>
            </a:r>
            <a:r>
              <a:rPr kumimoji="0" lang="nl-NL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9984" y="918297"/>
            <a:ext cx="12261199" cy="1238844"/>
            <a:chOff x="169984" y="918297"/>
            <a:chExt cx="12261199" cy="1238844"/>
          </a:xfrm>
        </p:grpSpPr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239183" y="1510810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16: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Sử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dụng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hợp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lí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thực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động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(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tiết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1) 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Thứ</a:t>
            </a: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F855AD4-D597-4B5B-B716-D036F9E2F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84" y="1993054"/>
            <a:ext cx="6707066" cy="471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2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D54572-FC07-4E37-9933-193611982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45" y="2163736"/>
            <a:ext cx="9335804" cy="4694264"/>
          </a:xfrm>
          <a:prstGeom prst="rect">
            <a:avLst/>
          </a:prstGeom>
        </p:spPr>
      </p:pic>
      <p:sp>
        <p:nvSpPr>
          <p:cNvPr id="15" name="Speech Bubble: Rectangle with Corners Rounded 17">
            <a:extLst>
              <a:ext uri="{FF2B5EF4-FFF2-40B4-BE49-F238E27FC236}">
                <a16:creationId xmlns:a16="http://schemas.microsoft.com/office/drawing/2014/main" xmlns="" id="{4E8D89CC-9097-4D40-B558-A2C54F4CA323}"/>
              </a:ext>
            </a:extLst>
          </p:cNvPr>
          <p:cNvSpPr/>
          <p:nvPr/>
        </p:nvSpPr>
        <p:spPr>
          <a:xfrm flipH="1">
            <a:off x="7660032" y="2198076"/>
            <a:ext cx="3699630" cy="39085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5ECCF3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9984" y="918297"/>
            <a:ext cx="12261199" cy="1245439"/>
            <a:chOff x="169984" y="918297"/>
            <a:chExt cx="12261199" cy="1245439"/>
          </a:xfrm>
        </p:grpSpPr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16: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Sử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dụng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hợp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lí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thực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động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(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tiết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1) 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Thứ</a:t>
            </a: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5418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6D54572-FC07-4E37-9933-193611982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46" y="2163736"/>
            <a:ext cx="6764054" cy="469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69984" y="918297"/>
            <a:ext cx="12261199" cy="1245439"/>
            <a:chOff x="169984" y="918297"/>
            <a:chExt cx="12261199" cy="1245439"/>
          </a:xfrm>
        </p:grpSpPr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16: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Sử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dụng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hợp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lí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thực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động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(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tiết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1) 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0" y="89904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Thứ</a:t>
            </a: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pic>
        <p:nvPicPr>
          <p:cNvPr id="8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184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9006" y="5582444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0632" y="3563704"/>
            <a:ext cx="10301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600" i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người đã sử dụng động </a:t>
            </a:r>
            <a:r>
              <a:rPr lang="nl-NL" sz="3600" i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 và thực </a:t>
            </a:r>
            <a:r>
              <a:rPr lang="nl-NL" sz="3600" i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 để làm gì?</a:t>
            </a:r>
            <a:endParaRPr lang="en-US" sz="3600" i="1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97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B811C13-718D-18FB-2BBD-A5A8DB1507AF}"/>
              </a:ext>
            </a:extLst>
          </p:cNvPr>
          <p:cNvGrpSpPr/>
          <p:nvPr/>
        </p:nvGrpSpPr>
        <p:grpSpPr>
          <a:xfrm>
            <a:off x="951129" y="2422911"/>
            <a:ext cx="3767151" cy="3767151"/>
            <a:chOff x="1229661" y="1415632"/>
            <a:chExt cx="3768132" cy="376813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0BB5EEB5-B919-B40C-7013-60DBF81107D9}"/>
                </a:ext>
              </a:extLst>
            </p:cNvPr>
            <p:cNvGrpSpPr/>
            <p:nvPr/>
          </p:nvGrpSpPr>
          <p:grpSpPr>
            <a:xfrm>
              <a:off x="1229661" y="1415632"/>
              <a:ext cx="3768132" cy="3768132"/>
              <a:chOff x="1055077" y="1727704"/>
              <a:chExt cx="3768132" cy="376813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4409F268-ABA3-6A20-9D7E-FB54A689D437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63B654DD-B807-DFFC-57F2-1B461A43C1C9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 cap="flat" cmpd="sng" algn="ctr">
                <a:solidFill>
                  <a:sysClr val="window" lastClr="FFFFFF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FE4F3F2-FBF0-C1AA-F52E-F1ED4BD72FBF}"/>
                </a:ext>
              </a:extLst>
            </p:cNvPr>
            <p:cNvSpPr txBox="1"/>
            <p:nvPr/>
          </p:nvSpPr>
          <p:spPr>
            <a:xfrm>
              <a:off x="1381479" y="2587325"/>
              <a:ext cx="3452030" cy="1325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499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Ôn lại bài đã học</a:t>
              </a:r>
              <a:endParaRPr kumimoji="0" lang="en-US" sz="34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BDBA6B7-983A-4A34-9479-FDBC89525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765" y="2230746"/>
            <a:ext cx="4400547" cy="235264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248916" y="2680086"/>
            <a:ext cx="3767151" cy="3767151"/>
            <a:chOff x="8248916" y="2680086"/>
            <a:chExt cx="3767151" cy="376715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04354A8A-5E78-4D95-5727-B4DFD0854A6E}"/>
                </a:ext>
              </a:extLst>
            </p:cNvPr>
            <p:cNvSpPr/>
            <p:nvPr/>
          </p:nvSpPr>
          <p:spPr>
            <a:xfrm>
              <a:off x="8248916" y="2680086"/>
              <a:ext cx="3767151" cy="3767151"/>
            </a:xfrm>
            <a:prstGeom prst="ellipse">
              <a:avLst/>
            </a:prstGeom>
            <a:solidFill>
              <a:srgbClr val="4BA39A"/>
            </a:solidFill>
            <a:ln w="158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39D75CD-C297-97AF-9FAF-C2CF35CE8E26}"/>
                </a:ext>
              </a:extLst>
            </p:cNvPr>
            <p:cNvSpPr txBox="1"/>
            <p:nvPr/>
          </p:nvSpPr>
          <p:spPr>
            <a:xfrm>
              <a:off x="8488736" y="3901088"/>
              <a:ext cx="3451131" cy="13251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126">
                <a:lnSpc>
                  <a:spcPct val="120000"/>
                </a:lnSpc>
                <a:defRPr/>
              </a:pPr>
              <a:r>
                <a:rPr lang="nl-NL" sz="3499" b="1" dirty="0">
                  <a:solidFill>
                    <a:srgbClr val="FFFFFF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lang="en-US" sz="3499" b="1" dirty="0">
                <a:solidFill>
                  <a:srgbClr val="FFFFFF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CB02BA2-41EF-6AB5-AD63-0E2C385491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85" y="3979681"/>
            <a:ext cx="3767151" cy="291689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9984" y="918297"/>
            <a:ext cx="12261199" cy="1245439"/>
            <a:chOff x="169984" y="918297"/>
            <a:chExt cx="12261199" cy="1245439"/>
          </a:xfrm>
        </p:grpSpPr>
        <p:sp>
          <p:nvSpPr>
            <p:cNvPr id="31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32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16: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Sử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dụng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hợp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lí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thực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động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(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tiết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1) 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Thứ</a:t>
            </a: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Hai, ngày 3 tháng 2 năm 2025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pic>
        <p:nvPicPr>
          <p:cNvPr id="22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13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9" name="Group 3"/>
          <p:cNvGrpSpPr>
            <a:grpSpLocks/>
          </p:cNvGrpSpPr>
          <p:nvPr/>
        </p:nvGrpSpPr>
        <p:grpSpPr bwMode="auto">
          <a:xfrm>
            <a:off x="10286982" y="3526762"/>
            <a:ext cx="1825625" cy="1912937"/>
            <a:chOff x="4579" y="153"/>
            <a:chExt cx="1150" cy="1205"/>
          </a:xfrm>
        </p:grpSpPr>
        <p:sp>
          <p:nvSpPr>
            <p:cNvPr id="147460" name="Freeform 4"/>
            <p:cNvSpPr>
              <a:spLocks/>
            </p:cNvSpPr>
            <p:nvPr/>
          </p:nvSpPr>
          <p:spPr bwMode="auto">
            <a:xfrm>
              <a:off x="4579" y="408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7461" name="Freeform 5"/>
            <p:cNvSpPr>
              <a:spLocks/>
            </p:cNvSpPr>
            <p:nvPr/>
          </p:nvSpPr>
          <p:spPr bwMode="auto">
            <a:xfrm>
              <a:off x="4603" y="384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pattFill prst="horzBrick">
              <a:fgClr>
                <a:srgbClr val="DDDDDD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47462" name="Group 6"/>
            <p:cNvGrpSpPr>
              <a:grpSpLocks/>
            </p:cNvGrpSpPr>
            <p:nvPr/>
          </p:nvGrpSpPr>
          <p:grpSpPr bwMode="auto">
            <a:xfrm>
              <a:off x="4704" y="153"/>
              <a:ext cx="1025" cy="1152"/>
              <a:chOff x="4704" y="153"/>
              <a:chExt cx="1025" cy="1152"/>
            </a:xfrm>
          </p:grpSpPr>
          <p:graphicFrame>
            <p:nvGraphicFramePr>
              <p:cNvPr id="147463" name="Object 7"/>
              <p:cNvGraphicFramePr>
                <a:graphicFrameLocks noChangeAspect="1"/>
              </p:cNvGraphicFramePr>
              <p:nvPr/>
            </p:nvGraphicFramePr>
            <p:xfrm>
              <a:off x="4896" y="432"/>
              <a:ext cx="430" cy="6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15" name="Clip" r:id="rId3" imgW="1917360" imgH="2997000" progId="MS_ClipArt_Gallery.2">
                      <p:embed/>
                    </p:oleObj>
                  </mc:Choice>
                  <mc:Fallback>
                    <p:oleObj name="Clip" r:id="rId3" imgW="1917360" imgH="299700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96" y="432"/>
                            <a:ext cx="430" cy="6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7464" name="Group 8"/>
              <p:cNvGrpSpPr>
                <a:grpSpLocks/>
              </p:cNvGrpSpPr>
              <p:nvPr/>
            </p:nvGrpSpPr>
            <p:grpSpPr bwMode="auto">
              <a:xfrm>
                <a:off x="4704" y="153"/>
                <a:ext cx="288" cy="873"/>
                <a:chOff x="4032" y="375"/>
                <a:chExt cx="288" cy="873"/>
              </a:xfrm>
            </p:grpSpPr>
            <p:pic>
              <p:nvPicPr>
                <p:cNvPr id="147465" name="Picture 9" descr="000803_1055_4732_v__v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032" y="621"/>
                  <a:ext cx="288" cy="6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746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032" y="375"/>
                  <a:ext cx="192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 dirty="0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?</a:t>
                  </a:r>
                </a:p>
              </p:txBody>
            </p:sp>
          </p:grpSp>
          <p:pic>
            <p:nvPicPr>
              <p:cNvPr id="147467" name="Picture 11" descr="EASTO00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681"/>
                <a:ext cx="593" cy="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1" y="0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14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905265" y="562465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54482" y="-50312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2" name="Picture 16" descr="pretty_flower_purple_hb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204" y="5862751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73" name="Picture 17" descr="pretty_flower_red_hb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044" y="20063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75" name="Picture 19" descr="pretty_flower_orang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7" y="122237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548" name="Rectangle 92"/>
          <p:cNvSpPr>
            <a:spLocks noChangeArrowheads="1"/>
          </p:cNvSpPr>
          <p:nvPr/>
        </p:nvSpPr>
        <p:spPr bwMode="auto">
          <a:xfrm>
            <a:off x="727852" y="2864596"/>
            <a:ext cx="99821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kern="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6969131" y="3049763"/>
            <a:ext cx="2438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500" b="1" i="1" dirty="0">
              <a:solidFill>
                <a:srgbClr val="FF0000"/>
              </a:solidFill>
            </a:endParaRPr>
          </a:p>
        </p:txBody>
      </p:sp>
      <p:pic>
        <p:nvPicPr>
          <p:cNvPr id="147550" name="Picture 94" descr="BALLOON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313" y="3568200"/>
            <a:ext cx="668338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9" name="Picture 13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845" y="559911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4" name="Picture 18" descr="pretty_flower_yellow_hb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37" y="5878571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-198316" y="631742"/>
            <a:ext cx="12192000" cy="1446551"/>
            <a:chOff x="-64966" y="860342"/>
            <a:chExt cx="12192000" cy="1446551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-64966" y="860342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Thứ</a:t>
              </a:r>
              <a:r>
                <a:rPr lang="en-US" sz="3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Hai, ngày 3 tháng 2 năm 2025</a:t>
              </a:r>
              <a:endPara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-64966" y="1660562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3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98316" y="185482"/>
            <a:ext cx="12264663" cy="1292662"/>
            <a:chOff x="-64966" y="414082"/>
            <a:chExt cx="12264663" cy="1292662"/>
          </a:xfrm>
        </p:grpSpPr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7697" y="414082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Thứ</a:t>
              </a:r>
              <a:r>
                <a:rPr lang="en-US" sz="3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Hai, ngày 3 tháng 2 năm 2025</a:t>
              </a:r>
              <a:endPara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-64966" y="1060413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6" name="Rectangle 92"/>
          <p:cNvSpPr>
            <a:spLocks noChangeArrowheads="1"/>
          </p:cNvSpPr>
          <p:nvPr/>
        </p:nvSpPr>
        <p:spPr bwMode="auto">
          <a:xfrm>
            <a:off x="1172601" y="2598178"/>
            <a:ext cx="993625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400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r="16400"/>
          <a:stretch/>
        </p:blipFill>
        <p:spPr>
          <a:xfrm>
            <a:off x="2975853" y="2232182"/>
            <a:ext cx="5843661" cy="4414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53" y="2232182"/>
            <a:ext cx="6115392" cy="4414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38462" r="2991"/>
          <a:stretch/>
        </p:blipFill>
        <p:spPr>
          <a:xfrm>
            <a:off x="2923098" y="2222236"/>
            <a:ext cx="6220902" cy="4414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53" y="2232182"/>
            <a:ext cx="6220902" cy="4414804"/>
          </a:xfrm>
          <a:prstGeom prst="rect">
            <a:avLst/>
          </a:prstGeom>
        </p:spPr>
      </p:pic>
      <p:pic>
        <p:nvPicPr>
          <p:cNvPr id="11" name="Picture 7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44544" y="5482594"/>
            <a:ext cx="2147455" cy="147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7038" y="5100198"/>
            <a:ext cx="1264219" cy="225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79071" y="-179070"/>
            <a:ext cx="1104900" cy="146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5941" y="-121158"/>
            <a:ext cx="1104900" cy="134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8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0992" y="2777265"/>
            <a:ext cx="9334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Nêu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 ví dụ về việc sử dụng thực vật và </a:t>
            </a: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 trong đời sống </a:t>
            </a: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hằng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ngày.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718679"/>
            <a:ext cx="91849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Liên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hệ thực tế, nhận xét về cách sử dụng thực vật </a:t>
            </a: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 vật của </a:t>
            </a: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 đình và</a:t>
            </a:r>
            <a:r>
              <a:rPr kumimoji="0" lang="nl-NL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địa phương</a:t>
            </a: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795897"/>
            <a:ext cx="93754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Lựa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chọn và đề xuất cách sử dụng thực vật và </a:t>
            </a: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 hợp lí. </a:t>
            </a: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Chia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sẻ với những người xung quanh để cùng thực hiện.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3"/>
          <a:stretch/>
        </p:blipFill>
        <p:spPr>
          <a:xfrm>
            <a:off x="9903108" y="2183584"/>
            <a:ext cx="2288892" cy="467441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992" y="257249"/>
            <a:ext cx="12361985" cy="1891770"/>
            <a:chOff x="0" y="271966"/>
            <a:chExt cx="12361985" cy="1891770"/>
          </a:xfrm>
        </p:grpSpPr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0" y="271966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Thứ</a:t>
              </a:r>
              <a:r>
                <a:rPr lang="en-US" sz="36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Hai, ngày 3 tháng 2 năm 2025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1" y="1517405"/>
              <a:ext cx="1236198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16: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Sử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dụng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hợp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lí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thực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động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(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tiết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1) 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627498" y="2210574"/>
            <a:ext cx="46891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Mục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tiêu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đạt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2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087100" y="6197308"/>
            <a:ext cx="1104898" cy="75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9710" y="5658559"/>
            <a:ext cx="653185" cy="175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79071" y="-179070"/>
            <a:ext cx="1104900" cy="146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5941" y="-121158"/>
            <a:ext cx="1104900" cy="134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18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271966"/>
            <a:ext cx="12431183" cy="1891770"/>
            <a:chOff x="0" y="271966"/>
            <a:chExt cx="12431183" cy="1891770"/>
          </a:xfrm>
        </p:grpSpPr>
        <p:grpSp>
          <p:nvGrpSpPr>
            <p:cNvPr id="14" name="Group 13"/>
            <p:cNvGrpSpPr/>
            <p:nvPr/>
          </p:nvGrpSpPr>
          <p:grpSpPr>
            <a:xfrm>
              <a:off x="169984" y="918297"/>
              <a:ext cx="12261199" cy="1245439"/>
              <a:chOff x="169984" y="918297"/>
              <a:chExt cx="12261199" cy="1245439"/>
            </a:xfrm>
          </p:grpSpPr>
          <p:sp>
            <p:nvSpPr>
              <p:cNvPr id="23" name="Text Box 8"/>
              <p:cNvSpPr txBox="1">
                <a:spLocks noChangeArrowheads="1"/>
              </p:cNvSpPr>
              <p:nvPr/>
            </p:nvSpPr>
            <p:spPr bwMode="auto">
              <a:xfrm>
                <a:off x="169984" y="918297"/>
                <a:ext cx="1219200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Tự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nhiên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và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Xã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hội</a:t>
                </a:r>
                <a:endPara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endParaRPr>
              </a:p>
            </p:txBody>
          </p:sp>
          <p:sp>
            <p:nvSpPr>
              <p:cNvPr id="24" name="Text Box 8"/>
              <p:cNvSpPr txBox="1">
                <a:spLocks noChangeArrowheads="1"/>
              </p:cNvSpPr>
              <p:nvPr/>
            </p:nvSpPr>
            <p:spPr bwMode="auto">
              <a:xfrm>
                <a:off x="239183" y="1517405"/>
                <a:ext cx="1219200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Bài</a:t>
                </a:r>
                <a:r>
                  <a:rPr lang="en-US" sz="36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16: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Sử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dụng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hợp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lí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thực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vật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và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động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vật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(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tiết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1) </a:t>
                </a:r>
                <a:endPara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endParaRPr>
              </a:p>
            </p:txBody>
          </p:sp>
        </p:grpSp>
        <p:sp>
          <p:nvSpPr>
            <p:cNvPr id="27" name="Text Box 8"/>
            <p:cNvSpPr txBox="1">
              <a:spLocks noChangeArrowheads="1"/>
            </p:cNvSpPr>
            <p:nvPr/>
          </p:nvSpPr>
          <p:spPr bwMode="auto">
            <a:xfrm>
              <a:off x="0" y="271966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Thứ</a:t>
              </a:r>
              <a:r>
                <a:rPr lang="en-US" sz="36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Hai, ngày 3 tháng 2 năm 2025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pic>
        <p:nvPicPr>
          <p:cNvPr id="10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44544" y="5482594"/>
            <a:ext cx="2147455" cy="147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7038" y="5100198"/>
            <a:ext cx="1264219" cy="225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79071" y="-179070"/>
            <a:ext cx="1104900" cy="146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5941" y="-121158"/>
            <a:ext cx="1104900" cy="134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DE8925E-DA78-4A59-9D8F-9D50654D0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0959"/>
            <a:ext cx="2136063" cy="232744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570348" y="2720885"/>
            <a:ext cx="358280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KHÁM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PHÁ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737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xmlns="" id="{F2751DC3-98A7-588C-FC4E-F308EEAA6B9C}"/>
              </a:ext>
            </a:extLst>
          </p:cNvPr>
          <p:cNvSpPr txBox="1"/>
          <p:nvPr/>
        </p:nvSpPr>
        <p:spPr>
          <a:xfrm>
            <a:off x="776393" y="1903585"/>
            <a:ext cx="109269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/>
            <a:r>
              <a:rPr lang="vi-VN" sz="32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Quan sát hình và cho biết con người sử dụng thực vật và động vật để làm gì.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E8925E-DA78-4A59-9D8F-9D50654D0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35" y="458787"/>
            <a:ext cx="590550" cy="600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2A169F-0672-48BB-B3F8-99F7BA1E2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85" y="3024554"/>
            <a:ext cx="10487025" cy="362043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39595" y="98044"/>
            <a:ext cx="12431183" cy="1662342"/>
            <a:chOff x="0" y="271966"/>
            <a:chExt cx="12431183" cy="1891770"/>
          </a:xfrm>
        </p:grpSpPr>
        <p:grpSp>
          <p:nvGrpSpPr>
            <p:cNvPr id="10" name="Group 9"/>
            <p:cNvGrpSpPr/>
            <p:nvPr/>
          </p:nvGrpSpPr>
          <p:grpSpPr>
            <a:xfrm>
              <a:off x="169984" y="918297"/>
              <a:ext cx="12261199" cy="1245439"/>
              <a:chOff x="169984" y="918297"/>
              <a:chExt cx="12261199" cy="1245439"/>
            </a:xfrm>
          </p:grpSpPr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169984" y="918297"/>
                <a:ext cx="1219200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Tự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nhiên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và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Xã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hội</a:t>
                </a:r>
                <a:endPara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endParaRPr>
              </a:p>
            </p:txBody>
          </p:sp>
          <p:sp>
            <p:nvSpPr>
              <p:cNvPr id="13" name="Text Box 8"/>
              <p:cNvSpPr txBox="1">
                <a:spLocks noChangeArrowheads="1"/>
              </p:cNvSpPr>
              <p:nvPr/>
            </p:nvSpPr>
            <p:spPr bwMode="auto">
              <a:xfrm>
                <a:off x="239183" y="1517405"/>
                <a:ext cx="1219200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Bài</a:t>
                </a:r>
                <a:r>
                  <a:rPr lang="en-US" sz="36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16: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Sử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dụng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hợp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lí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thực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vật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và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động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vật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(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tiết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1) </a:t>
                </a:r>
                <a:endPara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endParaRPr>
              </a:p>
            </p:txBody>
          </p:sp>
        </p:grp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0" y="271966"/>
              <a:ext cx="12192000" cy="735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Thứ</a:t>
              </a:r>
              <a:r>
                <a:rPr lang="en-US" sz="36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Hai, ngày 3 tháng 2 năm 2025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661820" y="213634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94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239000" y="3048001"/>
            <a:ext cx="2438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500" b="1" i="1" dirty="0">
              <a:solidFill>
                <a:srgbClr val="FF0000"/>
              </a:solidFill>
            </a:endParaRPr>
          </a:p>
        </p:txBody>
      </p:sp>
      <p:pic>
        <p:nvPicPr>
          <p:cNvPr id="147469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992A169F-0672-48BB-B3F8-99F7BA1E2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272" b="54580"/>
          <a:stretch/>
        </p:blipFill>
        <p:spPr>
          <a:xfrm>
            <a:off x="632343" y="3048001"/>
            <a:ext cx="10753985" cy="3846240"/>
          </a:xfrm>
          <a:prstGeom prst="rect">
            <a:avLst/>
          </a:prstGeom>
        </p:spPr>
      </p:pic>
      <p:sp>
        <p:nvSpPr>
          <p:cNvPr id="108" name="Hộp Văn bản 9">
            <a:extLst>
              <a:ext uri="{FF2B5EF4-FFF2-40B4-BE49-F238E27FC236}">
                <a16:creationId xmlns:a16="http://schemas.microsoft.com/office/drawing/2014/main" xmlns="" id="{F2751DC3-98A7-588C-FC4E-F308EEAA6B9C}"/>
              </a:ext>
            </a:extLst>
          </p:cNvPr>
          <p:cNvSpPr txBox="1"/>
          <p:nvPr/>
        </p:nvSpPr>
        <p:spPr>
          <a:xfrm>
            <a:off x="718594" y="1938166"/>
            <a:ext cx="105814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Quan sát hình và cho biết con người sử dụng thực vật và động vật để làm gì.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9745" y="54115"/>
            <a:ext cx="12531968" cy="1943997"/>
            <a:chOff x="0" y="271966"/>
            <a:chExt cx="12531968" cy="1842068"/>
          </a:xfrm>
        </p:grpSpPr>
        <p:grpSp>
          <p:nvGrpSpPr>
            <p:cNvPr id="10" name="Group 9"/>
            <p:cNvGrpSpPr/>
            <p:nvPr/>
          </p:nvGrpSpPr>
          <p:grpSpPr>
            <a:xfrm>
              <a:off x="169984" y="918297"/>
              <a:ext cx="12361984" cy="1195737"/>
              <a:chOff x="169984" y="918297"/>
              <a:chExt cx="12361984" cy="1195737"/>
            </a:xfrm>
          </p:grpSpPr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169984" y="918297"/>
                <a:ext cx="1219200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Tự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nhiên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và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Xã</a:t>
                </a:r>
                <a:r>
                  <a:rPr lang="en-US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hội</a:t>
                </a:r>
                <a:endPara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endParaRPr>
              </a:p>
            </p:txBody>
          </p:sp>
          <p:sp>
            <p:nvSpPr>
              <p:cNvPr id="13" name="Text Box 8"/>
              <p:cNvSpPr txBox="1">
                <a:spLocks noChangeArrowheads="1"/>
              </p:cNvSpPr>
              <p:nvPr/>
            </p:nvSpPr>
            <p:spPr bwMode="auto">
              <a:xfrm>
                <a:off x="339968" y="1467703"/>
                <a:ext cx="1219200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Bài</a:t>
                </a:r>
                <a:r>
                  <a:rPr lang="en-US" sz="36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16: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Sử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dụng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hợp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lí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thực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vật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và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động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vật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(</a:t>
                </a:r>
                <a:r>
                  <a:rPr lang="en-US" sz="3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tiết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 hàng" pitchFamily="34" charset="0"/>
                  </a:rPr>
                  <a:t> 1) </a:t>
                </a:r>
                <a:endPara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endParaRPr>
              </a:p>
            </p:txBody>
          </p:sp>
        </p:grp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0" y="271966"/>
              <a:ext cx="12192000" cy="612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Thứ</a:t>
              </a:r>
              <a:r>
                <a:rPr lang="en-US" sz="36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Hai, ngày 3 tháng 2 năm 2025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649830" y="236907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24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</TotalTime>
  <Words>1567</Words>
  <Application>Microsoft Office PowerPoint</Application>
  <PresentationFormat>Custom</PresentationFormat>
  <Paragraphs>175</Paragraphs>
  <Slides>36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5_Office Theme</vt:lpstr>
      <vt:lpstr>6_Office Theme</vt:lpstr>
      <vt:lpstr>Office 主题​​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</cp:lastModifiedBy>
  <cp:revision>234</cp:revision>
  <dcterms:created xsi:type="dcterms:W3CDTF">2022-10-25T10:02:19Z</dcterms:created>
  <dcterms:modified xsi:type="dcterms:W3CDTF">2025-01-22T03:01:33Z</dcterms:modified>
</cp:coreProperties>
</file>