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16"/>
  </p:notesMasterIdLst>
  <p:sldIdLst>
    <p:sldId id="478" r:id="rId2"/>
    <p:sldId id="331" r:id="rId3"/>
    <p:sldId id="277" r:id="rId4"/>
    <p:sldId id="260" r:id="rId5"/>
    <p:sldId id="262" r:id="rId6"/>
    <p:sldId id="263" r:id="rId7"/>
    <p:sldId id="269" r:id="rId8"/>
    <p:sldId id="339" r:id="rId9"/>
    <p:sldId id="345" r:id="rId10"/>
    <p:sldId id="335" r:id="rId11"/>
    <p:sldId id="346" r:id="rId12"/>
    <p:sldId id="336" r:id="rId13"/>
    <p:sldId id="347" r:id="rId14"/>
    <p:sldId id="34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997" autoAdjust="0"/>
  </p:normalViewPr>
  <p:slideViewPr>
    <p:cSldViewPr snapToGrid="0">
      <p:cViewPr>
        <p:scale>
          <a:sx n="76" d="100"/>
          <a:sy n="76" d="100"/>
        </p:scale>
        <p:origin x="-50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xmlns="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microsoft.com/office/2007/relationships/hdphoto" Target="../media/hdphoto3.wdp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image" Target="../media/image22.png"/><Relationship Id="rId4" Type="http://schemas.openxmlformats.org/officeDocument/2006/relationships/image" Target="../media/image14.jpeg"/><Relationship Id="rId9" Type="http://schemas.openxmlformats.org/officeDocument/2006/relationships/slide" Target="slide6.xml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1126531" y="1164347"/>
            <a:ext cx="9938939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29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tháng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bày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”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tặng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ý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latin typeface="UTM Avo" panose="02040603050506020204" pitchFamily="18"/>
              </a:rPr>
              <a:t>10</a:t>
            </a:fld>
            <a:endParaRPr lang="en-US">
              <a:latin typeface="UTM Avo" panose="02040603050506020204" pitchFamily="1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7888DB0-B609-4E89-8FBE-9643EE514B98}"/>
              </a:ext>
            </a:extLst>
          </p:cNvPr>
          <p:cNvGrpSpPr/>
          <p:nvPr/>
        </p:nvGrpSpPr>
        <p:grpSpPr>
          <a:xfrm>
            <a:off x="5844140" y="1518360"/>
            <a:ext cx="5553459" cy="3346516"/>
            <a:chOff x="631792" y="3110845"/>
            <a:chExt cx="5948314" cy="33465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C0C3D3-F499-41EB-AD77-D266501D16B2}"/>
                </a:ext>
              </a:extLst>
            </p:cNvPr>
            <p:cNvSpPr/>
            <p:nvPr/>
          </p:nvSpPr>
          <p:spPr>
            <a:xfrm>
              <a:off x="631792" y="3110845"/>
              <a:ext cx="5948314" cy="33465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UTM Avo" panose="02040603050506020204" pitchFamily="1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C0E080D-92DE-4F80-9DA1-136A1E97A914}"/>
                </a:ext>
              </a:extLst>
            </p:cNvPr>
            <p:cNvGrpSpPr/>
            <p:nvPr/>
          </p:nvGrpSpPr>
          <p:grpSpPr>
            <a:xfrm>
              <a:off x="754405" y="3110845"/>
              <a:ext cx="5317161" cy="3054818"/>
              <a:chOff x="559946" y="3108602"/>
              <a:chExt cx="5317161" cy="30548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C7392A8-D829-4E8E-9E6F-EBF5C761FE06}"/>
                  </a:ext>
                </a:extLst>
              </p:cNvPr>
              <p:cNvSpPr txBox="1"/>
              <p:nvPr/>
            </p:nvSpPr>
            <p:spPr>
              <a:xfrm>
                <a:off x="1836236" y="3108602"/>
                <a:ext cx="37450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vi-VN" sz="2800" b="1" kern="0" dirty="0">
                    <a:solidFill>
                      <a:srgbClr val="ED7D31">
                        <a:lumMod val="50000"/>
                      </a:srgbClr>
                    </a:solidFill>
                    <a:latin typeface="UTM Avo" panose="02040603050506020204" pitchFamily="18"/>
                  </a:rPr>
                  <a:t>Tiêu chí đánh giá </a:t>
                </a:r>
                <a:endParaRPr lang="en-US" sz="2800" b="1" kern="0" dirty="0">
                  <a:solidFill>
                    <a:srgbClr val="ED7D31">
                      <a:lumMod val="50000"/>
                    </a:srgbClr>
                  </a:solidFill>
                  <a:latin typeface="UTM Avo" panose="02040603050506020204" pitchFamily="18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302C542F-C8DF-48C3-B7AA-28CDAD1F927D}"/>
                  </a:ext>
                </a:extLst>
              </p:cNvPr>
              <p:cNvGrpSpPr/>
              <p:nvPr/>
            </p:nvGrpSpPr>
            <p:grpSpPr>
              <a:xfrm>
                <a:off x="559946" y="3778768"/>
                <a:ext cx="5317161" cy="2384652"/>
                <a:chOff x="559946" y="3778768"/>
                <a:chExt cx="5317161" cy="2384652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C215B8DF-732A-4919-BD4D-79DF6FBC297A}"/>
                    </a:ext>
                  </a:extLst>
                </p:cNvPr>
                <p:cNvGrpSpPr/>
                <p:nvPr/>
              </p:nvGrpSpPr>
              <p:grpSpPr>
                <a:xfrm>
                  <a:off x="571788" y="5412427"/>
                  <a:ext cx="2891232" cy="727912"/>
                  <a:chOff x="7235770" y="101606"/>
                  <a:chExt cx="1809028" cy="410161"/>
                </a:xfrm>
              </p:grpSpPr>
              <p:sp>
                <p:nvSpPr>
                  <p:cNvPr id="28" name="Rectangle: Rounded Corners 27">
                    <a:extLst>
                      <a:ext uri="{FF2B5EF4-FFF2-40B4-BE49-F238E27FC236}">
                        <a16:creationId xmlns:a16="http://schemas.microsoft.com/office/drawing/2014/main" xmlns="" id="{87EC06B7-3D64-41B3-9B7F-4C655F0340E2}"/>
                      </a:ext>
                    </a:extLst>
                  </p:cNvPr>
                  <p:cNvSpPr/>
                  <p:nvPr/>
                </p:nvSpPr>
                <p:spPr>
                  <a:xfrm>
                    <a:off x="7349794" y="104038"/>
                    <a:ext cx="1695004" cy="398416"/>
                  </a:xfrm>
                  <a:prstGeom prst="round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Trình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bày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</a:p>
                </p:txBody>
              </p:sp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xmlns="" id="{D0A1F085-2909-4BC6-9548-230BD7857229}"/>
                      </a:ext>
                    </a:extLst>
                  </p:cNvPr>
                  <p:cNvSpPr/>
                  <p:nvPr/>
                </p:nvSpPr>
                <p:spPr>
                  <a:xfrm>
                    <a:off x="7235770" y="101606"/>
                    <a:ext cx="425593" cy="410161"/>
                  </a:xfrm>
                  <a:prstGeom prst="ellipse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sz="2000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3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xmlns="" id="{1E0A3C62-B84C-4027-AA91-18C7659F9FAF}"/>
                    </a:ext>
                  </a:extLst>
                </p:cNvPr>
                <p:cNvGrpSpPr/>
                <p:nvPr/>
              </p:nvGrpSpPr>
              <p:grpSpPr>
                <a:xfrm>
                  <a:off x="571786" y="3778768"/>
                  <a:ext cx="5273456" cy="727910"/>
                  <a:chOff x="7750998" y="590582"/>
                  <a:chExt cx="4095603" cy="532791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xmlns="" id="{02552527-F55A-4FB2-808A-12F03657E3DB}"/>
                      </a:ext>
                    </a:extLst>
                  </p:cNvPr>
                  <p:cNvGrpSpPr/>
                  <p:nvPr/>
                </p:nvGrpSpPr>
                <p:grpSpPr>
                  <a:xfrm>
                    <a:off x="7750998" y="590582"/>
                    <a:ext cx="2245462" cy="532791"/>
                    <a:chOff x="7305133" y="272309"/>
                    <a:chExt cx="1809030" cy="410161"/>
                  </a:xfrm>
                </p:grpSpPr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xmlns="" id="{E7706A03-D926-4F6A-A1BC-CB7000630E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007" y="279289"/>
                      <a:ext cx="1684156" cy="398416"/>
                    </a:xfrm>
                    <a:prstGeom prst="roundRect">
                      <a:avLst/>
                    </a:pr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en-US" b="1" kern="0" dirty="0" err="1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Nội</a:t>
                      </a:r>
                      <a:r>
                        <a:rPr lang="en-US" b="1" kern="0" dirty="0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 dung </a:t>
                      </a: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xmlns="" id="{B8F62A61-B1C5-4162-AB8C-8097148D0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05133" y="272309"/>
                      <a:ext cx="352697" cy="410161"/>
                    </a:xfrm>
                    <a:prstGeom prst="ellipse">
                      <a:avLst/>
                    </a:pr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12700" cap="flat" cmpd="sng" algn="ctr">
                      <a:solidFill>
                        <a:srgbClr val="4472C4">
                          <a:shade val="50000"/>
                        </a:srgb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>
                        <a:defRPr/>
                      </a:pPr>
                      <a:r>
                        <a:rPr lang="vi-VN" b="1" kern="0" dirty="0">
                          <a:solidFill>
                            <a:prstClr val="black"/>
                          </a:solidFill>
                          <a:latin typeface="UTM Avo" panose="02040603050506020204" pitchFamily="18"/>
                        </a:rPr>
                        <a:t>1</a:t>
                      </a:r>
                      <a:endPara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endParaRPr>
                    </a:p>
                  </p:txBody>
                </p:sp>
              </p:grpSp>
              <p:pic>
                <p:nvPicPr>
                  <p:cNvPr id="23" name="Picture 22">
                    <a:extLst>
                      <a:ext uri="{FF2B5EF4-FFF2-40B4-BE49-F238E27FC236}">
                        <a16:creationId xmlns:a16="http://schemas.microsoft.com/office/drawing/2014/main" xmlns="" id="{15AE7EF0-E57F-42F8-BDF9-732AFA45A1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190529" y="681951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xmlns="" id="{F00710CA-DE19-4599-A9D7-9DDD49051A9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0767374" y="681950"/>
                    <a:ext cx="502382" cy="39940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xmlns="" id="{5C889EF4-CE0E-4B29-8CB4-E60CB4DEDF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</a:extLst>
                  </a:blip>
                  <a:srcRect l="13393" t="11959" r="12989" b="11919"/>
                  <a:stretch/>
                </p:blipFill>
                <p:spPr>
                  <a:xfrm>
                    <a:off x="11344219" y="689579"/>
                    <a:ext cx="502382" cy="39940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xmlns="" id="{96986958-1989-4CB5-8BF4-A84EE24B6A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3665786" y="4728634"/>
                  <a:ext cx="646862" cy="545676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xmlns="" id="{3F4EDAC2-BDF4-4F4A-AEA1-96A1FCF711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4408525" y="4728633"/>
                  <a:ext cx="646862" cy="545676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xmlns="" id="{99C8F979-BB5D-47AA-A09C-239F9D262D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5151265" y="4739055"/>
                  <a:ext cx="646862" cy="545676"/>
                </a:xfrm>
                <a:prstGeom prst="rect">
                  <a:avLst/>
                </a:prstGeom>
              </p:spPr>
            </p:pic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xmlns="" id="{FE831E02-1EC5-45A6-86D5-EEDAB83EC784}"/>
                    </a:ext>
                  </a:extLst>
                </p:cNvPr>
                <p:cNvGrpSpPr/>
                <p:nvPr/>
              </p:nvGrpSpPr>
              <p:grpSpPr>
                <a:xfrm>
                  <a:off x="559946" y="4585803"/>
                  <a:ext cx="2879931" cy="731401"/>
                  <a:chOff x="7252985" y="170583"/>
                  <a:chExt cx="1801957" cy="412127"/>
                </a:xfrm>
              </p:grpSpPr>
              <p:sp>
                <p:nvSpPr>
                  <p:cNvPr id="20" name="Rectangle: Rounded Corners 19">
                    <a:extLst>
                      <a:ext uri="{FF2B5EF4-FFF2-40B4-BE49-F238E27FC236}">
                        <a16:creationId xmlns:a16="http://schemas.microsoft.com/office/drawing/2014/main" xmlns="" id="{C846A07C-DD54-4454-8118-C9047A145172}"/>
                      </a:ext>
                    </a:extLst>
                  </p:cNvPr>
                  <p:cNvSpPr/>
                  <p:nvPr/>
                </p:nvSpPr>
                <p:spPr>
                  <a:xfrm>
                    <a:off x="7378560" y="170583"/>
                    <a:ext cx="1676382" cy="398416"/>
                  </a:xfrm>
                  <a:prstGeom prst="round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Từ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  <a:r>
                      <a:rPr lang="en-US" b="1" kern="0" dirty="0" err="1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ngữ</a:t>
                    </a:r>
                    <a:r>
                      <a:rPr lang="en-US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 </a:t>
                    </a:r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xmlns="" id="{D1C76E2D-544D-403A-AE7D-B2BCEAA7C8B2}"/>
                      </a:ext>
                    </a:extLst>
                  </p:cNvPr>
                  <p:cNvSpPr/>
                  <p:nvPr/>
                </p:nvSpPr>
                <p:spPr>
                  <a:xfrm>
                    <a:off x="7252985" y="172549"/>
                    <a:ext cx="408019" cy="410161"/>
                  </a:xfrm>
                  <a:prstGeom prst="ellipse">
                    <a:avLst/>
                  </a:prstGeom>
                  <a:solidFill>
                    <a:srgbClr val="70AD47">
                      <a:lumMod val="20000"/>
                      <a:lumOff val="80000"/>
                    </a:srgbClr>
                  </a:solidFill>
                  <a:ln w="12700" cap="flat" cmpd="sng" algn="ctr">
                    <a:solidFill>
                      <a:srgbClr val="4472C4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vi-VN" b="1" kern="0" dirty="0">
                        <a:solidFill>
                          <a:prstClr val="black"/>
                        </a:solidFill>
                        <a:latin typeface="UTM Avo" panose="02040603050506020204" pitchFamily="18"/>
                      </a:rPr>
                      <a:t>2</a:t>
                    </a:r>
                    <a:endParaRPr lang="en-US" b="1" kern="0" dirty="0">
                      <a:solidFill>
                        <a:prstClr val="black"/>
                      </a:solidFill>
                      <a:latin typeface="UTM Avo" panose="02040603050506020204" pitchFamily="18"/>
                    </a:endParaRPr>
                  </a:p>
                </p:txBody>
              </p:sp>
            </p:grp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xmlns="" id="{B12AD269-7AF2-4D5A-B5F3-8353276E61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3744766" y="5626505"/>
                  <a:ext cx="646862" cy="526494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EEDFC4F3-7AF9-4B85-9210-49BA854870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4487505" y="5626504"/>
                  <a:ext cx="646862" cy="526494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xmlns="" id="{BA1EB47D-D270-4C2E-AA53-263BE19380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13393" t="11959" r="12989" b="11919"/>
                <a:stretch/>
              </p:blipFill>
              <p:spPr>
                <a:xfrm>
                  <a:off x="5230245" y="5636926"/>
                  <a:ext cx="646862" cy="52649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0090A25A-5D3E-4ED8-87CC-A557C1D66D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8" y="1108218"/>
            <a:ext cx="4992332" cy="4641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516BC-28BE-420D-B617-14D7C87CE113}"/>
              </a:ext>
            </a:extLst>
          </p:cNvPr>
          <p:cNvSpPr txBox="1"/>
          <p:nvPr/>
        </p:nvSpPr>
        <p:spPr>
          <a:xfrm>
            <a:off x="807562" y="2111410"/>
            <a:ext cx="46826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UTM Avo" panose="02040603050506020204" pitchFamily="18"/>
              </a:rPr>
              <a:t>Các nhóm trưng bày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UTM Avo" panose="02040603050506020204" pitchFamily="18"/>
              </a:rPr>
              <a:t>trước lớp</a:t>
            </a:r>
            <a:endParaRPr lang="en-US" sz="3200" b="1" dirty="0">
              <a:solidFill>
                <a:srgbClr val="FF0000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2826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B6AA02-2307-4C59-B357-1801A3366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5458"/>
            <a:ext cx="11887200" cy="638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9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12</a:t>
            </a:fld>
            <a:endParaRPr lang="en-US"/>
          </a:p>
        </p:txBody>
      </p:sp>
      <p:sp>
        <p:nvSpPr>
          <p:cNvPr id="3" name="圆角矩形 1"/>
          <p:cNvSpPr/>
          <p:nvPr/>
        </p:nvSpPr>
        <p:spPr>
          <a:xfrm>
            <a:off x="1892590" y="2102994"/>
            <a:ext cx="7671874" cy="2652011"/>
          </a:xfrm>
          <a:prstGeom prst="roundRect">
            <a:avLst>
              <a:gd name="adj" fmla="val 13063"/>
            </a:avLst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30000"/>
              </a:lnSpc>
            </a:pP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图片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79" y="776988"/>
            <a:ext cx="2681893" cy="2681893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73" y="3705777"/>
            <a:ext cx="2302699" cy="2185214"/>
          </a:xfrm>
          <a:prstGeom prst="rect">
            <a:avLst/>
          </a:prstGeom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" y="1258313"/>
            <a:ext cx="1798569" cy="2170687"/>
          </a:xfrm>
          <a:prstGeom prst="rect">
            <a:avLst/>
          </a:prstGeom>
        </p:spPr>
      </p:pic>
      <p:grpSp>
        <p:nvGrpSpPr>
          <p:cNvPr id="7" name="组合 19">
            <a:extLst>
              <a:ext uri="{FF2B5EF4-FFF2-40B4-BE49-F238E27FC236}">
                <a16:creationId xmlns:a16="http://schemas.microsoft.com/office/drawing/2014/main" xmlns="" id="{1BEBF428-0B54-4E24-B9BA-4EC078B97BD1}"/>
              </a:ext>
            </a:extLst>
          </p:cNvPr>
          <p:cNvGrpSpPr/>
          <p:nvPr/>
        </p:nvGrpSpPr>
        <p:grpSpPr>
          <a:xfrm>
            <a:off x="4287758" y="990539"/>
            <a:ext cx="3885949" cy="905983"/>
            <a:chOff x="1936535" y="3935752"/>
            <a:chExt cx="8318930" cy="2056864"/>
          </a:xfrm>
        </p:grpSpPr>
        <p:sp>
          <p:nvSpPr>
            <p:cNvPr id="8" name="任意多边形 3">
              <a:extLst>
                <a:ext uri="{FF2B5EF4-FFF2-40B4-BE49-F238E27FC236}">
                  <a16:creationId xmlns:a16="http://schemas.microsoft.com/office/drawing/2014/main" xmlns="" id="{F2404D56-DE59-4A94-80F5-977A4B7C2616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4">
              <a:extLst>
                <a:ext uri="{FF2B5EF4-FFF2-40B4-BE49-F238E27FC236}">
                  <a16:creationId xmlns:a16="http://schemas.microsoft.com/office/drawing/2014/main" xmlns="" id="{8F121B3E-C281-45D4-8C73-BE931CE82C6E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chemeClr val="accent1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BÌNH CHỌN</a:t>
              </a:r>
              <a:r>
                <a:rPr lang="en-US" altLang="zh-CN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889D73-14BD-4E10-B5F1-1D683725D5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333248"/>
            <a:ext cx="3479404" cy="635384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6C4F6222-D781-4273-A38A-18B1BCF409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5937">
            <a:off x="-19694" y="4387435"/>
            <a:ext cx="2424504" cy="24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D81CB5-B0C6-4CDC-847E-B5161D3C5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593" y="484910"/>
            <a:ext cx="11814814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874E0E-4EA5-4539-AE63-531CEF71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r="15400" b="6796"/>
          <a:stretch/>
        </p:blipFill>
        <p:spPr>
          <a:xfrm>
            <a:off x="-356684" y="743744"/>
            <a:ext cx="3045763" cy="4793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CFF24D-FF15-4C68-80C2-120CDC9F7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-184838"/>
            <a:ext cx="7635240" cy="7271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71A913-3563-491C-A410-4A5C7B19C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3" b="11698"/>
          <a:stretch/>
        </p:blipFill>
        <p:spPr>
          <a:xfrm>
            <a:off x="8691169" y="4404360"/>
            <a:ext cx="2610189" cy="2344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C1B58B-484A-4C3F-9600-FD803F0861FF}"/>
              </a:ext>
            </a:extLst>
          </p:cNvPr>
          <p:cNvSpPr txBox="1"/>
          <p:nvPr/>
        </p:nvSpPr>
        <p:spPr>
          <a:xfrm>
            <a:off x="3277508" y="3450881"/>
            <a:ext cx="54136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83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C:\Users\ADMIN\Desktop\Lam tac\b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315" y="-613576"/>
            <a:ext cx="13325665" cy="77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  <p:pic>
        <p:nvPicPr>
          <p:cNvPr id="51" name="Picture 4" descr="Trong hÃ¬nh áº£nh cÃ³ thá» cÃ³: thá»±c váº­t, Äá» uá»ng vÃ  trong nhÃ 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18" y="3954434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ong hÃ¬nh áº£nh cÃ³ thá» cÃ³: thá»±c váº­t, Äá» uá»ng vÃ  trong nhÃ 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13" y="3987063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Trong hÃ¬nh áº£nh cÃ³ thá» cÃ³: thá»±c váº­t, Äá» uá»ng vÃ  trong nhÃ 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09" y="3938997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60" y="117592"/>
            <a:ext cx="4249941" cy="33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4670491" y="1907295"/>
            <a:ext cx="3079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HẠT GIỐNG </a:t>
            </a:r>
          </a:p>
          <a:p>
            <a:pPr algn="ctr"/>
            <a:r>
              <a:rPr lang="en-US" sz="3600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DIỆU KÌ</a:t>
            </a:r>
          </a:p>
        </p:txBody>
      </p:sp>
      <p:pic>
        <p:nvPicPr>
          <p:cNvPr id="46" name="Picture 4" descr="Trong hÃ¬nh áº£nh cÃ³ thá» cÃ³: thá»±c váº­t, Äá» uá»ng vÃ  trong nhÃ 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667" b="87604" l="29167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31" y="3954434"/>
            <a:ext cx="1902507" cy="209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80"/>
          <p:cNvSpPr/>
          <p:nvPr/>
        </p:nvSpPr>
        <p:spPr>
          <a:xfrm>
            <a:off x="2435481" y="-391695"/>
            <a:ext cx="7662682" cy="19746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CẢM ƠN CÁC BẠN ĐÃ GIÚP MÌNH TÌM ĐƯỢC CÁC LOẠI HẠT GIỐNG NHÉ!</a:t>
            </a:r>
          </a:p>
        </p:txBody>
      </p:sp>
      <p:sp>
        <p:nvSpPr>
          <p:cNvPr id="4" name="Oval 3"/>
          <p:cNvSpPr/>
          <p:nvPr/>
        </p:nvSpPr>
        <p:spPr>
          <a:xfrm>
            <a:off x="5191086" y="5738314"/>
            <a:ext cx="596817" cy="55895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615435" y="5760721"/>
            <a:ext cx="587665" cy="59417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287018" y="5800751"/>
            <a:ext cx="534390" cy="5581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836256" y="5751992"/>
            <a:ext cx="523817" cy="57034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2" y="2864268"/>
            <a:ext cx="4033930" cy="4025894"/>
          </a:xfrm>
          <a:prstGeom prst="rect">
            <a:avLst/>
          </a:prstGeom>
        </p:spPr>
      </p:pic>
      <p:sp>
        <p:nvSpPr>
          <p:cNvPr id="40" name="Rounded Rectangle 80">
            <a:extLst>
              <a:ext uri="{FF2B5EF4-FFF2-40B4-BE49-F238E27FC236}">
                <a16:creationId xmlns:a16="http://schemas.microsoft.com/office/drawing/2014/main" xmlns="" id="{5118660B-8473-4C39-8212-EA81862DB33E}"/>
              </a:ext>
            </a:extLst>
          </p:cNvPr>
          <p:cNvSpPr/>
          <p:nvPr/>
        </p:nvSpPr>
        <p:spPr>
          <a:xfrm>
            <a:off x="-253397" y="1582912"/>
            <a:ext cx="4430456" cy="15358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CÁC BẠN HÃY GIÚP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MÌNH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TÌM CÁC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LOẠI HẠT GIỐNG NHÉ!</a:t>
            </a:r>
          </a:p>
        </p:txBody>
      </p:sp>
      <p:sp>
        <p:nvSpPr>
          <p:cNvPr id="21" name="Rounded Rectangle 80">
            <a:extLst>
              <a:ext uri="{FF2B5EF4-FFF2-40B4-BE49-F238E27FC236}">
                <a16:creationId xmlns:a16="http://schemas.microsoft.com/office/drawing/2014/main" xmlns="" id="{7C0B575D-5935-464F-AE7F-A25C275FC071}"/>
              </a:ext>
            </a:extLst>
          </p:cNvPr>
          <p:cNvSpPr/>
          <p:nvPr/>
        </p:nvSpPr>
        <p:spPr>
          <a:xfrm>
            <a:off x="2772280" y="3455709"/>
            <a:ext cx="4271287" cy="772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Click vào chậu để chọn câu hỏi.</a:t>
            </a:r>
          </a:p>
          <a:p>
            <a:pPr algn="ctr"/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Click vào số để ra hạt giống.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Oval 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0E962A4F-23BB-4DE1-9A4D-6D3A994C6878}"/>
              </a:ext>
            </a:extLst>
          </p:cNvPr>
          <p:cNvSpPr/>
          <p:nvPr/>
        </p:nvSpPr>
        <p:spPr>
          <a:xfrm>
            <a:off x="11112285" y="5800752"/>
            <a:ext cx="881279" cy="935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hlinkClick r:id="rId15" action="ppaction://hlinksldjump"/>
              </a:rPr>
              <a:t>x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72B8400-D4AE-41DE-96E6-0CDD6E2ECA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56349" y="4065010"/>
            <a:ext cx="760698" cy="75516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C2ADCBB-50C1-4E58-B37E-1602C20364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16686" y="4017188"/>
            <a:ext cx="866925" cy="794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3FB56FE-126C-40A9-9A25-3226CD1E3E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14137" y="4028532"/>
            <a:ext cx="905016" cy="7916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522FE41-528E-4DFB-9D66-5D57674F2EE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10499"/>
          <a:stretch/>
        </p:blipFill>
        <p:spPr>
          <a:xfrm>
            <a:off x="9586069" y="4017188"/>
            <a:ext cx="882786" cy="7940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8112FB8-640A-478A-81A5-30C0E996F22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1" grpId="0" animBg="1"/>
      <p:bldP spid="40" grpId="0" animBg="1"/>
      <p:bldP spid="40" grpId="1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71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87" y="-186210"/>
            <a:ext cx="8885836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4" y="3405993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515444" y="1374667"/>
            <a:ext cx="68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1">
                    <a:lumMod val="75000"/>
                  </a:schemeClr>
                </a:solidFill>
              </a:rPr>
              <a:t>Hoa cà màu gì?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2111" y="6107903"/>
            <a:ext cx="2589091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 tím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E6C57E-BCE7-4397-9B72-D9B4F48B3C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3AA89F-5A80-45CE-B0BC-1FB700ECA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0795" y="4194556"/>
            <a:ext cx="23717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3" y="-127000"/>
            <a:ext cx="12749286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341" y="-127000"/>
            <a:ext cx="8964118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728304" y="1108743"/>
            <a:ext cx="68819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+mj-lt"/>
              </a:rPr>
              <a:t>Điền vào chỗ chấm: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Hoa mận……….</a:t>
            </a:r>
            <a:endParaRPr lang="en-US" sz="6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6029" y="6164703"/>
            <a:ext cx="291994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trắng tinh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35FB7D-0C87-4B80-85CE-669E96017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11" name="Picture 2" descr="Top những địa điểm có mùa hoa mận đẹp như chốn thiên đường">
            <a:extLst>
              <a:ext uri="{FF2B5EF4-FFF2-40B4-BE49-F238E27FC236}">
                <a16:creationId xmlns:a16="http://schemas.microsoft.com/office/drawing/2014/main" xmlns="" id="{6EBACFD8-F8D0-4A2C-841B-942631D3E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64" y="4289308"/>
            <a:ext cx="2575472" cy="155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0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" y="-160631"/>
            <a:ext cx="10283252" cy="429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293495" y="1258499"/>
            <a:ext cx="760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</a:rPr>
              <a:t>Hoa đỗ như thế nào?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5724" y="6190558"/>
            <a:ext cx="422055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đỗ xinh xinh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55EFB47-A2C2-4CA4-982C-5A41C4473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11" name="Picture 6" descr="Đậu ván trắng nhiều công dụng">
            <a:extLst>
              <a:ext uri="{FF2B5EF4-FFF2-40B4-BE49-F238E27FC236}">
                <a16:creationId xmlns:a16="http://schemas.microsoft.com/office/drawing/2014/main" xmlns="" id="{CE4E8B11-2FC8-4A23-AE31-58BF2F10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1" y="4171935"/>
            <a:ext cx="2903096" cy="179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3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104" y="-127000"/>
            <a:ext cx="12729407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53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58" y="3350805"/>
            <a:ext cx="6094942" cy="4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7458" y="729541"/>
            <a:ext cx="710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noProof="0">
                <a:solidFill>
                  <a:srgbClr val="0070C0"/>
                </a:solidFill>
              </a:rPr>
              <a:t>Hình bên dưới là hoa gì?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9265" y="4727618"/>
            <a:ext cx="3228975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 mướp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6083B7-4AD2-4275-8AAF-F0D49CA925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59" y="0"/>
            <a:ext cx="1543403" cy="68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71A32C-CD89-4CD0-AFE8-C0B318776D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7352" y="1436909"/>
            <a:ext cx="2412800" cy="144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0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2CE8CD0-70E0-4F7D-AF7A-2748945C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447"/>
            <a:ext cx="12192000" cy="64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8">
            <a:extLst>
              <a:ext uri="{FF2B5EF4-FFF2-40B4-BE49-F238E27FC236}">
                <a16:creationId xmlns:a16="http://schemas.microsoft.com/office/drawing/2014/main" xmlns="" id="{13039AD0-93C0-4E12-921C-27712C547CD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88406" y="1364193"/>
            <a:ext cx="561518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Góc</a:t>
            </a:r>
            <a:r>
              <a:rPr lang="en-US" altLang="zh-CN" sz="4800" b="1" dirty="0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sáng</a:t>
            </a:r>
            <a:r>
              <a:rPr lang="en-US" altLang="zh-CN" sz="4800" b="1" dirty="0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 </a:t>
            </a:r>
            <a:r>
              <a:rPr lang="en-US" altLang="zh-CN" sz="4800" b="1" dirty="0" err="1">
                <a:solidFill>
                  <a:srgbClr val="92D050"/>
                </a:solidFill>
                <a:latin typeface="UTM Avo (Headings)"/>
                <a:ea typeface="微软雅黑" panose="020B0503020204020204" pitchFamily="34" charset="-122"/>
                <a:cs typeface="宋体" pitchFamily="2" charset="-122"/>
              </a:rPr>
              <a:t>tạo</a:t>
            </a:r>
            <a:endParaRPr lang="en-US" altLang="zh-CN" sz="4800" b="1" dirty="0">
              <a:solidFill>
                <a:srgbClr val="92D050"/>
              </a:solidFill>
              <a:latin typeface="UTM Avo (Headings)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9" name="矩形: 圆角 10">
            <a:extLst>
              <a:ext uri="{FF2B5EF4-FFF2-40B4-BE49-F238E27FC236}">
                <a16:creationId xmlns:a16="http://schemas.microsoft.com/office/drawing/2014/main" xmlns="" id="{FF42B6E8-B811-4DB7-B621-103A6E7CF660}"/>
              </a:ext>
            </a:extLst>
          </p:cNvPr>
          <p:cNvSpPr/>
          <p:nvPr/>
        </p:nvSpPr>
        <p:spPr>
          <a:xfrm>
            <a:off x="1448972" y="2282244"/>
            <a:ext cx="9025064" cy="847781"/>
          </a:xfrm>
          <a:prstGeom prst="roundRect">
            <a:avLst>
              <a:gd name="adj" fmla="val 50000"/>
            </a:avLst>
          </a:prstGeom>
          <a:solidFill>
            <a:srgbClr val="7CA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rgbClr val="FFFF00"/>
                </a:solidFill>
                <a:latin typeface="UTM Avo (Headings)"/>
                <a:ea typeface="微软雅黑" panose="020B0503020204020204" pitchFamily="34" charset="-122"/>
                <a:cs typeface="Times New Roman" panose="02020603050405020304" pitchFamily="18" charset="0"/>
              </a:rPr>
              <a:t>Trưng bày Quà tặng ý nghĩa</a:t>
            </a:r>
            <a:endParaRPr lang="zh-CN" altLang="en-US" sz="4400" b="1" dirty="0">
              <a:solidFill>
                <a:srgbClr val="FFFF00"/>
              </a:solidFill>
              <a:latin typeface="UTM Avo (Headings)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A3EBD-57D3-4CF2-B7C2-D89084A96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2371"/>
            <a:ext cx="12372999" cy="58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1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163</Words>
  <Application>Microsoft Office PowerPoint</Application>
  <PresentationFormat>Custom</PresentationFormat>
  <Paragraphs>45</Paragraphs>
  <Slides>14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32</cp:revision>
  <dcterms:created xsi:type="dcterms:W3CDTF">2021-01-19T08:33:08Z</dcterms:created>
  <dcterms:modified xsi:type="dcterms:W3CDTF">2025-04-27T14:07:32Z</dcterms:modified>
</cp:coreProperties>
</file>