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307" r:id="rId3"/>
    <p:sldId id="258" r:id="rId4"/>
    <p:sldId id="261" r:id="rId5"/>
    <p:sldId id="336" r:id="rId6"/>
    <p:sldId id="35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263" r:id="rId15"/>
    <p:sldId id="376" r:id="rId16"/>
    <p:sldId id="377" r:id="rId17"/>
    <p:sldId id="264" r:id="rId18"/>
    <p:sldId id="26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VN" dirty="0"/>
              <a:t>Bấm 1 lần vào ô màu sắc muốn lật  đơn vị đo diện tích tương ứng sẽ hiện ra. Bấm lần 2 vào ô màu sắc đó sẽ biến mất hiện chữ bên dưới. </a:t>
            </a:r>
          </a:p>
          <a:p>
            <a:r>
              <a:rPr lang="en-VN" dirty="0"/>
              <a:t>Giáo viên mời học sinh trả lời.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66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43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84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258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18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78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03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26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76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72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76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4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4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614363" y="0"/>
            <a:ext cx="10201275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 Hai </a:t>
            </a:r>
            <a:r>
              <a:rPr lang="vi-VN" sz="3600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10 </a:t>
            </a:r>
            <a:r>
              <a:rPr lang="vi-VN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3 năm 2025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vi-VN" sz="36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 tập chung ( tiết 1)</a:t>
            </a:r>
            <a:endParaRPr lang="en-US" sz="36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/>
              <p:nvPr/>
            </p:nvSpPr>
            <p:spPr>
              <a:xfrm>
                <a:off x="592666" y="2425220"/>
                <a:ext cx="6350000" cy="378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khoai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47 = 3 196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= 1 175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816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6" y="2425220"/>
                <a:ext cx="6350000" cy="3786678"/>
              </a:xfrm>
              <a:prstGeom prst="rect">
                <a:avLst/>
              </a:prstGeom>
              <a:blipFill>
                <a:blip r:embed="rId5"/>
                <a:stretch>
                  <a:fillRect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/>
              <p:nvPr/>
            </p:nvSpPr>
            <p:spPr>
              <a:xfrm>
                <a:off x="880534" y="2442153"/>
                <a:ext cx="5588000" cy="305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300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3196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1175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816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= 5 487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4" y="2442153"/>
                <a:ext cx="5588000" cy="3053144"/>
              </a:xfrm>
              <a:prstGeom prst="rect">
                <a:avLst/>
              </a:prstGeom>
              <a:blipFill>
                <a:blip r:embed="rId5"/>
                <a:stretch>
                  <a:fillRect l="-1200" r="-1091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61BAF-01EA-D00B-D451-05B6D6BC716A}"/>
              </a:ext>
            </a:extLst>
          </p:cNvPr>
          <p:cNvSpPr txBox="1"/>
          <p:nvPr/>
        </p:nvSpPr>
        <p:spPr>
          <a:xfrm>
            <a:off x="1016001" y="2492953"/>
            <a:ext cx="5588000" cy="3142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3 196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1 175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816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300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5 487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762EB-15B1-CBF8-BB30-EFE85C967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070185" y="1436010"/>
            <a:ext cx="1000421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chuyển đổi đơn vị đo diện tích, em nhắn bạn cần lưu ý những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20051" y="1436010"/>
            <a:ext cx="7802882" cy="2475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ước </a:t>
            </a:r>
            <a:r>
              <a:rPr lang="en-US" sz="36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diện tích của mộ số đồ vật trong nhà, hôm sau chia sẻ với các bạn.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9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62C5BC94-A06E-8FA8-DA08-774E113601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70: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ECE99FC4-2275-E7F5-FB5D-24D525DD8CF5}"/>
              </a:ext>
            </a:extLst>
          </p:cNvPr>
          <p:cNvSpPr/>
          <p:nvPr/>
        </p:nvSpPr>
        <p:spPr>
          <a:xfrm>
            <a:off x="7230535" y="1047738"/>
            <a:ext cx="4388966" cy="5336129"/>
          </a:xfrm>
          <a:custGeom>
            <a:avLst/>
            <a:gdLst/>
            <a:ahLst/>
            <a:cxnLst/>
            <a:rect l="l" t="t" r="r" b="b"/>
            <a:pathLst>
              <a:path w="7972249" h="9692704">
                <a:moveTo>
                  <a:pt x="0" y="0"/>
                </a:moveTo>
                <a:lnTo>
                  <a:pt x="7972249" y="0"/>
                </a:lnTo>
                <a:lnTo>
                  <a:pt x="7972249" y="9692704"/>
                </a:lnTo>
                <a:lnTo>
                  <a:pt x="0" y="9692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B4E59-8A7E-6D00-1005-E2AC9D545836}"/>
              </a:ext>
            </a:extLst>
          </p:cNvPr>
          <p:cNvSpPr txBox="1"/>
          <p:nvPr/>
        </p:nvSpPr>
        <p:spPr>
          <a:xfrm>
            <a:off x="7975598" y="3631685"/>
            <a:ext cx="3031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DÒNG CHỮ BÍ ẨN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57B1DAD5-2ABF-120D-F0A9-5BE7D4686409}"/>
              </a:ext>
            </a:extLst>
          </p:cNvPr>
          <p:cNvSpPr txBox="1"/>
          <p:nvPr/>
        </p:nvSpPr>
        <p:spPr>
          <a:xfrm>
            <a:off x="718041" y="4351111"/>
            <a:ext cx="6332292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xanh">
            <a:extLst>
              <a:ext uri="{FF2B5EF4-FFF2-40B4-BE49-F238E27FC236}">
                <a16:creationId xmlns:a16="http://schemas.microsoft.com/office/drawing/2014/main" id="{391E4338-E16B-6E4D-D611-DEBF9ED3956B}"/>
              </a:ext>
            </a:extLst>
          </p:cNvPr>
          <p:cNvSpPr/>
          <p:nvPr/>
        </p:nvSpPr>
        <p:spPr>
          <a:xfrm>
            <a:off x="785280" y="4101963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AAC95B"/>
          </a:solidFill>
        </p:spPr>
      </p:sp>
      <p:sp>
        <p:nvSpPr>
          <p:cNvPr id="10" name="vàng">
            <a:extLst>
              <a:ext uri="{FF2B5EF4-FFF2-40B4-BE49-F238E27FC236}">
                <a16:creationId xmlns:a16="http://schemas.microsoft.com/office/drawing/2014/main" id="{E8A86407-AE39-EC7E-62D3-0EF6182C8AFB}"/>
              </a:ext>
            </a:extLst>
          </p:cNvPr>
          <p:cNvSpPr/>
          <p:nvPr/>
        </p:nvSpPr>
        <p:spPr>
          <a:xfrm>
            <a:off x="2933698" y="4078954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FFCE2A"/>
          </a:solidFill>
        </p:spPr>
      </p:sp>
      <p:sp>
        <p:nvSpPr>
          <p:cNvPr id="11" name="hồng ">
            <a:extLst>
              <a:ext uri="{FF2B5EF4-FFF2-40B4-BE49-F238E27FC236}">
                <a16:creationId xmlns:a16="http://schemas.microsoft.com/office/drawing/2014/main" id="{F1854247-C224-F879-E326-1AB5953F6B3B}"/>
              </a:ext>
            </a:extLst>
          </p:cNvPr>
          <p:cNvSpPr/>
          <p:nvPr/>
        </p:nvSpPr>
        <p:spPr>
          <a:xfrm>
            <a:off x="4989858" y="4078954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FFBAB3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D4DF6-11A3-B13E-0A3A-214246131988}"/>
              </a:ext>
            </a:extLst>
          </p:cNvPr>
          <p:cNvSpPr txBox="1"/>
          <p:nvPr/>
        </p:nvSpPr>
        <p:spPr>
          <a:xfrm>
            <a:off x="722205" y="1647056"/>
            <a:ext cx="6728462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Một dòng chữ đã bị ẩn bởi các ô màu sắc. Để lật các ô màu sắc các em hãy nói những thông tin mình biết về đơn vị đo diện tích tương ứng với mỗi ô màu sắc.  </a:t>
            </a:r>
          </a:p>
        </p:txBody>
      </p:sp>
      <p:sp>
        <p:nvSpPr>
          <p:cNvPr id="13" name="m">
            <a:extLst>
              <a:ext uri="{FF2B5EF4-FFF2-40B4-BE49-F238E27FC236}">
                <a16:creationId xmlns:a16="http://schemas.microsoft.com/office/drawing/2014/main" id="{967441B6-20B7-9C1B-611E-2475537B81FD}"/>
              </a:ext>
            </a:extLst>
          </p:cNvPr>
          <p:cNvSpPr txBox="1"/>
          <p:nvPr/>
        </p:nvSpPr>
        <p:spPr>
          <a:xfrm>
            <a:off x="1301278" y="4269084"/>
            <a:ext cx="1140349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dm">
            <a:extLst>
              <a:ext uri="{FF2B5EF4-FFF2-40B4-BE49-F238E27FC236}">
                <a16:creationId xmlns:a16="http://schemas.microsoft.com/office/drawing/2014/main" id="{AA1473CB-A092-7A66-9269-6563704BBDF2}"/>
              </a:ext>
            </a:extLst>
          </p:cNvPr>
          <p:cNvSpPr txBox="1"/>
          <p:nvPr/>
        </p:nvSpPr>
        <p:spPr>
          <a:xfrm>
            <a:off x="5313979" y="4269084"/>
            <a:ext cx="1373719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mm">
            <a:extLst>
              <a:ext uri="{FF2B5EF4-FFF2-40B4-BE49-F238E27FC236}">
                <a16:creationId xmlns:a16="http://schemas.microsoft.com/office/drawing/2014/main" id="{3652BFAF-CB14-E20D-7CD4-714FD3A58E66}"/>
              </a:ext>
            </a:extLst>
          </p:cNvPr>
          <p:cNvSpPr txBox="1"/>
          <p:nvPr/>
        </p:nvSpPr>
        <p:spPr>
          <a:xfrm>
            <a:off x="3173862" y="4272609"/>
            <a:ext cx="1455095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742A00E2-C60F-DC72-80A1-552DFCA435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B93847-16E8-E096-D0D1-B55D23FABF94}"/>
              </a:ext>
            </a:extLst>
          </p:cNvPr>
          <p:cNvSpPr txBox="1"/>
          <p:nvPr/>
        </p:nvSpPr>
        <p:spPr>
          <a:xfrm>
            <a:off x="703847" y="2125910"/>
            <a:ext cx="7949086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a) 4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7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      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  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226308" y="2326346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738A6CA9-CFA0-6D57-4920-1ED939B95583}"/>
              </a:ext>
            </a:extLst>
          </p:cNvPr>
          <p:cNvSpPr/>
          <p:nvPr/>
        </p:nvSpPr>
        <p:spPr>
          <a:xfrm>
            <a:off x="2290233" y="23909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34477D2-8EB8-2DDB-ED0F-9A4A85C0BB67}"/>
              </a:ext>
            </a:extLst>
          </p:cNvPr>
          <p:cNvSpPr/>
          <p:nvPr/>
        </p:nvSpPr>
        <p:spPr>
          <a:xfrm>
            <a:off x="2226307" y="3105992"/>
            <a:ext cx="1816303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8BCD6CE8-1ADC-1F5F-74FF-56B247C47DD7}"/>
              </a:ext>
            </a:extLst>
          </p:cNvPr>
          <p:cNvSpPr/>
          <p:nvPr/>
        </p:nvSpPr>
        <p:spPr>
          <a:xfrm>
            <a:off x="2226307" y="3818261"/>
            <a:ext cx="221093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68FE7-990E-791C-7262-9B39AADEC5BB}"/>
              </a:ext>
            </a:extLst>
          </p:cNvPr>
          <p:cNvSpPr txBox="1"/>
          <p:nvPr/>
        </p:nvSpPr>
        <p:spPr>
          <a:xfrm>
            <a:off x="5851580" y="2125910"/>
            <a:ext cx="7949086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b) 600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300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80 000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132DF159-BBF2-F4D9-F82D-0B98FB1738C1}"/>
              </a:ext>
            </a:extLst>
          </p:cNvPr>
          <p:cNvSpPr/>
          <p:nvPr/>
        </p:nvSpPr>
        <p:spPr>
          <a:xfrm>
            <a:off x="7949774" y="2326346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DCD0E3-CD78-2A80-F0D8-281CE61581BE}"/>
              </a:ext>
            </a:extLst>
          </p:cNvPr>
          <p:cNvSpPr/>
          <p:nvPr/>
        </p:nvSpPr>
        <p:spPr>
          <a:xfrm>
            <a:off x="7949774" y="3079879"/>
            <a:ext cx="103335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3DACEAC6-E46D-863E-C3DE-3CF09513CBFB}"/>
              </a:ext>
            </a:extLst>
          </p:cNvPr>
          <p:cNvSpPr/>
          <p:nvPr/>
        </p:nvSpPr>
        <p:spPr>
          <a:xfrm>
            <a:off x="8474707" y="3799545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510E5A-921E-3B02-0927-B97D5820B059}"/>
              </a:ext>
            </a:extLst>
          </p:cNvPr>
          <p:cNvSpPr txBox="1"/>
          <p:nvPr/>
        </p:nvSpPr>
        <p:spPr>
          <a:xfrm>
            <a:off x="703847" y="4327243"/>
            <a:ext cx="6154153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c) 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23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3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9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23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929BA630-DFD8-F020-9003-FEF2F9DF91C7}"/>
              </a:ext>
            </a:extLst>
          </p:cNvPr>
          <p:cNvSpPr/>
          <p:nvPr/>
        </p:nvSpPr>
        <p:spPr>
          <a:xfrm>
            <a:off x="3313963" y="4527679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65F72B43-142E-3722-7503-BC7D98A487D6}"/>
              </a:ext>
            </a:extLst>
          </p:cNvPr>
          <p:cNvSpPr/>
          <p:nvPr/>
        </p:nvSpPr>
        <p:spPr>
          <a:xfrm>
            <a:off x="3169584" y="5307325"/>
            <a:ext cx="1383166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3" name="Rounded Rectangle 16">
            <a:extLst>
              <a:ext uri="{FF2B5EF4-FFF2-40B4-BE49-F238E27FC236}">
                <a16:creationId xmlns:a16="http://schemas.microsoft.com/office/drawing/2014/main" id="{2BEE071D-76EB-D9BC-C6CE-CDB876968970}"/>
              </a:ext>
            </a:extLst>
          </p:cNvPr>
          <p:cNvSpPr/>
          <p:nvPr/>
        </p:nvSpPr>
        <p:spPr>
          <a:xfrm>
            <a:off x="3390965" y="6019594"/>
            <a:ext cx="202805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4" name="Rounded Rectangle 23">
            <a:extLst>
              <a:ext uri="{FF2B5EF4-FFF2-40B4-BE49-F238E27FC236}">
                <a16:creationId xmlns:a16="http://schemas.microsoft.com/office/drawing/2014/main" id="{2BE76087-92DC-D3C8-E081-24CF323FA954}"/>
              </a:ext>
            </a:extLst>
          </p:cNvPr>
          <p:cNvSpPr/>
          <p:nvPr/>
        </p:nvSpPr>
        <p:spPr>
          <a:xfrm>
            <a:off x="2290233" y="3165687"/>
            <a:ext cx="16721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70 000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BD59AEF3-051B-6793-785F-C0B0553C204C}"/>
              </a:ext>
            </a:extLst>
          </p:cNvPr>
          <p:cNvSpPr/>
          <p:nvPr/>
        </p:nvSpPr>
        <p:spPr>
          <a:xfrm>
            <a:off x="2290233" y="3876887"/>
            <a:ext cx="20658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3 000 000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4FEDD225-C1BB-96C3-AEC8-111AA2AF547C}"/>
              </a:ext>
            </a:extLst>
          </p:cNvPr>
          <p:cNvSpPr/>
          <p:nvPr/>
        </p:nvSpPr>
        <p:spPr>
          <a:xfrm>
            <a:off x="8024283" y="23909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E3F962FC-32FC-F241-7F44-603E8E71B592}"/>
              </a:ext>
            </a:extLst>
          </p:cNvPr>
          <p:cNvSpPr/>
          <p:nvPr/>
        </p:nvSpPr>
        <p:spPr>
          <a:xfrm>
            <a:off x="8056033" y="31402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4F522648-1F0B-0CBF-D38D-D882DA33E9DE}"/>
              </a:ext>
            </a:extLst>
          </p:cNvPr>
          <p:cNvSpPr/>
          <p:nvPr/>
        </p:nvSpPr>
        <p:spPr>
          <a:xfrm>
            <a:off x="8544983" y="38768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800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F0F1D9C2-A5A2-91EB-153A-303D8F8449BC}"/>
              </a:ext>
            </a:extLst>
          </p:cNvPr>
          <p:cNvSpPr/>
          <p:nvPr/>
        </p:nvSpPr>
        <p:spPr>
          <a:xfrm>
            <a:off x="3382433" y="45880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123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ounded Rectangle 23">
            <a:extLst>
              <a:ext uri="{FF2B5EF4-FFF2-40B4-BE49-F238E27FC236}">
                <a16:creationId xmlns:a16="http://schemas.microsoft.com/office/drawing/2014/main" id="{1BF2028A-C16F-CA74-0ACE-E1CB29307CD5}"/>
              </a:ext>
            </a:extLst>
          </p:cNvPr>
          <p:cNvSpPr/>
          <p:nvPr/>
        </p:nvSpPr>
        <p:spPr>
          <a:xfrm>
            <a:off x="3452283" y="536913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503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ounded Rectangle 23">
            <a:extLst>
              <a:ext uri="{FF2B5EF4-FFF2-40B4-BE49-F238E27FC236}">
                <a16:creationId xmlns:a16="http://schemas.microsoft.com/office/drawing/2014/main" id="{F120F367-D82C-0B64-1AF8-3233A5ABE6CB}"/>
              </a:ext>
            </a:extLst>
          </p:cNvPr>
          <p:cNvSpPr/>
          <p:nvPr/>
        </p:nvSpPr>
        <p:spPr>
          <a:xfrm>
            <a:off x="3452283" y="6073987"/>
            <a:ext cx="19134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90 023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 animBg="1"/>
      <p:bldP spid="45" grpId="0" animBg="1"/>
      <p:bldP spid="8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05059" y="1586404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08FBA-5607-FCDF-5066-A9684EBC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00" y="2785811"/>
            <a:ext cx="9059333" cy="35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461345" y="1721331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08FBA-5607-FCDF-5066-A9684EBC2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84" r="59439" b="29222"/>
          <a:stretch/>
        </p:blipFill>
        <p:spPr>
          <a:xfrm>
            <a:off x="670442" y="2735012"/>
            <a:ext cx="2744164" cy="2733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5367866" y="2847838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3183466" y="3328014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60 = 3 600 (cm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3 600 cm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6" y="3328014"/>
                <a:ext cx="6096000" cy="1855380"/>
              </a:xfrm>
              <a:prstGeom prst="rect">
                <a:avLst/>
              </a:prstGeom>
              <a:blipFill>
                <a:blip r:embed="rId5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1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84958" y="1657425"/>
            <a:ext cx="954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7508200" y="2544290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5384800" y="2984962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cổ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 = 420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số: 420 dm</a:t>
                </a:r>
                <a:r>
                  <a:rPr lang="en-VN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984962"/>
                <a:ext cx="6096000" cy="1855380"/>
              </a:xfrm>
              <a:prstGeom prst="rect">
                <a:avLst/>
              </a:prstGeom>
              <a:blipFill>
                <a:blip r:embed="rId4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B4F7F8A-0FF2-1694-9372-14FEFD500F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7" r="1969" b="29222"/>
          <a:stretch/>
        </p:blipFill>
        <p:spPr>
          <a:xfrm>
            <a:off x="609597" y="2566337"/>
            <a:ext cx="4758269" cy="27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84958" y="1657425"/>
            <a:ext cx="954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5171400" y="3814290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3048000" y="4356562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80 = 400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400 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356562"/>
                <a:ext cx="6096000" cy="1855380"/>
              </a:xfrm>
              <a:prstGeom prst="rect">
                <a:avLst/>
              </a:prstGeom>
              <a:blipFill>
                <a:blip r:embed="rId4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00D38E-B694-E996-1720-0287C28AF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57" t="69901" r="1970" b="1604"/>
          <a:stretch/>
        </p:blipFill>
        <p:spPr>
          <a:xfrm>
            <a:off x="846667" y="2641600"/>
            <a:ext cx="99060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40570" y="1611206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từng mảnh vườn và diện tích cả khu vườn theo sơ đồ dưới đây: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00" y="2686414"/>
            <a:ext cx="7284931" cy="4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622</Words>
  <Application>Microsoft Office PowerPoint</Application>
  <PresentationFormat>Widescreen</PresentationFormat>
  <Paragraphs>94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UTM Avo</vt:lpstr>
      <vt:lpstr>Times New Roman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2023-10-24T04:45:10Z</dcterms:created>
  <dcterms:modified xsi:type="dcterms:W3CDTF">2025-03-11T09:14:45Z</dcterms:modified>
</cp:coreProperties>
</file>