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1" r:id="rId2"/>
    <p:sldId id="282" r:id="rId3"/>
    <p:sldId id="276" r:id="rId4"/>
    <p:sldId id="260" r:id="rId5"/>
    <p:sldId id="277" r:id="rId6"/>
    <p:sldId id="274" r:id="rId7"/>
    <p:sldId id="278" r:id="rId8"/>
    <p:sldId id="279" r:id="rId9"/>
    <p:sldId id="261" r:id="rId10"/>
    <p:sldId id="280" r:id="rId11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436" y="68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2500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926099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5/18/2025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blogtailieu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TRƯỜNG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TIỂU</a:t>
            </a:r>
            <a:r>
              <a:rPr lang="en-US" altLang="en-US" sz="3500" b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3500" b="1" dirty="0" err="1">
                <a:solidFill>
                  <a:srgbClr val="FF0066"/>
                </a:solidFill>
                <a:latin typeface="Times New Roman" pitchFamily="18" charset="0"/>
              </a:rPr>
              <a:t>HỌC</a:t>
            </a:r>
            <a:r>
              <a:rPr lang="vi-VN" altLang="en-US" sz="3500" b="1" dirty="0">
                <a:solidFill>
                  <a:srgbClr val="FF0066"/>
                </a:solidFill>
                <a:latin typeface="Times New Roman" pitchFamily="18" charset="0"/>
              </a:rPr>
              <a:t> PHÚC THÀNH</a:t>
            </a:r>
            <a:endParaRPr lang="en-US" altLang="en-US" sz="3500" b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1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7" y="5443538"/>
            <a:ext cx="203458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7" name="Text Box 14"/>
          <p:cNvSpPr txBox="1">
            <a:spLocks noChangeArrowheads="1"/>
          </p:cNvSpPr>
          <p:nvPr/>
        </p:nvSpPr>
        <p:spPr bwMode="auto">
          <a:xfrm>
            <a:off x="975519" y="2950538"/>
            <a:ext cx="14173200" cy="2576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TIẾT 173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</a:t>
            </a:r>
            <a:r>
              <a:rPr lang="vi-VN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ĐO </a:t>
            </a:r>
            <a:r>
              <a:rPr lang="vi-VN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vi-V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(Trang 122)</a:t>
            </a:r>
          </a:p>
        </p:txBody>
      </p:sp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068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vi-VN" sz="60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GIÁO ÁN ĐIỆN TỬ</a:t>
            </a:r>
            <a:endParaRPr lang="en-US" sz="6000" b="1" dirty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054" name="Text Box 18"/>
          <p:cNvSpPr txBox="1">
            <a:spLocks noChangeArrowheads="1"/>
          </p:cNvSpPr>
          <p:nvPr/>
        </p:nvSpPr>
        <p:spPr bwMode="auto">
          <a:xfrm>
            <a:off x="2557757" y="7200900"/>
            <a:ext cx="597456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Giáo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</a:t>
            </a:r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viên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</a:t>
            </a:r>
            <a:r>
              <a:rPr lang="vi-VN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 PHẠM THỊ THẢO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Lớp</a:t>
            </a:r>
            <a:r>
              <a:rPr lang="en-US" altLang="en-US" sz="2400" b="1" i="1" dirty="0">
                <a:solidFill>
                  <a:srgbClr val="FF0066"/>
                </a:solidFill>
                <a:latin typeface="Times New Roman" pitchFamily="18" charset="0"/>
              </a:rPr>
              <a:t>:  </a:t>
            </a:r>
            <a:r>
              <a:rPr lang="vi-VN" altLang="en-US" sz="2400" b="1" i="1" dirty="0" err="1">
                <a:solidFill>
                  <a:srgbClr val="FF0066"/>
                </a:solidFill>
                <a:latin typeface="Times New Roman" pitchFamily="18" charset="0"/>
              </a:rPr>
              <a:t>3C</a:t>
            </a:r>
            <a:endParaRPr lang="en-US" altLang="en-US" sz="2400" b="1" i="1" dirty="0">
              <a:solidFill>
                <a:srgbClr val="FF0066"/>
              </a:solidFill>
              <a:latin typeface="Times New Roman" pitchFamily="18" charset="0"/>
            </a:endParaRPr>
          </a:p>
        </p:txBody>
      </p:sp>
      <p:pic>
        <p:nvPicPr>
          <p:cNvPr id="2055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112658" y="331495"/>
            <a:ext cx="2081213" cy="2669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5" descr="POINSET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3122398" y="413107"/>
            <a:ext cx="2089150" cy="249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961410">
            <a:off x="13131113" y="984250"/>
            <a:ext cx="1474263" cy="192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49684" y="5964239"/>
            <a:ext cx="1416132" cy="103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5" descr="POINSET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27971" y="5638800"/>
            <a:ext cx="3757687" cy="2680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3664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  <p:bldP spid="2059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vi-VN" sz="9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  <a:endParaRPr lang="en-US" sz="9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20403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050054" cy="992290"/>
            <a:chOff x="4539228" y="172432"/>
            <a:chExt cx="5947971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947971" cy="992290"/>
              <a:chOff x="4539228" y="172432"/>
              <a:chExt cx="5947971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9479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defRPr/>
                </a:pP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23 tháng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800" b="1" i="0" u="none" strike="noStrike" kern="1200" cap="none" spc="0" normalizeH="0" baseline="0" noProof="0">
                    <a:ln>
                      <a:noFill/>
                    </a:ln>
                    <a:solidFill>
                      <a:srgbClr val="FF0066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Text Box 14">
            <a:extLst>
              <a:ext uri="{FF2B5EF4-FFF2-40B4-BE49-F238E27FC236}">
                <a16:creationId xmlns:a16="http://schemas.microsoft.com/office/drawing/2014/main" id="{2C905806-38F1-B8A5-C6F2-D09C1CE1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390F74-F506-B59F-2CD5-CA0234C26F7B}"/>
              </a:ext>
            </a:extLst>
          </p:cNvPr>
          <p:cNvSpPr txBox="1"/>
          <p:nvPr/>
        </p:nvSpPr>
        <p:spPr>
          <a:xfrm>
            <a:off x="565504" y="2909054"/>
            <a:ext cx="15485118" cy="2754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pPr marL="514350" indent="-514350">
              <a:buAutoNum type="alphaLcPeriod"/>
            </a:pP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cm =       mm                                          2 cm =        mm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dm =       cm =         mm                         3 dm =        cm =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mm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m =       dm =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 =          mm         4 m =       dm =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cm =           mm    </a:t>
            </a:r>
          </a:p>
          <a:p>
            <a:pPr marL="514350" indent="-514350">
              <a:buAutoNum type="alphaL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4DA2E0-CFCB-CCF5-564B-4A5D9B9EAC9E}"/>
              </a:ext>
            </a:extLst>
          </p:cNvPr>
          <p:cNvSpPr txBox="1"/>
          <p:nvPr/>
        </p:nvSpPr>
        <p:spPr>
          <a:xfrm>
            <a:off x="1782345" y="5635942"/>
            <a:ext cx="5333270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1 kg =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1 000 g =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kg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 kg =          g</a:t>
            </a:r>
          </a:p>
          <a:p>
            <a:pPr marL="514350" indent="-514350">
              <a:buAutoNum type="alphaL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2C622E-45A1-CFA9-3B68-DCFF5A697D51}"/>
              </a:ext>
            </a:extLst>
          </p:cNvPr>
          <p:cNvSpPr txBox="1"/>
          <p:nvPr/>
        </p:nvSpPr>
        <p:spPr>
          <a:xfrm>
            <a:off x="8382707" y="5655332"/>
            <a:ext cx="5333270" cy="22006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1 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     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1 000 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    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3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</a:t>
            </a:r>
            <a:r>
              <a:rPr lang="en-US" sz="36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</a:p>
          <a:p>
            <a:pPr marL="514350" indent="-514350">
              <a:buAutoNum type="alphaLcPeriod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125E95F-AEBB-406A-8C4B-82121B2DEE81}"/>
              </a:ext>
            </a:extLst>
          </p:cNvPr>
          <p:cNvSpPr/>
          <p:nvPr/>
        </p:nvSpPr>
        <p:spPr>
          <a:xfrm>
            <a:off x="2499519" y="3541882"/>
            <a:ext cx="762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5431D025-7602-4F46-B204-576D3BA59137}"/>
              </a:ext>
            </a:extLst>
          </p:cNvPr>
          <p:cNvSpPr/>
          <p:nvPr/>
        </p:nvSpPr>
        <p:spPr>
          <a:xfrm>
            <a:off x="2480858" y="4104953"/>
            <a:ext cx="762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3F6453FE-33EF-4983-8D52-376DA4154963}"/>
              </a:ext>
            </a:extLst>
          </p:cNvPr>
          <p:cNvSpPr/>
          <p:nvPr/>
        </p:nvSpPr>
        <p:spPr>
          <a:xfrm>
            <a:off x="2233597" y="4674897"/>
            <a:ext cx="762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14C19A8C-BD9E-4A78-A154-5C4F00EC889F}"/>
              </a:ext>
            </a:extLst>
          </p:cNvPr>
          <p:cNvSpPr/>
          <p:nvPr/>
        </p:nvSpPr>
        <p:spPr>
          <a:xfrm>
            <a:off x="4204259" y="4079044"/>
            <a:ext cx="997439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446E4235-61B7-4637-8622-98DEFF11898A}"/>
              </a:ext>
            </a:extLst>
          </p:cNvPr>
          <p:cNvSpPr/>
          <p:nvPr/>
        </p:nvSpPr>
        <p:spPr>
          <a:xfrm>
            <a:off x="4056408" y="4649002"/>
            <a:ext cx="997439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54AF1019-FAE7-4D7A-8EDF-62ED29D0D73C}"/>
              </a:ext>
            </a:extLst>
          </p:cNvPr>
          <p:cNvSpPr/>
          <p:nvPr/>
        </p:nvSpPr>
        <p:spPr>
          <a:xfrm>
            <a:off x="6021823" y="4642924"/>
            <a:ext cx="1143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D22399A5-BE37-4ACE-AC2A-A8F8A4F43CFD}"/>
              </a:ext>
            </a:extLst>
          </p:cNvPr>
          <p:cNvSpPr/>
          <p:nvPr/>
        </p:nvSpPr>
        <p:spPr>
          <a:xfrm>
            <a:off x="10213610" y="3563761"/>
            <a:ext cx="762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4D8E32EF-2127-4AB6-B683-5F80EAABE766}"/>
              </a:ext>
            </a:extLst>
          </p:cNvPr>
          <p:cNvSpPr/>
          <p:nvPr/>
        </p:nvSpPr>
        <p:spPr>
          <a:xfrm>
            <a:off x="10107636" y="4638225"/>
            <a:ext cx="762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4F0FE1F4-3D49-43B5-9220-8876BED4A297}"/>
              </a:ext>
            </a:extLst>
          </p:cNvPr>
          <p:cNvSpPr/>
          <p:nvPr/>
        </p:nvSpPr>
        <p:spPr>
          <a:xfrm>
            <a:off x="10368666" y="4079044"/>
            <a:ext cx="762000" cy="33718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FC139386-72AC-49E1-95F7-0B8D323B7098}"/>
              </a:ext>
            </a:extLst>
          </p:cNvPr>
          <p:cNvSpPr/>
          <p:nvPr/>
        </p:nvSpPr>
        <p:spPr>
          <a:xfrm>
            <a:off x="11888758" y="4656886"/>
            <a:ext cx="997439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2AEFA91-A238-4CD4-BFB7-99B9C5E1CFD4}"/>
              </a:ext>
            </a:extLst>
          </p:cNvPr>
          <p:cNvSpPr/>
          <p:nvPr/>
        </p:nvSpPr>
        <p:spPr>
          <a:xfrm>
            <a:off x="12176919" y="4026942"/>
            <a:ext cx="997439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294668D-19D0-4CF9-8483-538D1A13E1CF}"/>
              </a:ext>
            </a:extLst>
          </p:cNvPr>
          <p:cNvSpPr/>
          <p:nvPr/>
        </p:nvSpPr>
        <p:spPr>
          <a:xfrm>
            <a:off x="3632759" y="5782531"/>
            <a:ext cx="1143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DF0BC1A2-9EA6-4E3D-9FD8-E5734CF15E14}"/>
              </a:ext>
            </a:extLst>
          </p:cNvPr>
          <p:cNvSpPr/>
          <p:nvPr/>
        </p:nvSpPr>
        <p:spPr>
          <a:xfrm>
            <a:off x="3559978" y="6883171"/>
            <a:ext cx="1143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5610521D-F3F4-41FF-9CEC-636CAE1C4498}"/>
              </a:ext>
            </a:extLst>
          </p:cNvPr>
          <p:cNvSpPr/>
          <p:nvPr/>
        </p:nvSpPr>
        <p:spPr>
          <a:xfrm>
            <a:off x="13922213" y="4674896"/>
            <a:ext cx="1143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F9B45378-FEE3-437F-88BA-1BAB303F5AF2}"/>
              </a:ext>
            </a:extLst>
          </p:cNvPr>
          <p:cNvSpPr/>
          <p:nvPr/>
        </p:nvSpPr>
        <p:spPr>
          <a:xfrm>
            <a:off x="9788313" y="6870096"/>
            <a:ext cx="1143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BEA040D1-1C42-46D7-A6F5-954C536553D1}"/>
              </a:ext>
            </a:extLst>
          </p:cNvPr>
          <p:cNvSpPr/>
          <p:nvPr/>
        </p:nvSpPr>
        <p:spPr>
          <a:xfrm>
            <a:off x="9745297" y="5836223"/>
            <a:ext cx="114300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69B8E36-092C-487D-82F7-7A98F29B59FC}"/>
              </a:ext>
            </a:extLst>
          </p:cNvPr>
          <p:cNvSpPr/>
          <p:nvPr/>
        </p:nvSpPr>
        <p:spPr>
          <a:xfrm>
            <a:off x="4204259" y="6267381"/>
            <a:ext cx="466960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C9BE3EC7-3005-4737-9EB1-5A270F9601B7}"/>
              </a:ext>
            </a:extLst>
          </p:cNvPr>
          <p:cNvSpPr/>
          <p:nvPr/>
        </p:nvSpPr>
        <p:spPr>
          <a:xfrm>
            <a:off x="10965525" y="6318361"/>
            <a:ext cx="518527" cy="38929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09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9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7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9" dur="7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9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050054" cy="1077218"/>
            <a:chOff x="4539228" y="172432"/>
            <a:chExt cx="5947971" cy="1077218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947971" cy="1077218"/>
              <a:chOff x="4539228" y="172432"/>
              <a:chExt cx="5947971" cy="1077218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947971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23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7" y="1752600"/>
            <a:ext cx="4800601" cy="707886"/>
            <a:chOff x="1470818" y="1943100"/>
            <a:chExt cx="3788679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19" y="1943100"/>
              <a:ext cx="3311778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522" y="1079019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122)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965905" y="2761873"/>
            <a:ext cx="5279384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mm + 100 mm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300 mm – 100 mm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mm x 3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 mm : 3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7075D5D-AFB4-A3C0-9C13-8FF3991AF414}"/>
              </a:ext>
            </a:extLst>
          </p:cNvPr>
          <p:cNvSpPr txBox="1"/>
          <p:nvPr/>
        </p:nvSpPr>
        <p:spPr>
          <a:xfrm>
            <a:off x="9814719" y="2761873"/>
            <a:ext cx="5279384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300 g+ 200 g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200 g x 5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500 g – 300g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1 000 g : 5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1D7B0F0-05C0-37D7-02F8-909ED93F0FA6}"/>
              </a:ext>
            </a:extLst>
          </p:cNvPr>
          <p:cNvSpPr txBox="1"/>
          <p:nvPr/>
        </p:nvSpPr>
        <p:spPr>
          <a:xfrm>
            <a:off x="3593626" y="5947019"/>
            <a:ext cx="5279384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400 ml + 300 ml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800 ml : 4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 ml – 300 ml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 ml x 45</a:t>
            </a:r>
          </a:p>
        </p:txBody>
      </p:sp>
      <p:sp>
        <p:nvSpPr>
          <p:cNvPr id="91" name="Callout: Quad Arrow 90">
            <a:extLst>
              <a:ext uri="{FF2B5EF4-FFF2-40B4-BE49-F238E27FC236}">
                <a16:creationId xmlns:a16="http://schemas.microsoft.com/office/drawing/2014/main" id="{F7E487F0-7C2A-40D5-A72F-8AB698708D1D}"/>
              </a:ext>
            </a:extLst>
          </p:cNvPr>
          <p:cNvSpPr/>
          <p:nvPr/>
        </p:nvSpPr>
        <p:spPr>
          <a:xfrm>
            <a:off x="10593786" y="5947019"/>
            <a:ext cx="4818794" cy="2040651"/>
          </a:xfrm>
          <a:prstGeom prst="quad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9" grpId="0" animBg="1"/>
      <p:bldP spid="90" grpId="0" animBg="1"/>
      <p:bldP spid="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050054" cy="992290"/>
            <a:chOff x="4539228" y="172432"/>
            <a:chExt cx="5947971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947971" cy="992290"/>
              <a:chOff x="4539228" y="172432"/>
              <a:chExt cx="5947971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9479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23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7" y="1752600"/>
            <a:ext cx="4800601" cy="707886"/>
            <a:chOff x="1470818" y="1943100"/>
            <a:chExt cx="3788679" cy="707886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>
                  <a:solidFill>
                    <a:srgbClr val="FF0000"/>
                  </a:solidFill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19" y="1943100"/>
              <a:ext cx="3311778" cy="70788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endPara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1237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122) </a:t>
            </a:r>
          </a:p>
          <a:p>
            <a:pPr algn="ctr" eaLnBrk="1" hangingPunct="1">
              <a:spcBef>
                <a:spcPts val="1800"/>
              </a:spcBef>
              <a:defRPr/>
            </a:pPr>
            <a:endParaRPr 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072713" y="2892882"/>
            <a:ext cx="7284806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742950" indent="-742950">
              <a:buAutoNum type="alphaLcPeriod"/>
            </a:pP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mm + 100 mm = 300 mm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300 mm – 100 mm = 200 mm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200 mm x 3 = 600 mm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600 mm : 3 = 200mm</a:t>
            </a:r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07075D5D-AFB4-A3C0-9C13-8FF3991AF414}"/>
              </a:ext>
            </a:extLst>
          </p:cNvPr>
          <p:cNvSpPr txBox="1"/>
          <p:nvPr/>
        </p:nvSpPr>
        <p:spPr>
          <a:xfrm>
            <a:off x="10118255" y="2892882"/>
            <a:ext cx="5279384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300 g+ 200 g = 500 g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200 g x 5 = 1 000 g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500 g – 300g = 200 g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1 000 g : 5 = 200 g</a:t>
            </a:r>
          </a:p>
        </p:txBody>
      </p:sp>
      <p:sp>
        <p:nvSpPr>
          <p:cNvPr id="90" name="TextBox 89">
            <a:extLst>
              <a:ext uri="{FF2B5EF4-FFF2-40B4-BE49-F238E27FC236}">
                <a16:creationId xmlns:a16="http://schemas.microsoft.com/office/drawing/2014/main" id="{91D7B0F0-05C0-37D7-02F8-909ED93F0FA6}"/>
              </a:ext>
            </a:extLst>
          </p:cNvPr>
          <p:cNvSpPr txBox="1"/>
          <p:nvPr/>
        </p:nvSpPr>
        <p:spPr>
          <a:xfrm>
            <a:off x="5195328" y="6114127"/>
            <a:ext cx="6770849" cy="2554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400 ml + 300 ml = 700 ml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800 ml : 4 = 200 ml 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700 ml – 300 ml= 400 ml</a:t>
            </a:r>
          </a:p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200 ml x 4 = 800 ml</a:t>
            </a:r>
          </a:p>
        </p:txBody>
      </p:sp>
      <p:sp>
        <p:nvSpPr>
          <p:cNvPr id="7" name="Callout: Quad Arrow 6">
            <a:extLst>
              <a:ext uri="{FF2B5EF4-FFF2-40B4-BE49-F238E27FC236}">
                <a16:creationId xmlns:a16="http://schemas.microsoft.com/office/drawing/2014/main" id="{8304749B-1457-5EFF-A493-79501ED4D7E4}"/>
              </a:ext>
            </a:extLst>
          </p:cNvPr>
          <p:cNvSpPr/>
          <p:nvPr/>
        </p:nvSpPr>
        <p:spPr>
          <a:xfrm>
            <a:off x="11262519" y="1103763"/>
            <a:ext cx="4818794" cy="2040651"/>
          </a:xfrm>
          <a:prstGeom prst="quadArrowCallou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phiếu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31424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9" grpId="0" animBg="1"/>
      <p:bldP spid="90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050054" cy="992290"/>
            <a:chOff x="4539228" y="172432"/>
            <a:chExt cx="5947971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947971" cy="992290"/>
              <a:chOff x="4539228" y="172432"/>
              <a:chExt cx="5947971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9479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23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32717" y="1752600"/>
            <a:ext cx="433641" cy="646331"/>
            <a:chOff x="1737518" y="1943100"/>
            <a:chExt cx="409812" cy="646331"/>
          </a:xfrm>
        </p:grpSpPr>
        <p:sp>
          <p:nvSpPr>
            <p:cNvPr id="8" name="Oval 7"/>
            <p:cNvSpPr/>
            <p:nvPr/>
          </p:nvSpPr>
          <p:spPr>
            <a:xfrm>
              <a:off x="1737518" y="2019298"/>
              <a:ext cx="409812" cy="57013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138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122) 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147710" y="1656451"/>
            <a:ext cx="13133388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          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AEC69F2-8B9E-8B54-43EB-932297F47D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100" t="22936" r="4415" b="38148"/>
          <a:stretch/>
        </p:blipFill>
        <p:spPr>
          <a:xfrm>
            <a:off x="1577105" y="2551432"/>
            <a:ext cx="13133388" cy="318088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E633EC6-101F-E83E-EB8D-9A86A01B4DE6}"/>
              </a:ext>
            </a:extLst>
          </p:cNvPr>
          <p:cNvSpPr txBox="1"/>
          <p:nvPr/>
        </p:nvSpPr>
        <p:spPr>
          <a:xfrm>
            <a:off x="1842312" y="5884820"/>
            <a:ext cx="13438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952E75-58AA-8C37-6AAC-42B95112317A}"/>
              </a:ext>
            </a:extLst>
          </p:cNvPr>
          <p:cNvSpPr txBox="1"/>
          <p:nvPr/>
        </p:nvSpPr>
        <p:spPr>
          <a:xfrm>
            <a:off x="1866358" y="6809131"/>
            <a:ext cx="142840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          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4806449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14" grpId="0"/>
      <p:bldP spid="2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050054" cy="992290"/>
            <a:chOff x="4539228" y="172432"/>
            <a:chExt cx="5947971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947971" cy="992290"/>
              <a:chOff x="4539228" y="172432"/>
              <a:chExt cx="5947971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9479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23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32717" y="1752600"/>
            <a:ext cx="433641" cy="646331"/>
            <a:chOff x="1737518" y="1943100"/>
            <a:chExt cx="409812" cy="646331"/>
          </a:xfrm>
        </p:grpSpPr>
        <p:sp>
          <p:nvSpPr>
            <p:cNvPr id="8" name="Oval 7"/>
            <p:cNvSpPr/>
            <p:nvPr/>
          </p:nvSpPr>
          <p:spPr>
            <a:xfrm>
              <a:off x="1737518" y="2019298"/>
              <a:ext cx="409812" cy="57013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138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 flipH="1">
            <a:off x="14126888" y="5938530"/>
            <a:ext cx="1913161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12376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122) 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79: ÔN TẬP HÌNH HỌC VÀ ĐO LƯỜNG-t2-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122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014059" y="1691045"/>
            <a:ext cx="13133388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           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AEC69F2-8B9E-8B54-43EB-932297F47DB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100" t="22936" r="4415" b="38148"/>
          <a:stretch/>
        </p:blipFill>
        <p:spPr>
          <a:xfrm>
            <a:off x="13601" y="2791894"/>
            <a:ext cx="16167951" cy="3915854"/>
          </a:xfrm>
          <a:prstGeom prst="rect">
            <a:avLst/>
          </a:prstGeom>
        </p:spPr>
      </p:pic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843DBD65-D82F-4B28-A09F-BA38C4D4B310}"/>
              </a:ext>
            </a:extLst>
          </p:cNvPr>
          <p:cNvSpPr/>
          <p:nvPr/>
        </p:nvSpPr>
        <p:spPr>
          <a:xfrm>
            <a:off x="6233319" y="5715000"/>
            <a:ext cx="710212" cy="76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vi-VN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AEB24166-ACD4-4F5F-9BC0-4DD475DFD610}"/>
              </a:ext>
            </a:extLst>
          </p:cNvPr>
          <p:cNvSpPr/>
          <p:nvPr/>
        </p:nvSpPr>
        <p:spPr>
          <a:xfrm>
            <a:off x="14000549" y="5764763"/>
            <a:ext cx="710212" cy="76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5C760F7E-1DA7-4901-8322-AD29091ACF8B}"/>
              </a:ext>
            </a:extLst>
          </p:cNvPr>
          <p:cNvSpPr/>
          <p:nvPr/>
        </p:nvSpPr>
        <p:spPr>
          <a:xfrm>
            <a:off x="8009186" y="5715000"/>
            <a:ext cx="710212" cy="76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4FD81DE3-3114-410B-90F3-871CC0F4DDA1}"/>
              </a:ext>
            </a:extLst>
          </p:cNvPr>
          <p:cNvSpPr/>
          <p:nvPr/>
        </p:nvSpPr>
        <p:spPr>
          <a:xfrm>
            <a:off x="12100719" y="5715000"/>
            <a:ext cx="710212" cy="7620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900686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7" grpId="0" animBg="1"/>
      <p:bldP spid="27" grpId="0" animBg="1"/>
      <p:bldP spid="28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050054" cy="992290"/>
            <a:chOff x="4539228" y="172432"/>
            <a:chExt cx="5947970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947970" cy="992290"/>
              <a:chOff x="4539228" y="172432"/>
              <a:chExt cx="5947970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947970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23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32717" y="1752600"/>
            <a:ext cx="433641" cy="646331"/>
            <a:chOff x="1737518" y="1943100"/>
            <a:chExt cx="409812" cy="646331"/>
          </a:xfrm>
        </p:grpSpPr>
        <p:sp>
          <p:nvSpPr>
            <p:cNvPr id="8" name="Oval 7"/>
            <p:cNvSpPr/>
            <p:nvPr/>
          </p:nvSpPr>
          <p:spPr>
            <a:xfrm>
              <a:off x="1737518" y="2019298"/>
              <a:ext cx="409812" cy="57013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138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122)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E633EC6-101F-E83E-EB8D-9A86A01B4DE6}"/>
              </a:ext>
            </a:extLst>
          </p:cNvPr>
          <p:cNvSpPr txBox="1"/>
          <p:nvPr/>
        </p:nvSpPr>
        <p:spPr>
          <a:xfrm>
            <a:off x="2163193" y="2841289"/>
            <a:ext cx="1391812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12</a:t>
            </a:r>
          </a:p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9,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2952E75-58AA-8C37-6AAC-42B95112317A}"/>
              </a:ext>
            </a:extLst>
          </p:cNvPr>
          <p:cNvSpPr txBox="1"/>
          <p:nvPr/>
        </p:nvSpPr>
        <p:spPr>
          <a:xfrm>
            <a:off x="2163193" y="5131562"/>
            <a:ext cx="1428406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           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sáu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  <a:r>
              <a:rPr lang="en-US" dirty="0"/>
              <a:t>. 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E4BC492-F1C6-12EB-AF8B-4209A57622E7}"/>
              </a:ext>
            </a:extLst>
          </p:cNvPr>
          <p:cNvSpPr txBox="1"/>
          <p:nvPr/>
        </p:nvSpPr>
        <p:spPr>
          <a:xfrm>
            <a:off x="2163193" y="2104527"/>
            <a:ext cx="135891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31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FF0000"/>
                </a:solidFill>
              </a:rPr>
              <a:t>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37E1DBD-C953-9ED8-4C68-B821972661DC}"/>
              </a:ext>
            </a:extLst>
          </p:cNvPr>
          <p:cNvSpPr txBox="1"/>
          <p:nvPr/>
        </p:nvSpPr>
        <p:spPr>
          <a:xfrm>
            <a:off x="5010128" y="7421835"/>
            <a:ext cx="685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án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endParaRPr lang="en-US" sz="36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90863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/>
      <p:bldP spid="28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050054" cy="992290"/>
            <a:chOff x="4539228" y="172432"/>
            <a:chExt cx="5947971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5947971" cy="992290"/>
              <a:chOff x="4539228" y="172432"/>
              <a:chExt cx="5947971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594797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Sáu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23 </a:t>
                </a:r>
                <a:r>
                  <a:rPr lang="vi-VN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vi-VN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5 năm 2025</a:t>
                </a:r>
                <a:endParaRPr lang="en-US" sz="32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71309" y="1752600"/>
            <a:ext cx="13487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quyển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7000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hộp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bút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chì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60 000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Mai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bao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991684" y="4316948"/>
            <a:ext cx="105072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i="1" u="sng" dirty="0">
                <a:solidFill>
                  <a:srgbClr val="0000FF"/>
                </a:solidFill>
                <a:latin typeface="+mj-lt"/>
              </a:rPr>
              <a:t>Bài giải</a:t>
            </a:r>
            <a:endParaRPr lang="en-US" sz="4000" b="1" u="sng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i="1" dirty="0">
                <a:solidFill>
                  <a:srgbClr val="0000FF"/>
                </a:solidFill>
                <a:latin typeface="+mj-lt"/>
              </a:rPr>
              <a:t> 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Số tiền mua 5 quyển vở là: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7 000 x 5 = 35 000 (đồng)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Số tiền Mai đã mua hết tất cả l</a:t>
            </a:r>
            <a:r>
              <a:rPr lang="vi-VN" sz="4000" b="1" dirty="0">
                <a:solidFill>
                  <a:srgbClr val="0000FF"/>
                </a:solidFill>
                <a:latin typeface="+mj-lt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à: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35 000 + 60 000 = 95 000 (đồng)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i="1" dirty="0">
                <a:solidFill>
                  <a:srgbClr val="0000FF"/>
                </a:solidFill>
                <a:latin typeface="+mj-lt"/>
              </a:rPr>
              <a:t>                 Đáp số: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 95 000 đồng.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504625E1-C634-02CB-CD64-4A255F98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vi-VN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LƯỜNG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122) 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742</Words>
  <Application>Microsoft Office PowerPoint</Application>
  <PresentationFormat>Tùy chỉnh</PresentationFormat>
  <Paragraphs>119</Paragraphs>
  <Slides>10</Slides>
  <Notes>1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3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Office Theme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164</cp:revision>
  <cp:lastPrinted>2024-05-16T23:20:16Z</cp:lastPrinted>
  <dcterms:created xsi:type="dcterms:W3CDTF">2022-07-10T01:37:20Z</dcterms:created>
  <dcterms:modified xsi:type="dcterms:W3CDTF">2025-05-18T14:49:38Z</dcterms:modified>
</cp:coreProperties>
</file>