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65" r:id="rId2"/>
    <p:sldId id="257" r:id="rId3"/>
    <p:sldId id="258" r:id="rId4"/>
    <p:sldId id="259" r:id="rId5"/>
    <p:sldId id="260" r:id="rId6"/>
    <p:sldId id="261" r:id="rId7"/>
    <p:sldId id="277" r:id="rId8"/>
    <p:sldId id="263" r:id="rId9"/>
    <p:sldId id="264" r:id="rId10"/>
    <p:sldId id="265" r:id="rId11"/>
    <p:sldId id="266" r:id="rId12"/>
    <p:sldId id="267" r:id="rId13"/>
    <p:sldId id="27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13F11-092B-45CC-A408-847DFE8BDE8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332E8-0F97-4440-8F0A-00EC0F28BE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CEA-B8DF-42D4-895D-384116AA5BD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93AC-AAA8-4A05-AFA9-716DE6D16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CEA-B8DF-42D4-895D-384116AA5BD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93AC-AAA8-4A05-AFA9-716DE6D16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CEA-B8DF-42D4-895D-384116AA5BD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93AC-AAA8-4A05-AFA9-716DE6D16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CEA-B8DF-42D4-895D-384116AA5BD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93AC-AAA8-4A05-AFA9-716DE6D16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CEA-B8DF-42D4-895D-384116AA5BD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93AC-AAA8-4A05-AFA9-716DE6D16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CEA-B8DF-42D4-895D-384116AA5BD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93AC-AAA8-4A05-AFA9-716DE6D16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CEA-B8DF-42D4-895D-384116AA5BD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93AC-AAA8-4A05-AFA9-716DE6D16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CEA-B8DF-42D4-895D-384116AA5BD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93AC-AAA8-4A05-AFA9-716DE6D16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CEA-B8DF-42D4-895D-384116AA5BD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93AC-AAA8-4A05-AFA9-716DE6D16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CEA-B8DF-42D4-895D-384116AA5BD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93AC-AAA8-4A05-AFA9-716DE6D16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CEA-B8DF-42D4-895D-384116AA5BD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93AC-AAA8-4A05-AFA9-716DE6D16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CEA-B8DF-42D4-895D-384116AA5BD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993AC-AAA8-4A05-AFA9-716DE6D16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90" y="857250"/>
            <a:ext cx="9236990" cy="52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9AEAF-1736-427A-8565-68E60B80BE13}"/>
              </a:ext>
            </a:extLst>
          </p:cNvPr>
          <p:cNvSpPr txBox="1"/>
          <p:nvPr/>
        </p:nvSpPr>
        <p:spPr>
          <a:xfrm>
            <a:off x="1298360" y="1511747"/>
            <a:ext cx="6565037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441" algn="ctr">
              <a:lnSpc>
                <a:spcPct val="150000"/>
              </a:lnSpc>
              <a:tabLst>
                <a:tab pos="152162" algn="l"/>
              </a:tabLst>
            </a:pPr>
            <a:r>
              <a:rPr lang="vi-VN" sz="32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  Tư ngày 14 tháng 5 năm 2025</a:t>
            </a:r>
          </a:p>
          <a:p>
            <a:pPr marL="101441" algn="ctr">
              <a:lnSpc>
                <a:spcPct val="150000"/>
              </a:lnSpc>
              <a:tabLst>
                <a:tab pos="152162" algn="l"/>
              </a:tabLst>
            </a:pPr>
            <a:r>
              <a:rPr lang="vi-VN" sz="32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Lịch sử và Địa lí</a:t>
            </a:r>
          </a:p>
          <a:p>
            <a:pPr marL="101441" algn="ctr">
              <a:lnSpc>
                <a:spcPct val="150000"/>
              </a:lnSpc>
              <a:tabLst>
                <a:tab pos="152162" algn="l"/>
              </a:tabLst>
            </a:pPr>
            <a:r>
              <a:rPr lang="vi-VN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 đạo Củ Chi ( Tiết 2)</a:t>
            </a:r>
          </a:p>
        </p:txBody>
      </p:sp>
    </p:spTree>
    <p:extLst>
      <p:ext uri="{BB962C8B-B14F-4D97-AF65-F5344CB8AC3E}">
        <p14:creationId xmlns:p14="http://schemas.microsoft.com/office/powerpoint/2010/main" val="14677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A9D98-3D9D-E0D4-FDB1-F9B9A423B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4CAFE8FD-B405-60E4-625C-D754773395E0}"/>
              </a:ext>
            </a:extLst>
          </p:cNvPr>
          <p:cNvSpPr/>
          <p:nvPr/>
        </p:nvSpPr>
        <p:spPr>
          <a:xfrm>
            <a:off x="152400" y="2021325"/>
            <a:ext cx="2057400" cy="4631077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0" y="0"/>
                </a:lnTo>
                <a:lnTo>
                  <a:pt x="229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cstate="print"/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EBC78A-F29B-0D08-90AE-6ACAB76895FE}"/>
              </a:ext>
            </a:extLst>
          </p:cNvPr>
          <p:cNvGrpSpPr/>
          <p:nvPr/>
        </p:nvGrpSpPr>
        <p:grpSpPr>
          <a:xfrm>
            <a:off x="2371246" y="1473201"/>
            <a:ext cx="6429854" cy="1442691"/>
            <a:chOff x="4742492" y="2209800"/>
            <a:chExt cx="12859708" cy="216403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ECBC111-D0F5-FDA3-197B-07FAAA29C7BA}"/>
                </a:ext>
              </a:extLst>
            </p:cNvPr>
            <p:cNvSpPr/>
            <p:nvPr/>
          </p:nvSpPr>
          <p:spPr>
            <a:xfrm>
              <a:off x="5105400" y="2324099"/>
              <a:ext cx="12496800" cy="2049737"/>
            </a:xfrm>
            <a:prstGeom prst="roundRect">
              <a:avLst>
                <a:gd name="adj" fmla="val 11979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FA9D65-7422-4D60-3973-3FA068204CD0}"/>
                </a:ext>
              </a:extLst>
            </p:cNvPr>
            <p:cNvSpPr txBox="1"/>
            <p:nvPr/>
          </p:nvSpPr>
          <p:spPr>
            <a:xfrm>
              <a:off x="6111348" y="2389107"/>
              <a:ext cx="10484902" cy="170094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3. “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Bếp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Hoàng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Cầm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”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độc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đáo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320673F-6982-107A-FA46-46552E2A0A3F}"/>
                </a:ext>
              </a:extLst>
            </p:cNvPr>
            <p:cNvSpPr/>
            <p:nvPr/>
          </p:nvSpPr>
          <p:spPr>
            <a:xfrm>
              <a:off x="4742492" y="2209800"/>
              <a:ext cx="1155606" cy="1143000"/>
            </a:xfrm>
            <a:custGeom>
              <a:avLst/>
              <a:gdLst/>
              <a:ahLst/>
              <a:cxnLst/>
              <a:rect l="l" t="t" r="r" b="b"/>
              <a:pathLst>
                <a:path w="4160184" h="4114800">
                  <a:moveTo>
                    <a:pt x="0" y="0"/>
                  </a:moveTo>
                  <a:lnTo>
                    <a:pt x="4160184" y="0"/>
                  </a:lnTo>
                  <a:lnTo>
                    <a:pt x="416018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print"/>
              <a:stretch>
                <a:fillRect/>
              </a:stretch>
            </a:blipFill>
          </p:spPr>
          <p:txBody>
            <a:bodyPr/>
            <a:lstStyle/>
            <a:p>
              <a:endParaRPr lang="en-US" sz="800"/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AD2F0F5B-E572-9D3A-5E8E-526DE8300D0C}"/>
              </a:ext>
            </a:extLst>
          </p:cNvPr>
          <p:cNvSpPr/>
          <p:nvPr/>
        </p:nvSpPr>
        <p:spPr>
          <a:xfrm>
            <a:off x="5135810" y="4478671"/>
            <a:ext cx="304800" cy="4111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72456B32-B5E5-2DA4-7557-C03067F31A1D}"/>
              </a:ext>
            </a:extLst>
          </p:cNvPr>
          <p:cNvGrpSpPr/>
          <p:nvPr/>
        </p:nvGrpSpPr>
        <p:grpSpPr>
          <a:xfrm>
            <a:off x="2740546" y="3635122"/>
            <a:ext cx="2133600" cy="2506498"/>
            <a:chOff x="9401015" y="5372100"/>
            <a:chExt cx="4267200" cy="3759747"/>
          </a:xfrm>
        </p:grpSpPr>
        <p:pic>
          <p:nvPicPr>
            <p:cNvPr id="11" name="Picture 2" descr="Khám phá cuộc sống dưới lòng đất ở địa đạo được đề xuất Di sản thế giới">
              <a:extLst>
                <a:ext uri="{FF2B5EF4-FFF2-40B4-BE49-F238E27FC236}">
                  <a16:creationId xmlns:a16="http://schemas.microsoft.com/office/drawing/2014/main" id="{4E55C9B9-DE65-CF42-36A6-50D897C33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015" y="5372100"/>
              <a:ext cx="4267200" cy="284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071532-6EE1-7625-380D-E2D97ACA80CF}"/>
                </a:ext>
              </a:extLst>
            </p:cNvPr>
            <p:cNvSpPr txBox="1"/>
            <p:nvPr/>
          </p:nvSpPr>
          <p:spPr>
            <a:xfrm>
              <a:off x="9401015" y="8531682"/>
              <a:ext cx="4267200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Bếp</a:t>
              </a:r>
              <a:r>
                <a:rPr lang="en-US" sz="20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Hoàng </a:t>
              </a:r>
              <a:r>
                <a:rPr lang="en-US" sz="2000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Cầm</a:t>
              </a:r>
              <a:r>
                <a:rPr lang="en-US" sz="20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30ACA88-8ECE-B177-79F4-F67FBEE93192}"/>
              </a:ext>
            </a:extLst>
          </p:cNvPr>
          <p:cNvSpPr txBox="1"/>
          <p:nvPr/>
        </p:nvSpPr>
        <p:spPr>
          <a:xfrm>
            <a:off x="5629275" y="4080047"/>
            <a:ext cx="33147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 l="45058" t="33563" r="24854" b="51170"/>
          <a:stretch>
            <a:fillRect/>
          </a:stretch>
        </p:blipFill>
        <p:spPr bwMode="auto">
          <a:xfrm>
            <a:off x="266700" y="152400"/>
            <a:ext cx="25527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3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DEEC1-64DE-6897-C0DA-D0C2AC1E8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A47EBE36-170F-73ED-3D6B-D3289548BE9F}"/>
              </a:ext>
            </a:extLst>
          </p:cNvPr>
          <p:cNvSpPr/>
          <p:nvPr/>
        </p:nvSpPr>
        <p:spPr>
          <a:xfrm>
            <a:off x="152400" y="2021325"/>
            <a:ext cx="2057400" cy="4631077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0" y="0"/>
                </a:lnTo>
                <a:lnTo>
                  <a:pt x="229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cstate="print"/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5B004B1-9BB3-9863-AADA-BE03A846B01A}"/>
              </a:ext>
            </a:extLst>
          </p:cNvPr>
          <p:cNvGrpSpPr/>
          <p:nvPr/>
        </p:nvGrpSpPr>
        <p:grpSpPr>
          <a:xfrm>
            <a:off x="2371246" y="1473201"/>
            <a:ext cx="6620354" cy="1955799"/>
            <a:chOff x="4742492" y="2209800"/>
            <a:chExt cx="13240708" cy="293369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2272783-703B-69BE-30E8-837AEA6E1EE9}"/>
                </a:ext>
              </a:extLst>
            </p:cNvPr>
            <p:cNvSpPr/>
            <p:nvPr/>
          </p:nvSpPr>
          <p:spPr>
            <a:xfrm>
              <a:off x="5105400" y="2324099"/>
              <a:ext cx="12877800" cy="2819400"/>
            </a:xfrm>
            <a:prstGeom prst="roundRect">
              <a:avLst>
                <a:gd name="adj" fmla="val 11979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2F1832-CA80-B247-195C-D2FA8B282A30}"/>
                </a:ext>
              </a:extLst>
            </p:cNvPr>
            <p:cNvSpPr txBox="1"/>
            <p:nvPr/>
          </p:nvSpPr>
          <p:spPr>
            <a:xfrm>
              <a:off x="5931436" y="2439859"/>
              <a:ext cx="11844886" cy="263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đích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phá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Chi,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Mỹ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trận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càn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quét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2773987-2582-173E-76AE-6F04EBD05172}"/>
                </a:ext>
              </a:extLst>
            </p:cNvPr>
            <p:cNvSpPr/>
            <p:nvPr/>
          </p:nvSpPr>
          <p:spPr>
            <a:xfrm>
              <a:off x="4742492" y="2209800"/>
              <a:ext cx="1155606" cy="1143000"/>
            </a:xfrm>
            <a:custGeom>
              <a:avLst/>
              <a:gdLst/>
              <a:ahLst/>
              <a:cxnLst/>
              <a:rect l="l" t="t" r="r" b="b"/>
              <a:pathLst>
                <a:path w="4160184" h="4114800">
                  <a:moveTo>
                    <a:pt x="0" y="0"/>
                  </a:moveTo>
                  <a:lnTo>
                    <a:pt x="4160184" y="0"/>
                  </a:lnTo>
                  <a:lnTo>
                    <a:pt x="416018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print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91056C4-7BA3-D219-AD02-522A92380248}"/>
              </a:ext>
            </a:extLst>
          </p:cNvPr>
          <p:cNvSpPr/>
          <p:nvPr/>
        </p:nvSpPr>
        <p:spPr>
          <a:xfrm>
            <a:off x="2644249" y="4435066"/>
            <a:ext cx="304800" cy="411197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533DA0-1456-83F2-DE66-9F231B484E7F}"/>
              </a:ext>
            </a:extLst>
          </p:cNvPr>
          <p:cNvSpPr txBox="1"/>
          <p:nvPr/>
        </p:nvSpPr>
        <p:spPr>
          <a:xfrm>
            <a:off x="3169082" y="3721659"/>
            <a:ext cx="520613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609539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càn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Chi.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 l="45058" t="33563" r="24854" b="51170"/>
          <a:stretch>
            <a:fillRect/>
          </a:stretch>
        </p:blipFill>
        <p:spPr bwMode="auto">
          <a:xfrm>
            <a:off x="266700" y="152400"/>
            <a:ext cx="25527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687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16569-1747-4800-2F72-A1A0C14EC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6192094A-C879-5862-87A3-E0DC3D5CAEA7}"/>
              </a:ext>
            </a:extLst>
          </p:cNvPr>
          <p:cNvSpPr/>
          <p:nvPr/>
        </p:nvSpPr>
        <p:spPr>
          <a:xfrm>
            <a:off x="152400" y="2021325"/>
            <a:ext cx="2057400" cy="4631077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0" y="0"/>
                </a:lnTo>
                <a:lnTo>
                  <a:pt x="229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cstate="print"/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7E9F1E-73F7-39D1-1856-C8DC299AFF69}"/>
              </a:ext>
            </a:extLst>
          </p:cNvPr>
          <p:cNvGrpSpPr/>
          <p:nvPr/>
        </p:nvGrpSpPr>
        <p:grpSpPr>
          <a:xfrm>
            <a:off x="2371246" y="1473201"/>
            <a:ext cx="6391754" cy="1442691"/>
            <a:chOff x="4742492" y="2209800"/>
            <a:chExt cx="12783508" cy="216403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441FAB9-40BE-FD60-61A1-80BFD5C99774}"/>
                </a:ext>
              </a:extLst>
            </p:cNvPr>
            <p:cNvSpPr/>
            <p:nvPr/>
          </p:nvSpPr>
          <p:spPr>
            <a:xfrm>
              <a:off x="5105400" y="2324099"/>
              <a:ext cx="12420600" cy="2049737"/>
            </a:xfrm>
            <a:prstGeom prst="roundRect">
              <a:avLst>
                <a:gd name="adj" fmla="val 11979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814F67-BE25-E7F1-F480-ADD9F7BF538F}"/>
                </a:ext>
              </a:extLst>
            </p:cNvPr>
            <p:cNvSpPr txBox="1"/>
            <p:nvPr/>
          </p:nvSpPr>
          <p:spPr>
            <a:xfrm>
              <a:off x="5931436" y="2439860"/>
              <a:ext cx="11365966" cy="17009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5. </a:t>
              </a:r>
              <a:r>
                <a:rPr lang="vi-VN" sz="2400" dirty="0">
                  <a:latin typeface="Times New Roman" pitchFamily="18" charset="0"/>
                  <a:cs typeface="Times New Roman" pitchFamily="18" charset="0"/>
                </a:rPr>
                <a:t>Hiện nay, di tích Địa đạo Củ Chi được bảo tồn ở những địa điểm nào?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AF12442-FAC8-B66D-CF47-F56C0E6108A6}"/>
                </a:ext>
              </a:extLst>
            </p:cNvPr>
            <p:cNvSpPr/>
            <p:nvPr/>
          </p:nvSpPr>
          <p:spPr>
            <a:xfrm>
              <a:off x="4742492" y="2209800"/>
              <a:ext cx="1155606" cy="1143000"/>
            </a:xfrm>
            <a:custGeom>
              <a:avLst/>
              <a:gdLst/>
              <a:ahLst/>
              <a:cxnLst/>
              <a:rect l="l" t="t" r="r" b="b"/>
              <a:pathLst>
                <a:path w="4160184" h="4114800">
                  <a:moveTo>
                    <a:pt x="0" y="0"/>
                  </a:moveTo>
                  <a:lnTo>
                    <a:pt x="4160184" y="0"/>
                  </a:lnTo>
                  <a:lnTo>
                    <a:pt x="416018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print"/>
              <a:stretch>
                <a:fillRect/>
              </a:stretch>
            </a:blipFill>
          </p:spPr>
          <p:txBody>
            <a:bodyPr/>
            <a:lstStyle/>
            <a:p>
              <a:endParaRPr lang="en-US" sz="800"/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25F4563E-A295-587B-45E1-4BFA1F66E9D2}"/>
              </a:ext>
            </a:extLst>
          </p:cNvPr>
          <p:cNvSpPr/>
          <p:nvPr/>
        </p:nvSpPr>
        <p:spPr>
          <a:xfrm>
            <a:off x="2520263" y="4417203"/>
            <a:ext cx="304800" cy="4111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010FA-4FAB-36D3-D1B1-62C1C87509A1}"/>
              </a:ext>
            </a:extLst>
          </p:cNvPr>
          <p:cNvSpPr txBox="1"/>
          <p:nvPr/>
        </p:nvSpPr>
        <p:spPr>
          <a:xfrm>
            <a:off x="3009583" y="3200400"/>
            <a:ext cx="5753417" cy="20628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Địa đạo Bến Dược thuộc xã Phú Mỹ Hưng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Địa đạo Bến Đình thuộc xã Thuận Đức, huyện Củ Chi.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l="45058" t="33563" r="24854" b="51170"/>
          <a:stretch>
            <a:fillRect/>
          </a:stretch>
        </p:blipFill>
        <p:spPr bwMode="auto">
          <a:xfrm>
            <a:off x="266700" y="152400"/>
            <a:ext cx="25527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58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5805" t="24165" r="4727" b="13790"/>
          <a:stretch>
            <a:fillRect/>
          </a:stretch>
        </p:blipFill>
        <p:spPr bwMode="auto">
          <a:xfrm>
            <a:off x="457200" y="304800"/>
            <a:ext cx="8229600" cy="56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D98A91B-9D2A-E9A7-C95B-72195D805A31}"/>
              </a:ext>
            </a:extLst>
          </p:cNvPr>
          <p:cNvGrpSpPr/>
          <p:nvPr/>
        </p:nvGrpSpPr>
        <p:grpSpPr>
          <a:xfrm>
            <a:off x="0" y="1143000"/>
            <a:ext cx="8820150" cy="3830292"/>
            <a:chOff x="-1" y="1053856"/>
            <a:chExt cx="17640300" cy="645184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12DC8F6-4914-2FB4-131C-7E7288B8C69B}"/>
                </a:ext>
              </a:extLst>
            </p:cNvPr>
            <p:cNvSpPr/>
            <p:nvPr/>
          </p:nvSpPr>
          <p:spPr>
            <a:xfrm>
              <a:off x="-1" y="1053856"/>
              <a:ext cx="17640300" cy="6451844"/>
            </a:xfrm>
            <a:prstGeom prst="roundRect">
              <a:avLst>
                <a:gd name="adj" fmla="val 7292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FC000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CF4C08-DD60-BD5D-7B64-868D187B0636}"/>
                </a:ext>
              </a:extLst>
            </p:cNvPr>
            <p:cNvSpPr txBox="1"/>
            <p:nvPr/>
          </p:nvSpPr>
          <p:spPr>
            <a:xfrm>
              <a:off x="761999" y="1438916"/>
              <a:ext cx="16497300" cy="48213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just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495325" marR="0" lvl="0" indent="-495325" algn="just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Trong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nét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đáo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Chi. </a:t>
              </a:r>
            </a:p>
            <a:p>
              <a:pPr marL="495325" marR="0" lvl="0" indent="-495325" algn="just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Sưu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tầm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Chi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chống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Mỹ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sp>
        <p:nvSpPr>
          <p:cNvPr id="12" name="Freeform 14">
            <a:extLst>
              <a:ext uri="{FF2B5EF4-FFF2-40B4-BE49-F238E27FC236}">
                <a16:creationId xmlns:a16="http://schemas.microsoft.com/office/drawing/2014/main" id="{26DB5286-074D-879E-6145-832278AD9BA3}"/>
              </a:ext>
            </a:extLst>
          </p:cNvPr>
          <p:cNvSpPr/>
          <p:nvPr/>
        </p:nvSpPr>
        <p:spPr>
          <a:xfrm>
            <a:off x="2514600" y="5339108"/>
            <a:ext cx="4114800" cy="1518892"/>
          </a:xfrm>
          <a:custGeom>
            <a:avLst/>
            <a:gdLst/>
            <a:ahLst/>
            <a:cxnLst/>
            <a:rect l="l" t="t" r="r" b="b"/>
            <a:pathLst>
              <a:path w="7315200" h="1929384">
                <a:moveTo>
                  <a:pt x="0" y="0"/>
                </a:moveTo>
                <a:lnTo>
                  <a:pt x="7315200" y="0"/>
                </a:lnTo>
                <a:lnTo>
                  <a:pt x="7315200" y="1929384"/>
                </a:lnTo>
                <a:lnTo>
                  <a:pt x="0" y="1929384"/>
                </a:lnTo>
                <a:lnTo>
                  <a:pt x="0" y="0"/>
                </a:lnTo>
                <a:close/>
              </a:path>
            </a:pathLst>
          </a:custGeom>
          <a:blipFill>
            <a:blip cstate="print"/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2"/>
          <a:srcRect l="45745" t="32569" r="25953" b="53984"/>
          <a:stretch>
            <a:fillRect/>
          </a:stretch>
        </p:blipFill>
        <p:spPr bwMode="auto">
          <a:xfrm>
            <a:off x="381000" y="304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515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31B12F-EC48-614A-AD9D-8D44E5E3EFCC}"/>
              </a:ext>
            </a:extLst>
          </p:cNvPr>
          <p:cNvSpPr txBox="1"/>
          <p:nvPr/>
        </p:nvSpPr>
        <p:spPr>
          <a:xfrm>
            <a:off x="1905000" y="609600"/>
            <a:ext cx="5029200" cy="7617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pic>
        <p:nvPicPr>
          <p:cNvPr id="7" name="Picture 2" descr="https://o.remove.bg/downloads/6ac21482-645e-4987-b68f-f7493e904673/image-removebg-preview.png">
            <a:extLst>
              <a:ext uri="{FF2B5EF4-FFF2-40B4-BE49-F238E27FC236}">
                <a16:creationId xmlns:a16="http://schemas.microsoft.com/office/drawing/2014/main" id="{A6981377-C636-5361-7F0E-1F6A5D722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2458477"/>
            <a:ext cx="837236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E7FD28-668A-E88F-043D-DDA704A67E71}"/>
              </a:ext>
            </a:extLst>
          </p:cNvPr>
          <p:cNvSpPr txBox="1"/>
          <p:nvPr/>
        </p:nvSpPr>
        <p:spPr>
          <a:xfrm>
            <a:off x="3283818" y="1676400"/>
            <a:ext cx="5174382" cy="1290697"/>
          </a:xfrm>
          <a:prstGeom prst="roundRect">
            <a:avLst>
              <a:gd name="adj" fmla="val 3766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 defTabSz="609539">
              <a:lnSpc>
                <a:spcPct val="125000"/>
              </a:lnSpc>
              <a:defRPr/>
            </a:pPr>
            <a:r>
              <a:rPr lang="vi-VN" sz="2400" kern="0">
                <a:solidFill>
                  <a:srgbClr val="FCE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Ôn tập lại nội dung chính của bài học ngày hôm nay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273D1D-C3B5-87A2-EAA3-64D57BE7A0C3}"/>
              </a:ext>
            </a:extLst>
          </p:cNvPr>
          <p:cNvSpPr txBox="1"/>
          <p:nvPr/>
        </p:nvSpPr>
        <p:spPr>
          <a:xfrm>
            <a:off x="3283818" y="3429000"/>
            <a:ext cx="5326782" cy="704017"/>
          </a:xfrm>
          <a:prstGeom prst="roundRect">
            <a:avLst>
              <a:gd name="adj" fmla="val 3766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FCEF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 defTabSz="609539">
              <a:lnSpc>
                <a:spcPct val="125000"/>
              </a:lnSpc>
              <a:defRPr/>
            </a:pPr>
            <a:r>
              <a:rPr lang="vi-VN" sz="2400" kern="0">
                <a:solidFill>
                  <a:srgbClr val="FCE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Hoàn thành nhiệm vụ được giao về nhà</a:t>
            </a:r>
            <a:endParaRPr lang="vi-VN" sz="2400" kern="0" dirty="0">
              <a:solidFill>
                <a:srgbClr val="FCEF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2" descr="https://o.remove.bg/downloads/6ac21482-645e-4987-b68f-f7493e904673/image-removebg-preview.png">
            <a:extLst>
              <a:ext uri="{FF2B5EF4-FFF2-40B4-BE49-F238E27FC236}">
                <a16:creationId xmlns:a16="http://schemas.microsoft.com/office/drawing/2014/main" id="{B1D17F67-4BAC-4251-E0D5-7432F83A5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3813225"/>
            <a:ext cx="837236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2EF3A3-D57D-5C52-FEFD-BE021E0D5E63}"/>
              </a:ext>
            </a:extLst>
          </p:cNvPr>
          <p:cNvSpPr txBox="1"/>
          <p:nvPr/>
        </p:nvSpPr>
        <p:spPr>
          <a:xfrm>
            <a:off x="3276600" y="4648200"/>
            <a:ext cx="4495800" cy="1877378"/>
          </a:xfrm>
          <a:prstGeom prst="roundRect">
            <a:avLst>
              <a:gd name="adj" fmla="val 3766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FCEF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 defTabSz="609539">
              <a:lnSpc>
                <a:spcPct val="125000"/>
              </a:lnSpc>
              <a:defRPr/>
            </a:pPr>
            <a:r>
              <a:rPr lang="vi-VN" sz="2400" kern="0" dirty="0">
                <a:solidFill>
                  <a:srgbClr val="FCE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Đọc trước</a:t>
            </a:r>
            <a:endParaRPr lang="en-US" sz="2400" kern="0" dirty="0">
              <a:solidFill>
                <a:srgbClr val="FCEF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lvl="0" algn="ctr" defTabSz="609539">
              <a:lnSpc>
                <a:spcPct val="125000"/>
              </a:lnSpc>
              <a:defRPr/>
            </a:pPr>
            <a:r>
              <a:rPr lang="vi-VN" sz="2400" b="1" kern="0" dirty="0">
                <a:solidFill>
                  <a:srgbClr val="FCE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Tiết ôn tập </a:t>
            </a:r>
            <a:r>
              <a:rPr lang="vi-VN" sz="2400" b="1" kern="0">
                <a:solidFill>
                  <a:srgbClr val="FCE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cuối năm</a:t>
            </a:r>
            <a:endParaRPr lang="en-US" sz="2400" b="1" kern="0">
              <a:solidFill>
                <a:srgbClr val="FCEF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lvl="0" algn="ctr" defTabSz="609539">
              <a:lnSpc>
                <a:spcPct val="125000"/>
              </a:lnSpc>
              <a:defRPr/>
            </a:pPr>
            <a:endParaRPr lang="vi-VN" sz="2400" b="1" kern="0" dirty="0">
              <a:solidFill>
                <a:srgbClr val="FCEF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s://o.remove.bg/downloads/6ac21482-645e-4987-b68f-f7493e904673/image-removebg-preview.png">
            <a:extLst>
              <a:ext uri="{FF2B5EF4-FFF2-40B4-BE49-F238E27FC236}">
                <a16:creationId xmlns:a16="http://schemas.microsoft.com/office/drawing/2014/main" id="{7A8F4C39-AA13-E8E2-D411-F0B72BD4D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5230865"/>
            <a:ext cx="837236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4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5703C-DECA-C5F2-9DE6-721655781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2013DBC5-B24C-CD68-B495-E6202A225568}"/>
              </a:ext>
            </a:extLst>
          </p:cNvPr>
          <p:cNvSpPr txBox="1"/>
          <p:nvPr/>
        </p:nvSpPr>
        <p:spPr>
          <a:xfrm>
            <a:off x="1709156" y="1538044"/>
            <a:ext cx="572568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2800" b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Huyền </a:t>
            </a:r>
            <a:r>
              <a:rPr lang="vi-VN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thoại dưới lòng đất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66DAC-344D-D8A5-C6EC-1DECBF005FBA}"/>
              </a:ext>
            </a:extLst>
          </p:cNvPr>
          <p:cNvSpPr txBox="1"/>
          <p:nvPr/>
        </p:nvSpPr>
        <p:spPr>
          <a:xfrm>
            <a:off x="2889094" y="2133600"/>
            <a:ext cx="321945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09539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 VIỆC NHÓM 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277630DC-180B-E9CD-910E-CB93AB177168}"/>
              </a:ext>
            </a:extLst>
          </p:cNvPr>
          <p:cNvGrpSpPr/>
          <p:nvPr/>
        </p:nvGrpSpPr>
        <p:grpSpPr>
          <a:xfrm>
            <a:off x="304800" y="2971800"/>
            <a:ext cx="4229100" cy="3632991"/>
            <a:chOff x="685800" y="3278350"/>
            <a:chExt cx="8458200" cy="5449486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5AE8652F-FCFF-317F-00A6-A83760AA7DBD}"/>
                </a:ext>
              </a:extLst>
            </p:cNvPr>
            <p:cNvGrpSpPr/>
            <p:nvPr/>
          </p:nvGrpSpPr>
          <p:grpSpPr>
            <a:xfrm>
              <a:off x="685800" y="4126644"/>
              <a:ext cx="8458200" cy="4601192"/>
              <a:chOff x="685800" y="4126644"/>
              <a:chExt cx="8458200" cy="460119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CE79DB1-90AA-8BF8-8B04-845A5C4F8AC4}"/>
                  </a:ext>
                </a:extLst>
              </p:cNvPr>
              <p:cNvSpPr/>
              <p:nvPr/>
            </p:nvSpPr>
            <p:spPr>
              <a:xfrm>
                <a:off x="685800" y="4126644"/>
                <a:ext cx="8458200" cy="4034317"/>
              </a:xfrm>
              <a:prstGeom prst="roundRect">
                <a:avLst>
                  <a:gd name="adj" fmla="val 6846"/>
                </a:avLst>
              </a:prstGeom>
              <a:solidFill>
                <a:srgbClr val="FBF2E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29B7D4-5335-92DD-C7E9-CE8F0AF9BA6C}"/>
                  </a:ext>
                </a:extLst>
              </p:cNvPr>
              <p:cNvSpPr txBox="1"/>
              <p:nvPr/>
            </p:nvSpPr>
            <p:spPr>
              <a:xfrm>
                <a:off x="1028700" y="4533900"/>
                <a:ext cx="7772400" cy="419393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just" defTabSz="609539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Đọc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thông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tin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mục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5, 6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kể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chuyện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lịch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đào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hầm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Củ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Chi,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chống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Mỹ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Địa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Củ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Chi. </a:t>
                </a:r>
              </a:p>
            </p:txBody>
          </p:sp>
        </p:grp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B8F5D81-1DD9-2D99-7D9D-71905C096E53}"/>
                </a:ext>
              </a:extLst>
            </p:cNvPr>
            <p:cNvSpPr/>
            <p:nvPr/>
          </p:nvSpPr>
          <p:spPr>
            <a:xfrm>
              <a:off x="3867150" y="3278350"/>
              <a:ext cx="1962150" cy="1437275"/>
            </a:xfrm>
            <a:custGeom>
              <a:avLst/>
              <a:gdLst/>
              <a:ahLst/>
              <a:cxnLst/>
              <a:rect l="l" t="t" r="r" b="b"/>
              <a:pathLst>
                <a:path w="5617474" h="4114800">
                  <a:moveTo>
                    <a:pt x="0" y="0"/>
                  </a:moveTo>
                  <a:lnTo>
                    <a:pt x="5617474" y="0"/>
                  </a:lnTo>
                  <a:lnTo>
                    <a:pt x="56174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print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Freeform 9">
            <a:extLst>
              <a:ext uri="{FF2B5EF4-FFF2-40B4-BE49-F238E27FC236}">
                <a16:creationId xmlns:a16="http://schemas.microsoft.com/office/drawing/2014/main" id="{CEC4A7C1-74D7-AC0F-1D39-1A5AAF80C14A}"/>
              </a:ext>
            </a:extLst>
          </p:cNvPr>
          <p:cNvSpPr/>
          <p:nvPr/>
        </p:nvSpPr>
        <p:spPr>
          <a:xfrm>
            <a:off x="4819507" y="2999001"/>
            <a:ext cx="4054775" cy="3392495"/>
          </a:xfrm>
          <a:custGeom>
            <a:avLst/>
            <a:gdLst/>
            <a:ahLst/>
            <a:cxnLst/>
            <a:rect l="l" t="t" r="r" b="b"/>
            <a:pathLst>
              <a:path w="6557450" h="4114800">
                <a:moveTo>
                  <a:pt x="0" y="0"/>
                </a:moveTo>
                <a:lnTo>
                  <a:pt x="6557450" y="0"/>
                </a:lnTo>
                <a:lnTo>
                  <a:pt x="6557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cstate="print"/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2000" y="1524000"/>
            <a:ext cx="685800" cy="533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5" name="Picture 14"/>
          <p:cNvPicPr/>
          <p:nvPr/>
        </p:nvPicPr>
        <p:blipFill>
          <a:blip r:embed="rId2" cstate="print"/>
          <a:srcRect l="45319" t="33317" r="24754" b="50996"/>
          <a:stretch>
            <a:fillRect/>
          </a:stretch>
        </p:blipFill>
        <p:spPr bwMode="auto">
          <a:xfrm>
            <a:off x="152400" y="76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0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A846A-067C-0A46-6190-D82284B06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DACCB5-3601-0F03-7988-3118E6756602}"/>
              </a:ext>
            </a:extLst>
          </p:cNvPr>
          <p:cNvGrpSpPr/>
          <p:nvPr/>
        </p:nvGrpSpPr>
        <p:grpSpPr>
          <a:xfrm>
            <a:off x="1291699" y="1651001"/>
            <a:ext cx="6560602" cy="5073511"/>
            <a:chOff x="1380581" y="1905000"/>
            <a:chExt cx="13121204" cy="7610267"/>
          </a:xfrm>
        </p:grpSpPr>
        <p:pic>
          <p:nvPicPr>
            <p:cNvPr id="3" name="Picture 2" descr="Báo Ảnh Việt Nam tiếng Việt">
              <a:extLst>
                <a:ext uri="{FF2B5EF4-FFF2-40B4-BE49-F238E27FC236}">
                  <a16:creationId xmlns:a16="http://schemas.microsoft.com/office/drawing/2014/main" id="{91A71969-0748-0A0A-B5E8-B1FB848FD8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62"/>
            <a:stretch/>
          </p:blipFill>
          <p:spPr bwMode="auto">
            <a:xfrm>
              <a:off x="1380581" y="1905000"/>
              <a:ext cx="6920369" cy="681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497BFA-CB45-7443-6975-8AAF505E9691}"/>
                </a:ext>
              </a:extLst>
            </p:cNvPr>
            <p:cNvSpPr txBox="1"/>
            <p:nvPr/>
          </p:nvSpPr>
          <p:spPr>
            <a:xfrm>
              <a:off x="1380581" y="8767272"/>
              <a:ext cx="13121204" cy="74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39">
                <a:lnSpc>
                  <a:spcPct val="150000"/>
                </a:lnSpc>
              </a:pP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5.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Nhuận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Đức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đào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5" name="Picture 4" descr="Dương Thanh Phong – phóng viên ảnh dũng cảm của Thông tấn xã giải phóng –  Bản tin Điện tử Họ Dương Việt Nam">
              <a:extLst>
                <a:ext uri="{FF2B5EF4-FFF2-40B4-BE49-F238E27FC236}">
                  <a16:creationId xmlns:a16="http://schemas.microsoft.com/office/drawing/2014/main" id="{3F0A7767-89A0-83C5-259C-F36878E86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749" y="1905000"/>
              <a:ext cx="5072036" cy="679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/>
          <p:nvPr/>
        </p:nvPicPr>
        <p:blipFill>
          <a:blip r:embed="rId4" cstate="print"/>
          <a:srcRect l="45319" t="33317" r="24754" b="50996"/>
          <a:stretch>
            <a:fillRect/>
          </a:stretch>
        </p:blipFill>
        <p:spPr bwMode="auto">
          <a:xfrm>
            <a:off x="152400" y="76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7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7D42C-E69D-6A08-94BE-59196131A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266BAA34-B55B-4B0E-2157-6BEDBF2B17EB}"/>
              </a:ext>
            </a:extLst>
          </p:cNvPr>
          <p:cNvGrpSpPr/>
          <p:nvPr/>
        </p:nvGrpSpPr>
        <p:grpSpPr>
          <a:xfrm>
            <a:off x="149220" y="1840877"/>
            <a:ext cx="8994781" cy="4841993"/>
            <a:chOff x="474325" y="917899"/>
            <a:chExt cx="20247181" cy="8174467"/>
          </a:xfrm>
        </p:grpSpPr>
        <p:pic>
          <p:nvPicPr>
            <p:cNvPr id="6" name="Picture 2" descr="Đội quân 'xuất quỷ nhập thần' (Bài 1): 'Ma trận' dưới lòng đất">
              <a:extLst>
                <a:ext uri="{FF2B5EF4-FFF2-40B4-BE49-F238E27FC236}">
                  <a16:creationId xmlns:a16="http://schemas.microsoft.com/office/drawing/2014/main" id="{8B4D3314-6C3D-99F3-15B8-C01DE374E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25" y="917899"/>
              <a:ext cx="9719353" cy="655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Lính chuột” - lực lượng bất đắc dĩ của Mỹ trong chiến tranh Việt Nam">
              <a:extLst>
                <a:ext uri="{FF2B5EF4-FFF2-40B4-BE49-F238E27FC236}">
                  <a16:creationId xmlns:a16="http://schemas.microsoft.com/office/drawing/2014/main" id="{6ED39A7E-F41C-D7B4-1A0A-73F2732C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9882" y="917899"/>
              <a:ext cx="5085283" cy="655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Lính chuột” - lực lượng bất đắc dĩ của Mỹ trong chiến tranh Việt Nam">
              <a:extLst>
                <a:ext uri="{FF2B5EF4-FFF2-40B4-BE49-F238E27FC236}">
                  <a16:creationId xmlns:a16="http://schemas.microsoft.com/office/drawing/2014/main" id="{FAA4B09C-C487-F652-B8EA-174251DEE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9905" y="3433768"/>
              <a:ext cx="5181601" cy="4037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D4BE5A-47A6-FDDE-98D7-F1974CB15AF4}"/>
                </a:ext>
              </a:extLst>
            </p:cNvPr>
            <p:cNvSpPr txBox="1"/>
            <p:nvPr/>
          </p:nvSpPr>
          <p:spPr>
            <a:xfrm>
              <a:off x="2084874" y="7471098"/>
              <a:ext cx="17645367" cy="16212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609539">
                <a:lnSpc>
                  <a:spcPct val="150000"/>
                </a:lnSpc>
              </a:pPr>
              <a:r>
                <a:rPr lang="vi-VN" sz="2000" b="1" i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Hình 6. </a:t>
              </a:r>
              <a:r>
                <a:rPr lang="vi-VN" sz="2000" i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Thành viên đội quân “chuột cống” chui xuống đường hầm Địa đạo Củ Chi</a:t>
              </a:r>
            </a:p>
          </p:txBody>
        </p:sp>
      </p:grpSp>
      <p:pic>
        <p:nvPicPr>
          <p:cNvPr id="10" name="Picture 9"/>
          <p:cNvPicPr/>
          <p:nvPr/>
        </p:nvPicPr>
        <p:blipFill>
          <a:blip r:embed="rId5" cstate="print"/>
          <a:srcRect l="45319" t="33317" r="24754" b="50996"/>
          <a:stretch>
            <a:fillRect/>
          </a:stretch>
        </p:blipFill>
        <p:spPr bwMode="auto">
          <a:xfrm>
            <a:off x="152400" y="76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420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6A071-44D2-2F46-69F6-738277619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9DBC3-84D6-1AF7-7C03-1848A3B561BD}"/>
              </a:ext>
            </a:extLst>
          </p:cNvPr>
          <p:cNvSpPr/>
          <p:nvPr/>
        </p:nvSpPr>
        <p:spPr>
          <a:xfrm>
            <a:off x="2857500" y="2208888"/>
            <a:ext cx="5981700" cy="4420512"/>
          </a:xfrm>
          <a:prstGeom prst="rect">
            <a:avLst/>
          </a:prstGeom>
          <a:noFill/>
          <a:ln w="38100" cap="flat" cmpd="sng" algn="ctr">
            <a:solidFill>
              <a:srgbClr val="8064A2">
                <a:lumMod val="60000"/>
                <a:lumOff val="4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CA8ADF3-D0F2-CF6E-A262-E029CFB4A8BE}"/>
              </a:ext>
            </a:extLst>
          </p:cNvPr>
          <p:cNvSpPr/>
          <p:nvPr/>
        </p:nvSpPr>
        <p:spPr>
          <a:xfrm>
            <a:off x="304800" y="1622324"/>
            <a:ext cx="2282428" cy="5235677"/>
          </a:xfrm>
          <a:custGeom>
            <a:avLst/>
            <a:gdLst/>
            <a:ahLst/>
            <a:cxnLst/>
            <a:rect l="l" t="t" r="r" b="b"/>
            <a:pathLst>
              <a:path w="2391728" h="4114800">
                <a:moveTo>
                  <a:pt x="0" y="0"/>
                </a:moveTo>
                <a:lnTo>
                  <a:pt x="2391728" y="0"/>
                </a:lnTo>
                <a:lnTo>
                  <a:pt x="2391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cstate="print"/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666ED9-63D4-8A5E-0825-D12DE1FC0EA5}"/>
              </a:ext>
            </a:extLst>
          </p:cNvPr>
          <p:cNvSpPr/>
          <p:nvPr/>
        </p:nvSpPr>
        <p:spPr>
          <a:xfrm>
            <a:off x="4756916" y="1219200"/>
            <a:ext cx="2182867" cy="790576"/>
          </a:xfrm>
          <a:prstGeom prst="roundRect">
            <a:avLst>
              <a:gd name="adj" fmla="val 11152"/>
            </a:avLst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NHIỆM VỤ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33726-C8E6-6367-0FC2-34D73A2A603B}"/>
              </a:ext>
            </a:extLst>
          </p:cNvPr>
          <p:cNvSpPr txBox="1"/>
          <p:nvPr/>
        </p:nvSpPr>
        <p:spPr>
          <a:xfrm>
            <a:off x="2895600" y="2733677"/>
            <a:ext cx="5627889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 defTabSz="609539">
              <a:lnSpc>
                <a:spcPct val="150000"/>
              </a:lnSpc>
              <a:buFont typeface="UTM Avo" panose="02040603050506020204" pitchFamily="18" charset="0"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khoa.</a:t>
            </a:r>
          </a:p>
          <a:p>
            <a:pPr marL="457200" indent="-457200" algn="just" defTabSz="609539">
              <a:lnSpc>
                <a:spcPct val="150000"/>
              </a:lnSpc>
              <a:buFont typeface="UTM Avo" panose="02040603050506020204" pitchFamily="18" charset="0"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 defTabSz="609539">
              <a:lnSpc>
                <a:spcPct val="150000"/>
              </a:lnSpc>
              <a:buFont typeface="UTM Avo" panose="02040603050506020204" pitchFamily="18" charset="0"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 qua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45319" t="33317" r="24754" b="50996"/>
          <a:stretch>
            <a:fillRect/>
          </a:stretch>
        </p:blipFill>
        <p:spPr bwMode="auto">
          <a:xfrm>
            <a:off x="152400" y="76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9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9FAD6-B28C-FD63-805D-50118087E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95090E-5733-EFF9-E489-BD75DCB05D80}"/>
              </a:ext>
            </a:extLst>
          </p:cNvPr>
          <p:cNvSpPr txBox="1"/>
          <p:nvPr/>
        </p:nvSpPr>
        <p:spPr>
          <a:xfrm>
            <a:off x="800099" y="1066800"/>
            <a:ext cx="7543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</a:p>
        </p:txBody>
      </p:sp>
      <p:pic>
        <p:nvPicPr>
          <p:cNvPr id="6" name="dia-dao-cu-chi-vtv24">
            <a:hlinkClick r:id="" action="ppaction://media"/>
            <a:extLst>
              <a:ext uri="{FF2B5EF4-FFF2-40B4-BE49-F238E27FC236}">
                <a16:creationId xmlns:a16="http://schemas.microsoft.com/office/drawing/2014/main" id="{BA8048B5-9156-57EB-EB63-5CD10DA11FC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70778" y="2209800"/>
            <a:ext cx="6202442" cy="46482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/>
          <a:srcRect l="45319" t="33317" r="24754" b="50996"/>
          <a:stretch>
            <a:fillRect/>
          </a:stretch>
        </p:blipFill>
        <p:spPr bwMode="auto">
          <a:xfrm>
            <a:off x="152400" y="76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8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82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 noChangeAspect="1" noChangeArrowheads="1"/>
          </p:cNvPicPr>
          <p:nvPr/>
        </p:nvPicPr>
        <p:blipFill>
          <a:blip r:embed="rId2"/>
          <a:srcRect l="23473" t="24384" r="2556" b="7690"/>
          <a:stretch>
            <a:fillRect/>
          </a:stretch>
        </p:blipFill>
        <p:spPr bwMode="auto">
          <a:xfrm>
            <a:off x="304800" y="381000"/>
            <a:ext cx="8458200" cy="6172200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45BD4844-F0DB-58D3-C86D-80ABC1D73D0B}"/>
              </a:ext>
            </a:extLst>
          </p:cNvPr>
          <p:cNvSpPr/>
          <p:nvPr/>
        </p:nvSpPr>
        <p:spPr>
          <a:xfrm>
            <a:off x="152400" y="2021325"/>
            <a:ext cx="2057400" cy="4631077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0" y="0"/>
                </a:lnTo>
                <a:lnTo>
                  <a:pt x="229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cstate="print"/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063C30-3E00-97C9-F938-E0D5BC6F4B8E}"/>
              </a:ext>
            </a:extLst>
          </p:cNvPr>
          <p:cNvGrpSpPr/>
          <p:nvPr/>
        </p:nvGrpSpPr>
        <p:grpSpPr>
          <a:xfrm>
            <a:off x="2371246" y="1473200"/>
            <a:ext cx="6429854" cy="1092200"/>
            <a:chOff x="4742492" y="2209800"/>
            <a:chExt cx="12859708" cy="16383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D457D2B-FA55-2F62-82CE-5978CC6FD7D4}"/>
                </a:ext>
              </a:extLst>
            </p:cNvPr>
            <p:cNvSpPr/>
            <p:nvPr/>
          </p:nvSpPr>
          <p:spPr>
            <a:xfrm>
              <a:off x="5105400" y="2324100"/>
              <a:ext cx="12496800" cy="1524000"/>
            </a:xfrm>
            <a:prstGeom prst="roundRect">
              <a:avLst>
                <a:gd name="adj" fmla="val 1197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FC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F2C8B7-971F-A38E-0137-9F1471481C42}"/>
                </a:ext>
              </a:extLst>
            </p:cNvPr>
            <p:cNvSpPr txBox="1"/>
            <p:nvPr/>
          </p:nvSpPr>
          <p:spPr>
            <a:xfrm>
              <a:off x="5105400" y="2781300"/>
              <a:ext cx="12496800" cy="6924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1.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Chi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3F6643E-8954-9AA4-BC8F-2005D2095A06}"/>
                </a:ext>
              </a:extLst>
            </p:cNvPr>
            <p:cNvSpPr/>
            <p:nvPr/>
          </p:nvSpPr>
          <p:spPr>
            <a:xfrm>
              <a:off x="4742492" y="2209800"/>
              <a:ext cx="1155607" cy="1143000"/>
            </a:xfrm>
            <a:custGeom>
              <a:avLst/>
              <a:gdLst/>
              <a:ahLst/>
              <a:cxnLst/>
              <a:rect l="l" t="t" r="r" b="b"/>
              <a:pathLst>
                <a:path w="4160184" h="4114800">
                  <a:moveTo>
                    <a:pt x="0" y="0"/>
                  </a:moveTo>
                  <a:lnTo>
                    <a:pt x="4160184" y="0"/>
                  </a:lnTo>
                  <a:lnTo>
                    <a:pt x="416018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print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Picture 2" descr="nhà đất củ chi">
            <a:extLst>
              <a:ext uri="{FF2B5EF4-FFF2-40B4-BE49-F238E27FC236}">
                <a16:creationId xmlns:a16="http://schemas.microsoft.com/office/drawing/2014/main" id="{B1C53BF5-FE3F-9722-1293-3DDB383C1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784780"/>
            <a:ext cx="3276600" cy="3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9F5AABD-F6DE-BCE2-C5AC-C76578F29C45}"/>
              </a:ext>
            </a:extLst>
          </p:cNvPr>
          <p:cNvSpPr/>
          <p:nvPr/>
        </p:nvSpPr>
        <p:spPr>
          <a:xfrm>
            <a:off x="6019800" y="4336864"/>
            <a:ext cx="304800" cy="411197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3C521-EBA6-4246-F592-AB67FDB9E078}"/>
              </a:ext>
            </a:extLst>
          </p:cNvPr>
          <p:cNvSpPr txBox="1"/>
          <p:nvPr/>
        </p:nvSpPr>
        <p:spPr>
          <a:xfrm>
            <a:off x="6477000" y="3765263"/>
            <a:ext cx="2324100" cy="25550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609539">
              <a:lnSpc>
                <a:spcPct val="150000"/>
              </a:lnSpc>
            </a:pP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 l="45058" t="33563" r="24854" b="51170"/>
          <a:stretch>
            <a:fillRect/>
          </a:stretch>
        </p:blipFill>
        <p:spPr bwMode="auto">
          <a:xfrm>
            <a:off x="266700" y="152400"/>
            <a:ext cx="25527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891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2ADCD-EF14-29E0-3879-873DB12C8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C98F6C75-956E-5BC1-E232-0F2454761251}"/>
              </a:ext>
            </a:extLst>
          </p:cNvPr>
          <p:cNvSpPr/>
          <p:nvPr/>
        </p:nvSpPr>
        <p:spPr>
          <a:xfrm>
            <a:off x="152400" y="2021325"/>
            <a:ext cx="2057400" cy="4631077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0" y="0"/>
                </a:lnTo>
                <a:lnTo>
                  <a:pt x="229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cstate="print"/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820DA65-646F-9C88-6458-B86B987A0099}"/>
              </a:ext>
            </a:extLst>
          </p:cNvPr>
          <p:cNvGrpSpPr/>
          <p:nvPr/>
        </p:nvGrpSpPr>
        <p:grpSpPr>
          <a:xfrm>
            <a:off x="2371246" y="1473201"/>
            <a:ext cx="6429854" cy="1442691"/>
            <a:chOff x="4742492" y="2209800"/>
            <a:chExt cx="12859708" cy="216403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684AB90-BB79-4541-4CD5-FCFE6A22652A}"/>
                </a:ext>
              </a:extLst>
            </p:cNvPr>
            <p:cNvSpPr/>
            <p:nvPr/>
          </p:nvSpPr>
          <p:spPr>
            <a:xfrm>
              <a:off x="5105400" y="2324099"/>
              <a:ext cx="12496800" cy="2049737"/>
            </a:xfrm>
            <a:prstGeom prst="roundRect">
              <a:avLst>
                <a:gd name="adj" fmla="val 11979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4DBA4B-F1C5-3DEE-BC37-431441474379}"/>
                </a:ext>
              </a:extLst>
            </p:cNvPr>
            <p:cNvSpPr txBox="1"/>
            <p:nvPr/>
          </p:nvSpPr>
          <p:spPr>
            <a:xfrm>
              <a:off x="5939738" y="2507583"/>
              <a:ext cx="11189752" cy="170094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Chi.</a:t>
              </a: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EC6C728-C2E0-6850-E00E-3A097E6565EE}"/>
                </a:ext>
              </a:extLst>
            </p:cNvPr>
            <p:cNvSpPr/>
            <p:nvPr/>
          </p:nvSpPr>
          <p:spPr>
            <a:xfrm>
              <a:off x="4742492" y="2209800"/>
              <a:ext cx="1155606" cy="1143000"/>
            </a:xfrm>
            <a:custGeom>
              <a:avLst/>
              <a:gdLst/>
              <a:ahLst/>
              <a:cxnLst/>
              <a:rect l="l" t="t" r="r" b="b"/>
              <a:pathLst>
                <a:path w="4160184" h="4114800">
                  <a:moveTo>
                    <a:pt x="0" y="0"/>
                  </a:moveTo>
                  <a:lnTo>
                    <a:pt x="4160184" y="0"/>
                  </a:lnTo>
                  <a:lnTo>
                    <a:pt x="416018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print"/>
              <a:stretch>
                <a:fillRect/>
              </a:stretch>
            </a:blipFill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4F4F4DA-039B-AEA4-A0A1-2E2E6BAA5A83}"/>
              </a:ext>
            </a:extLst>
          </p:cNvPr>
          <p:cNvSpPr/>
          <p:nvPr/>
        </p:nvSpPr>
        <p:spPr>
          <a:xfrm>
            <a:off x="2147648" y="4548957"/>
            <a:ext cx="304800" cy="4111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107E6122-9631-7CAD-56A8-0B4EC7AE6843}"/>
              </a:ext>
            </a:extLst>
          </p:cNvPr>
          <p:cNvGrpSpPr/>
          <p:nvPr/>
        </p:nvGrpSpPr>
        <p:grpSpPr>
          <a:xfrm>
            <a:off x="2476500" y="3581400"/>
            <a:ext cx="2133600" cy="2817424"/>
            <a:chOff x="4953000" y="5372100"/>
            <a:chExt cx="4267200" cy="422613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AA42DE-B901-31A2-9121-9BBA898A1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400" y="5372100"/>
              <a:ext cx="3796030" cy="284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1F4443-69B7-5AE6-A2A1-6D1D39C5358E}"/>
                </a:ext>
              </a:extLst>
            </p:cNvPr>
            <p:cNvSpPr txBox="1"/>
            <p:nvPr/>
          </p:nvSpPr>
          <p:spPr>
            <a:xfrm>
              <a:off x="4953000" y="8536407"/>
              <a:ext cx="4267200" cy="10618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Bệnh</a:t>
              </a:r>
              <a:r>
                <a:rPr lang="en-US" sz="20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viện</a:t>
              </a:r>
              <a:r>
                <a:rPr lang="en-US" sz="20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dã</a:t>
              </a:r>
              <a:r>
                <a:rPr lang="en-US" sz="20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chiến</a:t>
              </a:r>
              <a:r>
                <a:rPr lang="en-US" sz="20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6FE76465-37FF-67B4-E50E-4CF6A65773A4}"/>
              </a:ext>
            </a:extLst>
          </p:cNvPr>
          <p:cNvGrpSpPr/>
          <p:nvPr/>
        </p:nvGrpSpPr>
        <p:grpSpPr>
          <a:xfrm>
            <a:off x="4700507" y="3581400"/>
            <a:ext cx="2133600" cy="2506498"/>
            <a:chOff x="9401015" y="5372100"/>
            <a:chExt cx="4267200" cy="3759747"/>
          </a:xfrm>
        </p:grpSpPr>
        <p:pic>
          <p:nvPicPr>
            <p:cNvPr id="19" name="Picture 2" descr="Khám phá cuộc sống dưới lòng đất ở địa đạo được đề xuất Di sản thế giới">
              <a:extLst>
                <a:ext uri="{FF2B5EF4-FFF2-40B4-BE49-F238E27FC236}">
                  <a16:creationId xmlns:a16="http://schemas.microsoft.com/office/drawing/2014/main" id="{48FF4CD9-61A7-BB84-25FF-D83FB8C32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015" y="5372100"/>
              <a:ext cx="4267200" cy="284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2D4481-9573-3AF4-77DA-766F62F2EFCF}"/>
                </a:ext>
              </a:extLst>
            </p:cNvPr>
            <p:cNvSpPr txBox="1"/>
            <p:nvPr/>
          </p:nvSpPr>
          <p:spPr>
            <a:xfrm>
              <a:off x="9401015" y="8531682"/>
              <a:ext cx="4267200" cy="6001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Bếp</a:t>
              </a:r>
              <a:r>
                <a:rPr lang="en-US" sz="20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Hoàng </a:t>
              </a:r>
              <a:r>
                <a:rPr lang="en-US" sz="20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Cầm</a:t>
              </a:r>
              <a:r>
                <a:rPr lang="en-US" sz="20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" name="Group 20">
            <a:extLst>
              <a:ext uri="{FF2B5EF4-FFF2-40B4-BE49-F238E27FC236}">
                <a16:creationId xmlns:a16="http://schemas.microsoft.com/office/drawing/2014/main" id="{16D1802E-9E65-30A5-3E15-5DE2DD856958}"/>
              </a:ext>
            </a:extLst>
          </p:cNvPr>
          <p:cNvGrpSpPr/>
          <p:nvPr/>
        </p:nvGrpSpPr>
        <p:grpSpPr>
          <a:xfrm>
            <a:off x="6934040" y="3594102"/>
            <a:ext cx="2133600" cy="2801573"/>
            <a:chOff x="13868080" y="5391151"/>
            <a:chExt cx="4267200" cy="4202360"/>
          </a:xfrm>
        </p:grpSpPr>
        <p:pic>
          <p:nvPicPr>
            <p:cNvPr id="22" name="Picture 4" descr="Thăm Củ Chi - Đất thép Anh hùng">
              <a:extLst>
                <a:ext uri="{FF2B5EF4-FFF2-40B4-BE49-F238E27FC236}">
                  <a16:creationId xmlns:a16="http://schemas.microsoft.com/office/drawing/2014/main" id="{F4F099F6-C333-6B15-ECBE-30C39546A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0800" y="5391151"/>
              <a:ext cx="38100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E7064B-89F1-9B85-24A3-D86B060A55DF}"/>
                </a:ext>
              </a:extLst>
            </p:cNvPr>
            <p:cNvSpPr txBox="1"/>
            <p:nvPr/>
          </p:nvSpPr>
          <p:spPr>
            <a:xfrm>
              <a:off x="13868080" y="8531682"/>
              <a:ext cx="4267200" cy="10618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Xưởng</a:t>
              </a:r>
              <a:r>
                <a:rPr lang="en-US" sz="20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tạo</a:t>
              </a:r>
              <a:r>
                <a:rPr lang="en-US" sz="20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vũ</a:t>
              </a:r>
              <a:r>
                <a:rPr lang="en-US" sz="20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khí</a:t>
              </a:r>
              <a:endParaRPr lang="en-US" sz="20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 l="45058" t="33563" r="24854" b="51170"/>
          <a:stretch>
            <a:fillRect/>
          </a:stretch>
        </p:blipFill>
        <p:spPr bwMode="auto">
          <a:xfrm>
            <a:off x="266700" y="152400"/>
            <a:ext cx="25527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56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436</Words>
  <Application>Microsoft Office PowerPoint</Application>
  <PresentationFormat>On-screen Show (4:3)</PresentationFormat>
  <Paragraphs>37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UTM Avo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 VIET 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4</cp:revision>
  <dcterms:created xsi:type="dcterms:W3CDTF">2024-04-07T11:58:30Z</dcterms:created>
  <dcterms:modified xsi:type="dcterms:W3CDTF">2025-05-14T02:28:46Z</dcterms:modified>
</cp:coreProperties>
</file>