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431" r:id="rId2"/>
    <p:sldId id="258" r:id="rId3"/>
    <p:sldId id="428" r:id="rId4"/>
    <p:sldId id="292" r:id="rId5"/>
    <p:sldId id="429" r:id="rId6"/>
    <p:sldId id="302" r:id="rId7"/>
    <p:sldId id="430" r:id="rId8"/>
    <p:sldId id="333" r:id="rId9"/>
    <p:sldId id="289" r:id="rId10"/>
    <p:sldId id="335" r:id="rId11"/>
    <p:sldId id="259" r:id="rId12"/>
    <p:sldId id="268" r:id="rId13"/>
    <p:sldId id="390" r:id="rId14"/>
    <p:sldId id="373" r:id="rId15"/>
    <p:sldId id="374" r:id="rId16"/>
    <p:sldId id="413" r:id="rId17"/>
    <p:sldId id="376" r:id="rId18"/>
    <p:sldId id="393" r:id="rId19"/>
    <p:sldId id="263" r:id="rId20"/>
    <p:sldId id="297" r:id="rId21"/>
    <p:sldId id="394" r:id="rId22"/>
    <p:sldId id="298" r:id="rId23"/>
    <p:sldId id="316" r:id="rId24"/>
    <p:sldId id="318" r:id="rId25"/>
    <p:sldId id="377" r:id="rId26"/>
    <p:sldId id="379" r:id="rId27"/>
    <p:sldId id="408" r:id="rId28"/>
    <p:sldId id="380" r:id="rId29"/>
    <p:sldId id="395" r:id="rId30"/>
    <p:sldId id="281" r:id="rId31"/>
  </p:sldIdLst>
  <p:sldSz cx="12192000" cy="6858000"/>
  <p:notesSz cx="7104063" cy="10234613"/>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81D"/>
    <a:srgbClr val="1E2D12"/>
    <a:srgbClr val="EE6204"/>
    <a:srgbClr val="FB812D"/>
    <a:srgbClr val="FE5778"/>
    <a:srgbClr val="33B3AD"/>
    <a:srgbClr val="CDF0FF"/>
    <a:srgbClr val="EDAFA1"/>
    <a:srgbClr val="62C0C8"/>
    <a:srgbClr val="BA6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95" autoAdjust="0"/>
    <p:restoredTop sz="94660"/>
  </p:normalViewPr>
  <p:slideViewPr>
    <p:cSldViewPr snapToGrid="0">
      <p:cViewPr varScale="1">
        <p:scale>
          <a:sx n="77" d="100"/>
          <a:sy n="77" d="100"/>
        </p:scale>
        <p:origin x="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3EA85768-0BA4-478B-B0A4-2C0BEF914ABB}" type="datetimeFigureOut">
              <a:rPr lang="zh-CN" altLang="en-US" smtClean="0"/>
              <a:t>2024/12/17</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DC4E624-5333-4008-9923-738A2D895B0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20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22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23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24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29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30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3292B2F3-1DE3-42E0-A402-B4826F0D7F2F}" type="slidenum">
              <a:rPr 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2024/12/17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2"/>
        <p:cNvGrpSpPr/>
        <p:nvPr/>
      </p:nvGrpSpPr>
      <p:grpSpPr>
        <a:xfrm>
          <a:off x="0" y="0"/>
          <a:ext cx="0" cy="0"/>
          <a:chOff x="0" y="0"/>
          <a:chExt cx="0" cy="0"/>
        </a:xfrm>
      </p:grpSpPr>
      <p:grpSp>
        <p:nvGrpSpPr>
          <p:cNvPr id="123" name="Google Shape;123;p9"/>
          <p:cNvGrpSpPr/>
          <p:nvPr/>
        </p:nvGrpSpPr>
        <p:grpSpPr>
          <a:xfrm>
            <a:off x="-534839" y="5158267"/>
            <a:ext cx="3136905" cy="1484349"/>
            <a:chOff x="-401130" y="3868700"/>
            <a:chExt cx="2352679" cy="1113262"/>
          </a:xfrm>
        </p:grpSpPr>
        <p:sp>
          <p:nvSpPr>
            <p:cNvPr id="124" name="Google Shape;124;p9"/>
            <p:cNvSpPr/>
            <p:nvPr/>
          </p:nvSpPr>
          <p:spPr>
            <a:xfrm flipH="1">
              <a:off x="523566" y="3868700"/>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9"/>
            <p:cNvSpPr/>
            <p:nvPr/>
          </p:nvSpPr>
          <p:spPr>
            <a:xfrm flipH="1">
              <a:off x="217877" y="4425162"/>
              <a:ext cx="7647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9"/>
            <p:cNvSpPr/>
            <p:nvPr/>
          </p:nvSpPr>
          <p:spPr>
            <a:xfrm flipH="1">
              <a:off x="982550" y="4425162"/>
              <a:ext cx="9690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9"/>
            <p:cNvSpPr/>
            <p:nvPr/>
          </p:nvSpPr>
          <p:spPr>
            <a:xfrm flipH="1">
              <a:off x="-401130" y="3868700"/>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 name="Google Shape;128;p9"/>
          <p:cNvGrpSpPr/>
          <p:nvPr/>
        </p:nvGrpSpPr>
        <p:grpSpPr>
          <a:xfrm>
            <a:off x="10258405" y="5161802"/>
            <a:ext cx="2465728" cy="1484349"/>
            <a:chOff x="7693804" y="3871351"/>
            <a:chExt cx="1849296" cy="1113262"/>
          </a:xfrm>
        </p:grpSpPr>
        <p:sp>
          <p:nvSpPr>
            <p:cNvPr id="129" name="Google Shape;129;p9"/>
            <p:cNvSpPr/>
            <p:nvPr/>
          </p:nvSpPr>
          <p:spPr>
            <a:xfrm rot="10800000" flipH="1">
              <a:off x="7693804" y="4427813"/>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9"/>
            <p:cNvSpPr/>
            <p:nvPr/>
          </p:nvSpPr>
          <p:spPr>
            <a:xfrm rot="10800000" flipH="1">
              <a:off x="8255845" y="3871351"/>
              <a:ext cx="9690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rot="10800000" flipH="1">
              <a:off x="8618500" y="4427813"/>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 name="Google Shape;132;p9"/>
          <p:cNvGrpSpPr/>
          <p:nvPr/>
        </p:nvGrpSpPr>
        <p:grpSpPr>
          <a:xfrm>
            <a:off x="4421918" y="-424767"/>
            <a:ext cx="3348167" cy="1484800"/>
            <a:chOff x="3316438" y="-318575"/>
            <a:chExt cx="2511125" cy="1113600"/>
          </a:xfrm>
        </p:grpSpPr>
        <p:sp>
          <p:nvSpPr>
            <p:cNvPr id="133" name="Google Shape;133;p9"/>
            <p:cNvSpPr/>
            <p:nvPr/>
          </p:nvSpPr>
          <p:spPr>
            <a:xfrm flipH="1">
              <a:off x="5013663" y="-40175"/>
              <a:ext cx="8139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flipH="1">
              <a:off x="4130338" y="238225"/>
              <a:ext cx="883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flipH="1">
              <a:off x="4130338" y="-318575"/>
              <a:ext cx="883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flipH="1">
              <a:off x="3316438" y="-40175"/>
              <a:ext cx="8139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 name="Google Shape;137;p9"/>
          <p:cNvSpPr txBox="1">
            <a:spLocks noGrp="1"/>
          </p:cNvSpPr>
          <p:nvPr>
            <p:ph type="title"/>
          </p:nvPr>
        </p:nvSpPr>
        <p:spPr>
          <a:xfrm>
            <a:off x="2847400" y="1937400"/>
            <a:ext cx="6497200" cy="19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18000"/>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138" name="Google Shape;138;p9"/>
          <p:cNvSpPr txBox="1">
            <a:spLocks noGrp="1"/>
          </p:cNvSpPr>
          <p:nvPr>
            <p:ph type="subTitle" idx="1"/>
          </p:nvPr>
        </p:nvSpPr>
        <p:spPr>
          <a:xfrm>
            <a:off x="2847400" y="4025800"/>
            <a:ext cx="6497200" cy="894800"/>
          </a:xfrm>
          <a:prstGeom prst="rect">
            <a:avLst/>
          </a:prstGeom>
          <a:solidFill>
            <a:srgbClr val="662330">
              <a:alpha val="8840"/>
            </a:srgbClr>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11696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2024/12/17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2024/12/17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2024/12/17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5" name="矩形 4"/>
          <p:cNvSpPr/>
          <p:nvPr userDrawn="1"/>
        </p:nvSpPr>
        <p:spPr>
          <a:xfrm>
            <a:off x="-12700" y="8890"/>
            <a:ext cx="12215495" cy="683958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2024/12/17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TextBox 6"/>
          <p:cNvSpPr txBox="1"/>
          <p:nvPr userDrawn="1"/>
        </p:nvSpPr>
        <p:spPr>
          <a:xfrm>
            <a:off x="11410568" y="6488668"/>
            <a:ext cx="740908" cy="369332"/>
          </a:xfrm>
          <a:prstGeom prst="rect">
            <a:avLst/>
          </a:prstGeom>
          <a:noFill/>
        </p:spPr>
        <p:txBody>
          <a:bodyPr wrap="none" rtlCol="0">
            <a:spAutoFit/>
          </a:bodyPr>
          <a:lstStyle/>
          <a:p>
            <a:r>
              <a:rPr lang="en-US">
                <a:latin typeface="UTM Gradoo" panose="02040603050506020204" pitchFamily="18" charset="0"/>
              </a:rPr>
              <a:t>KTUTS</a:t>
            </a:r>
          </a:p>
        </p:txBody>
      </p:sp>
      <p:sp>
        <p:nvSpPr>
          <p:cNvPr id="8" name="TextBox 7"/>
          <p:cNvSpPr txBox="1"/>
          <p:nvPr userDrawn="1"/>
        </p:nvSpPr>
        <p:spPr>
          <a:xfrm>
            <a:off x="0" y="0"/>
            <a:ext cx="740908" cy="369332"/>
          </a:xfrm>
          <a:prstGeom prst="rect">
            <a:avLst/>
          </a:prstGeom>
          <a:noFill/>
        </p:spPr>
        <p:txBody>
          <a:bodyPr wrap="none" rtlCol="0">
            <a:spAutoFit/>
          </a:bodyPr>
          <a:lstStyle/>
          <a:p>
            <a:r>
              <a:rPr lang="en-US">
                <a:solidFill>
                  <a:schemeClr val="bg1">
                    <a:lumMod val="95000"/>
                  </a:schemeClr>
                </a:solidFill>
                <a:latin typeface="UTM Gradoo" panose="02040603050506020204" pitchFamily="18" charset="0"/>
              </a:rPr>
              <a:t>KTUTS</a:t>
            </a:r>
          </a:p>
        </p:txBody>
      </p:sp>
      <p:pic>
        <p:nvPicPr>
          <p:cNvPr id="10" name="Picture 9" descr="A picture containing diagram&#10;&#10;Description automatically generate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431000" y="8496936"/>
            <a:ext cx="1454658" cy="12566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slide" Target="slide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slide" Target="slide14.xml"/><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slide" Target="slide1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18.jpeg"/><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4" name="TextBox 14"/>
          <p:cNvSpPr txBox="1"/>
          <p:nvPr/>
        </p:nvSpPr>
        <p:spPr>
          <a:xfrm>
            <a:off x="880159" y="2202107"/>
            <a:ext cx="10245370" cy="1036630"/>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4667" b="1" dirty="0">
                <a:solidFill>
                  <a:schemeClr val="bg2">
                    <a:lumMod val="25000"/>
                  </a:schemeClr>
                </a:solidFill>
              </a:rPr>
              <a:t>NHÀ BÁC HỌC CỦA RUỘNG ĐỒNG</a:t>
            </a:r>
            <a:endParaRPr lang="pt-BR" sz="4667" b="1" dirty="0">
              <a:solidFill>
                <a:schemeClr val="bg2">
                  <a:lumMod val="25000"/>
                </a:schemeClr>
              </a:solidFill>
            </a:endParaRPr>
          </a:p>
        </p:txBody>
      </p:sp>
      <p:sp>
        <p:nvSpPr>
          <p:cNvPr id="63" name="TextBox 14">
            <a:extLst>
              <a:ext uri="{FF2B5EF4-FFF2-40B4-BE49-F238E27FC236}">
                <a16:creationId xmlns:a16="http://schemas.microsoft.com/office/drawing/2014/main" id="{3CB8A763-47F9-4821-A932-FD2DA629C7F8}"/>
              </a:ext>
            </a:extLst>
          </p:cNvPr>
          <p:cNvSpPr txBox="1"/>
          <p:nvPr/>
        </p:nvSpPr>
        <p:spPr>
          <a:xfrm>
            <a:off x="1130492" y="81117"/>
            <a:ext cx="10238700" cy="211397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pt-BR" sz="4667" b="1" dirty="0">
                <a:solidFill>
                  <a:schemeClr val="bg2">
                    <a:lumMod val="25000"/>
                  </a:schemeClr>
                </a:solidFill>
              </a:rPr>
              <a:t>Thứ </a:t>
            </a:r>
            <a:r>
              <a:rPr lang="vi-VN" sz="4667" b="1" dirty="0">
                <a:solidFill>
                  <a:schemeClr val="bg2">
                    <a:lumMod val="25000"/>
                  </a:schemeClr>
                </a:solidFill>
              </a:rPr>
              <a:t>Tư</a:t>
            </a:r>
            <a:r>
              <a:rPr lang="pt-BR" sz="4667" b="1" dirty="0">
                <a:solidFill>
                  <a:schemeClr val="bg2">
                    <a:lumMod val="25000"/>
                  </a:schemeClr>
                </a:solidFill>
              </a:rPr>
              <a:t> ngày 1</a:t>
            </a:r>
            <a:r>
              <a:rPr lang="vi-VN" sz="4667" b="1" dirty="0">
                <a:solidFill>
                  <a:schemeClr val="bg2">
                    <a:lumMod val="25000"/>
                  </a:schemeClr>
                </a:solidFill>
              </a:rPr>
              <a:t>8</a:t>
            </a:r>
            <a:r>
              <a:rPr lang="pt-BR" sz="4667" b="1" dirty="0">
                <a:solidFill>
                  <a:schemeClr val="bg2">
                    <a:lumMod val="25000"/>
                  </a:schemeClr>
                </a:solidFill>
              </a:rPr>
              <a:t> tháng 12 năm 2024</a:t>
            </a:r>
          </a:p>
          <a:p>
            <a:pPr algn="ctr">
              <a:lnSpc>
                <a:spcPct val="150000"/>
              </a:lnSpc>
            </a:pPr>
            <a:r>
              <a:rPr lang="pt-BR" sz="4667" b="1" dirty="0">
                <a:solidFill>
                  <a:schemeClr val="bg2">
                    <a:lumMod val="25000"/>
                  </a:schemeClr>
                </a:solidFill>
              </a:rPr>
              <a:t>Tiếng Việt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anim calcmode="lin" valueType="num">
                                      <p:cBhvr>
                                        <p:cTn id="8" dur="500" fill="hold"/>
                                        <p:tgtEl>
                                          <p:spTgt spid="74"/>
                                        </p:tgtEl>
                                        <p:attrNameLst>
                                          <p:attrName>ppt_x</p:attrName>
                                        </p:attrNameLst>
                                      </p:cBhvr>
                                      <p:tavLst>
                                        <p:tav tm="0">
                                          <p:val>
                                            <p:strVal val="#ppt_x"/>
                                          </p:val>
                                        </p:tav>
                                        <p:tav tm="100000">
                                          <p:val>
                                            <p:strVal val="#ppt_x"/>
                                          </p:val>
                                        </p:tav>
                                      </p:tavLst>
                                    </p:anim>
                                    <p:anim calcmode="lin" valueType="num">
                                      <p:cBhvr>
                                        <p:cTn id="9" dur="500" fill="hold"/>
                                        <p:tgtEl>
                                          <p:spTgt spid="7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anim calcmode="lin" valueType="num">
                                      <p:cBhvr>
                                        <p:cTn id="14" dur="500" fill="hold"/>
                                        <p:tgtEl>
                                          <p:spTgt spid="63"/>
                                        </p:tgtEl>
                                        <p:attrNameLst>
                                          <p:attrName>ppt_x</p:attrName>
                                        </p:attrNameLst>
                                      </p:cBhvr>
                                      <p:tavLst>
                                        <p:tav tm="0">
                                          <p:val>
                                            <p:strVal val="#ppt_x"/>
                                          </p:val>
                                        </p:tav>
                                        <p:tav tm="100000">
                                          <p:val>
                                            <p:strVal val="#ppt_x"/>
                                          </p:val>
                                        </p:tav>
                                      </p:tavLst>
                                    </p:anim>
                                    <p:anim calcmode="lin" valueType="num">
                                      <p:cBhvr>
                                        <p:cTn id="15" dur="5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2395" y="0"/>
            <a:ext cx="3103245" cy="796290"/>
          </a:xfrm>
          <a:prstGeom prst="rect">
            <a:avLst/>
          </a:prstGeom>
        </p:spPr>
      </p:pic>
      <p:sp>
        <p:nvSpPr>
          <p:cNvPr id="27" name="Text Box 21"/>
          <p:cNvSpPr txBox="1">
            <a:spLocks noChangeArrowheads="1"/>
          </p:cNvSpPr>
          <p:nvPr/>
        </p:nvSpPr>
        <p:spPr bwMode="auto">
          <a:xfrm>
            <a:off x="2022490" y="88265"/>
            <a:ext cx="85288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000" dirty="0">
                <a:solidFill>
                  <a:srgbClr val="FF0000"/>
                </a:solidFill>
                <a:latin typeface="Times New Roman" panose="02020603050405020304" pitchFamily="18" charset="0"/>
                <a:cs typeface="Times New Roman" panose="02020603050405020304" pitchFamily="18" charset="0"/>
              </a:rPr>
              <a:t>Nhà bác học của đồng ruộng</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36" name="Text Box 51"/>
          <p:cNvSpPr txBox="1">
            <a:spLocks noChangeArrowheads="1"/>
          </p:cNvSpPr>
          <p:nvPr/>
        </p:nvSpPr>
        <p:spPr bwMode="auto">
          <a:xfrm>
            <a:off x="235585" y="863600"/>
            <a:ext cx="11551920" cy="5929630"/>
          </a:xfrm>
          <a:custGeom>
            <a:avLst/>
            <a:gdLst>
              <a:gd name="connsiteX0" fmla="*/ 0 w 8698523"/>
              <a:gd name="connsiteY0" fmla="*/ 0 h 2308324"/>
              <a:gd name="connsiteX1" fmla="*/ 666887 w 8698523"/>
              <a:gd name="connsiteY1" fmla="*/ 0 h 2308324"/>
              <a:gd name="connsiteX2" fmla="*/ 1246788 w 8698523"/>
              <a:gd name="connsiteY2" fmla="*/ 0 h 2308324"/>
              <a:gd name="connsiteX3" fmla="*/ 2000660 w 8698523"/>
              <a:gd name="connsiteY3" fmla="*/ 0 h 2308324"/>
              <a:gd name="connsiteX4" fmla="*/ 2493577 w 8698523"/>
              <a:gd name="connsiteY4" fmla="*/ 0 h 2308324"/>
              <a:gd name="connsiteX5" fmla="*/ 2899508 w 8698523"/>
              <a:gd name="connsiteY5" fmla="*/ 0 h 2308324"/>
              <a:gd name="connsiteX6" fmla="*/ 3305439 w 8698523"/>
              <a:gd name="connsiteY6" fmla="*/ 0 h 2308324"/>
              <a:gd name="connsiteX7" fmla="*/ 3624385 w 8698523"/>
              <a:gd name="connsiteY7" fmla="*/ 0 h 2308324"/>
              <a:gd name="connsiteX8" fmla="*/ 4378257 w 8698523"/>
              <a:gd name="connsiteY8" fmla="*/ 0 h 2308324"/>
              <a:gd name="connsiteX9" fmla="*/ 4784188 w 8698523"/>
              <a:gd name="connsiteY9" fmla="*/ 0 h 2308324"/>
              <a:gd name="connsiteX10" fmla="*/ 5538060 w 8698523"/>
              <a:gd name="connsiteY10" fmla="*/ 0 h 2308324"/>
              <a:gd name="connsiteX11" fmla="*/ 6204946 w 8698523"/>
              <a:gd name="connsiteY11" fmla="*/ 0 h 2308324"/>
              <a:gd name="connsiteX12" fmla="*/ 6871833 w 8698523"/>
              <a:gd name="connsiteY12" fmla="*/ 0 h 2308324"/>
              <a:gd name="connsiteX13" fmla="*/ 7625705 w 8698523"/>
              <a:gd name="connsiteY13" fmla="*/ 0 h 2308324"/>
              <a:gd name="connsiteX14" fmla="*/ 8698523 w 8698523"/>
              <a:gd name="connsiteY14" fmla="*/ 0 h 2308324"/>
              <a:gd name="connsiteX15" fmla="*/ 8698523 w 8698523"/>
              <a:gd name="connsiteY15" fmla="*/ 553998 h 2308324"/>
              <a:gd name="connsiteX16" fmla="*/ 8698523 w 8698523"/>
              <a:gd name="connsiteY16" fmla="*/ 1107996 h 2308324"/>
              <a:gd name="connsiteX17" fmla="*/ 8698523 w 8698523"/>
              <a:gd name="connsiteY17" fmla="*/ 1661993 h 2308324"/>
              <a:gd name="connsiteX18" fmla="*/ 8698523 w 8698523"/>
              <a:gd name="connsiteY18" fmla="*/ 2308324 h 2308324"/>
              <a:gd name="connsiteX19" fmla="*/ 8118621 w 8698523"/>
              <a:gd name="connsiteY19" fmla="*/ 2308324 h 2308324"/>
              <a:gd name="connsiteX20" fmla="*/ 7451735 w 8698523"/>
              <a:gd name="connsiteY20" fmla="*/ 2308324 h 2308324"/>
              <a:gd name="connsiteX21" fmla="*/ 7045804 w 8698523"/>
              <a:gd name="connsiteY21" fmla="*/ 2308324 h 2308324"/>
              <a:gd name="connsiteX22" fmla="*/ 6291932 w 8698523"/>
              <a:gd name="connsiteY22" fmla="*/ 2308324 h 2308324"/>
              <a:gd name="connsiteX23" fmla="*/ 5625045 w 8698523"/>
              <a:gd name="connsiteY23" fmla="*/ 2308324 h 2308324"/>
              <a:gd name="connsiteX24" fmla="*/ 4871173 w 8698523"/>
              <a:gd name="connsiteY24" fmla="*/ 2308324 h 2308324"/>
              <a:gd name="connsiteX25" fmla="*/ 4291271 w 8698523"/>
              <a:gd name="connsiteY25" fmla="*/ 2308324 h 2308324"/>
              <a:gd name="connsiteX26" fmla="*/ 3972326 w 8698523"/>
              <a:gd name="connsiteY26" fmla="*/ 2308324 h 2308324"/>
              <a:gd name="connsiteX27" fmla="*/ 3218454 w 8698523"/>
              <a:gd name="connsiteY27" fmla="*/ 2308324 h 2308324"/>
              <a:gd name="connsiteX28" fmla="*/ 2638552 w 8698523"/>
              <a:gd name="connsiteY28" fmla="*/ 2308324 h 2308324"/>
              <a:gd name="connsiteX29" fmla="*/ 2232621 w 8698523"/>
              <a:gd name="connsiteY29" fmla="*/ 2308324 h 2308324"/>
              <a:gd name="connsiteX30" fmla="*/ 1826690 w 8698523"/>
              <a:gd name="connsiteY30" fmla="*/ 2308324 h 2308324"/>
              <a:gd name="connsiteX31" fmla="*/ 1420759 w 8698523"/>
              <a:gd name="connsiteY31" fmla="*/ 2308324 h 2308324"/>
              <a:gd name="connsiteX32" fmla="*/ 1014828 w 8698523"/>
              <a:gd name="connsiteY32" fmla="*/ 2308324 h 2308324"/>
              <a:gd name="connsiteX33" fmla="*/ 521911 w 8698523"/>
              <a:gd name="connsiteY33" fmla="*/ 2308324 h 2308324"/>
              <a:gd name="connsiteX34" fmla="*/ 0 w 8698523"/>
              <a:gd name="connsiteY34" fmla="*/ 2308324 h 2308324"/>
              <a:gd name="connsiteX35" fmla="*/ 0 w 8698523"/>
              <a:gd name="connsiteY35" fmla="*/ 1777409 h 2308324"/>
              <a:gd name="connsiteX36" fmla="*/ 0 w 8698523"/>
              <a:gd name="connsiteY36" fmla="*/ 1177245 h 2308324"/>
              <a:gd name="connsiteX37" fmla="*/ 0 w 8698523"/>
              <a:gd name="connsiteY37" fmla="*/ 600164 h 2308324"/>
              <a:gd name="connsiteX38" fmla="*/ 0 w 8698523"/>
              <a:gd name="connsiteY38"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698523" h="2308324" fill="none" extrusionOk="0">
                <a:moveTo>
                  <a:pt x="0" y="0"/>
                </a:moveTo>
                <a:cubicBezTo>
                  <a:pt x="244611" y="-2585"/>
                  <a:pt x="374831" y="36906"/>
                  <a:pt x="666887" y="0"/>
                </a:cubicBezTo>
                <a:cubicBezTo>
                  <a:pt x="958943" y="-36906"/>
                  <a:pt x="1107359" y="28330"/>
                  <a:pt x="1246788" y="0"/>
                </a:cubicBezTo>
                <a:cubicBezTo>
                  <a:pt x="1386217" y="-28330"/>
                  <a:pt x="1653973" y="12861"/>
                  <a:pt x="2000660" y="0"/>
                </a:cubicBezTo>
                <a:cubicBezTo>
                  <a:pt x="2347347" y="-12861"/>
                  <a:pt x="2363256" y="52706"/>
                  <a:pt x="2493577" y="0"/>
                </a:cubicBezTo>
                <a:cubicBezTo>
                  <a:pt x="2623898" y="-52706"/>
                  <a:pt x="2801977" y="27179"/>
                  <a:pt x="2899508" y="0"/>
                </a:cubicBezTo>
                <a:cubicBezTo>
                  <a:pt x="2997039" y="-27179"/>
                  <a:pt x="3146861" y="30051"/>
                  <a:pt x="3305439" y="0"/>
                </a:cubicBezTo>
                <a:cubicBezTo>
                  <a:pt x="3464017" y="-30051"/>
                  <a:pt x="3496409" y="3216"/>
                  <a:pt x="3624385" y="0"/>
                </a:cubicBezTo>
                <a:cubicBezTo>
                  <a:pt x="3752361" y="-3216"/>
                  <a:pt x="4147308" y="20740"/>
                  <a:pt x="4378257" y="0"/>
                </a:cubicBezTo>
                <a:cubicBezTo>
                  <a:pt x="4609206" y="-20740"/>
                  <a:pt x="4587694" y="2029"/>
                  <a:pt x="4784188" y="0"/>
                </a:cubicBezTo>
                <a:cubicBezTo>
                  <a:pt x="4980682" y="-2029"/>
                  <a:pt x="5194771" y="86451"/>
                  <a:pt x="5538060" y="0"/>
                </a:cubicBezTo>
                <a:cubicBezTo>
                  <a:pt x="5881349" y="-86451"/>
                  <a:pt x="5888320" y="73197"/>
                  <a:pt x="6204946" y="0"/>
                </a:cubicBezTo>
                <a:cubicBezTo>
                  <a:pt x="6521572" y="-73197"/>
                  <a:pt x="6561678" y="8455"/>
                  <a:pt x="6871833" y="0"/>
                </a:cubicBezTo>
                <a:cubicBezTo>
                  <a:pt x="7181988" y="-8455"/>
                  <a:pt x="7264128" y="78981"/>
                  <a:pt x="7625705" y="0"/>
                </a:cubicBezTo>
                <a:cubicBezTo>
                  <a:pt x="7987282" y="-78981"/>
                  <a:pt x="8478833" y="97756"/>
                  <a:pt x="8698523" y="0"/>
                </a:cubicBezTo>
                <a:cubicBezTo>
                  <a:pt x="8719326" y="121461"/>
                  <a:pt x="8681814" y="435478"/>
                  <a:pt x="8698523" y="553998"/>
                </a:cubicBezTo>
                <a:cubicBezTo>
                  <a:pt x="8715232" y="672518"/>
                  <a:pt x="8687195" y="895726"/>
                  <a:pt x="8698523" y="1107996"/>
                </a:cubicBezTo>
                <a:cubicBezTo>
                  <a:pt x="8709851" y="1320266"/>
                  <a:pt x="8658445" y="1446743"/>
                  <a:pt x="8698523" y="1661993"/>
                </a:cubicBezTo>
                <a:cubicBezTo>
                  <a:pt x="8738601" y="1877243"/>
                  <a:pt x="8677482" y="2036236"/>
                  <a:pt x="8698523" y="2308324"/>
                </a:cubicBezTo>
                <a:cubicBezTo>
                  <a:pt x="8449011" y="2375464"/>
                  <a:pt x="8343716" y="2259154"/>
                  <a:pt x="8118621" y="2308324"/>
                </a:cubicBezTo>
                <a:cubicBezTo>
                  <a:pt x="7893526" y="2357494"/>
                  <a:pt x="7728053" y="2239259"/>
                  <a:pt x="7451735" y="2308324"/>
                </a:cubicBezTo>
                <a:cubicBezTo>
                  <a:pt x="7175417" y="2377389"/>
                  <a:pt x="7240118" y="2304237"/>
                  <a:pt x="7045804" y="2308324"/>
                </a:cubicBezTo>
                <a:cubicBezTo>
                  <a:pt x="6851490" y="2312411"/>
                  <a:pt x="6570529" y="2284182"/>
                  <a:pt x="6291932" y="2308324"/>
                </a:cubicBezTo>
                <a:cubicBezTo>
                  <a:pt x="6013335" y="2332466"/>
                  <a:pt x="5824219" y="2289314"/>
                  <a:pt x="5625045" y="2308324"/>
                </a:cubicBezTo>
                <a:cubicBezTo>
                  <a:pt x="5425871" y="2327334"/>
                  <a:pt x="5226037" y="2221032"/>
                  <a:pt x="4871173" y="2308324"/>
                </a:cubicBezTo>
                <a:cubicBezTo>
                  <a:pt x="4516309" y="2395616"/>
                  <a:pt x="4533990" y="2298072"/>
                  <a:pt x="4291271" y="2308324"/>
                </a:cubicBezTo>
                <a:cubicBezTo>
                  <a:pt x="4048552" y="2318576"/>
                  <a:pt x="4050163" y="2293682"/>
                  <a:pt x="3972326" y="2308324"/>
                </a:cubicBezTo>
                <a:cubicBezTo>
                  <a:pt x="3894490" y="2322966"/>
                  <a:pt x="3537542" y="2266228"/>
                  <a:pt x="3218454" y="2308324"/>
                </a:cubicBezTo>
                <a:cubicBezTo>
                  <a:pt x="2899366" y="2350420"/>
                  <a:pt x="2849181" y="2300539"/>
                  <a:pt x="2638552" y="2308324"/>
                </a:cubicBezTo>
                <a:cubicBezTo>
                  <a:pt x="2427923" y="2316109"/>
                  <a:pt x="2351883" y="2270725"/>
                  <a:pt x="2232621" y="2308324"/>
                </a:cubicBezTo>
                <a:cubicBezTo>
                  <a:pt x="2113359" y="2345923"/>
                  <a:pt x="1985995" y="2301081"/>
                  <a:pt x="1826690" y="2308324"/>
                </a:cubicBezTo>
                <a:cubicBezTo>
                  <a:pt x="1667385" y="2315567"/>
                  <a:pt x="1584531" y="2262922"/>
                  <a:pt x="1420759" y="2308324"/>
                </a:cubicBezTo>
                <a:cubicBezTo>
                  <a:pt x="1256987" y="2353726"/>
                  <a:pt x="1216720" y="2260439"/>
                  <a:pt x="1014828" y="2308324"/>
                </a:cubicBezTo>
                <a:cubicBezTo>
                  <a:pt x="812936" y="2356209"/>
                  <a:pt x="705941" y="2289195"/>
                  <a:pt x="521911" y="2308324"/>
                </a:cubicBezTo>
                <a:cubicBezTo>
                  <a:pt x="337881" y="2327453"/>
                  <a:pt x="244670" y="2260919"/>
                  <a:pt x="0" y="2308324"/>
                </a:cubicBezTo>
                <a:cubicBezTo>
                  <a:pt x="-4669" y="2051833"/>
                  <a:pt x="11419" y="1921405"/>
                  <a:pt x="0" y="1777409"/>
                </a:cubicBezTo>
                <a:cubicBezTo>
                  <a:pt x="-11419" y="1633414"/>
                  <a:pt x="30529" y="1344587"/>
                  <a:pt x="0" y="1177245"/>
                </a:cubicBezTo>
                <a:cubicBezTo>
                  <a:pt x="-30529" y="1009903"/>
                  <a:pt x="22903" y="808455"/>
                  <a:pt x="0" y="600164"/>
                </a:cubicBezTo>
                <a:cubicBezTo>
                  <a:pt x="-22903" y="391873"/>
                  <a:pt x="69767" y="170819"/>
                  <a:pt x="0" y="0"/>
                </a:cubicBezTo>
                <a:close/>
              </a:path>
              <a:path w="8698523" h="2308324" stroke="0" extrusionOk="0">
                <a:moveTo>
                  <a:pt x="0" y="0"/>
                </a:moveTo>
                <a:cubicBezTo>
                  <a:pt x="146055" y="-33219"/>
                  <a:pt x="288000" y="46623"/>
                  <a:pt x="492916" y="0"/>
                </a:cubicBezTo>
                <a:cubicBezTo>
                  <a:pt x="697832" y="-46623"/>
                  <a:pt x="721017" y="6862"/>
                  <a:pt x="811862" y="0"/>
                </a:cubicBezTo>
                <a:cubicBezTo>
                  <a:pt x="902707" y="-6862"/>
                  <a:pt x="1316583" y="4124"/>
                  <a:pt x="1565734" y="0"/>
                </a:cubicBezTo>
                <a:cubicBezTo>
                  <a:pt x="1814885" y="-4124"/>
                  <a:pt x="1803227" y="32584"/>
                  <a:pt x="1971665" y="0"/>
                </a:cubicBezTo>
                <a:cubicBezTo>
                  <a:pt x="2140103" y="-32584"/>
                  <a:pt x="2286747" y="42130"/>
                  <a:pt x="2377596" y="0"/>
                </a:cubicBezTo>
                <a:cubicBezTo>
                  <a:pt x="2468445" y="-42130"/>
                  <a:pt x="2541488" y="1695"/>
                  <a:pt x="2696542" y="0"/>
                </a:cubicBezTo>
                <a:cubicBezTo>
                  <a:pt x="2851596" y="-1695"/>
                  <a:pt x="3016748" y="32115"/>
                  <a:pt x="3102473" y="0"/>
                </a:cubicBezTo>
                <a:cubicBezTo>
                  <a:pt x="3188198" y="-32115"/>
                  <a:pt x="3411615" y="46122"/>
                  <a:pt x="3508404" y="0"/>
                </a:cubicBezTo>
                <a:cubicBezTo>
                  <a:pt x="3605193" y="-46122"/>
                  <a:pt x="4095736" y="56591"/>
                  <a:pt x="4262276" y="0"/>
                </a:cubicBezTo>
                <a:cubicBezTo>
                  <a:pt x="4428816" y="-56591"/>
                  <a:pt x="4673257" y="11534"/>
                  <a:pt x="4842178" y="0"/>
                </a:cubicBezTo>
                <a:cubicBezTo>
                  <a:pt x="5011099" y="-11534"/>
                  <a:pt x="5389535" y="7557"/>
                  <a:pt x="5596050" y="0"/>
                </a:cubicBezTo>
                <a:cubicBezTo>
                  <a:pt x="5802565" y="-7557"/>
                  <a:pt x="6120637" y="2828"/>
                  <a:pt x="6349922" y="0"/>
                </a:cubicBezTo>
                <a:cubicBezTo>
                  <a:pt x="6579207" y="-2828"/>
                  <a:pt x="6691976" y="2280"/>
                  <a:pt x="6929823" y="0"/>
                </a:cubicBezTo>
                <a:cubicBezTo>
                  <a:pt x="7167670" y="-2280"/>
                  <a:pt x="7304064" y="43515"/>
                  <a:pt x="7422740" y="0"/>
                </a:cubicBezTo>
                <a:cubicBezTo>
                  <a:pt x="7541416" y="-43515"/>
                  <a:pt x="7736150" y="58152"/>
                  <a:pt x="7915656" y="0"/>
                </a:cubicBezTo>
                <a:cubicBezTo>
                  <a:pt x="8095162" y="-58152"/>
                  <a:pt x="8334109" y="83365"/>
                  <a:pt x="8698523" y="0"/>
                </a:cubicBezTo>
                <a:cubicBezTo>
                  <a:pt x="8707921" y="183378"/>
                  <a:pt x="8660090" y="306578"/>
                  <a:pt x="8698523" y="553998"/>
                </a:cubicBezTo>
                <a:cubicBezTo>
                  <a:pt x="8736956" y="801418"/>
                  <a:pt x="8664312" y="838266"/>
                  <a:pt x="8698523" y="1107996"/>
                </a:cubicBezTo>
                <a:cubicBezTo>
                  <a:pt x="8732734" y="1377726"/>
                  <a:pt x="8638552" y="1476548"/>
                  <a:pt x="8698523" y="1685077"/>
                </a:cubicBezTo>
                <a:cubicBezTo>
                  <a:pt x="8758494" y="1893606"/>
                  <a:pt x="8684102" y="2036943"/>
                  <a:pt x="8698523" y="2308324"/>
                </a:cubicBezTo>
                <a:cubicBezTo>
                  <a:pt x="8453413" y="2374869"/>
                  <a:pt x="8401753" y="2268918"/>
                  <a:pt x="8118621" y="2308324"/>
                </a:cubicBezTo>
                <a:cubicBezTo>
                  <a:pt x="7835489" y="2347730"/>
                  <a:pt x="7639140" y="2288881"/>
                  <a:pt x="7451735" y="2308324"/>
                </a:cubicBezTo>
                <a:cubicBezTo>
                  <a:pt x="7264330" y="2327767"/>
                  <a:pt x="7129096" y="2305685"/>
                  <a:pt x="6958818" y="2308324"/>
                </a:cubicBezTo>
                <a:cubicBezTo>
                  <a:pt x="6788540" y="2310963"/>
                  <a:pt x="6449930" y="2261497"/>
                  <a:pt x="6291932" y="2308324"/>
                </a:cubicBezTo>
                <a:cubicBezTo>
                  <a:pt x="6133934" y="2355151"/>
                  <a:pt x="5829147" y="2265846"/>
                  <a:pt x="5712030" y="2308324"/>
                </a:cubicBezTo>
                <a:cubicBezTo>
                  <a:pt x="5594913" y="2350802"/>
                  <a:pt x="5430008" y="2280152"/>
                  <a:pt x="5219114" y="2308324"/>
                </a:cubicBezTo>
                <a:cubicBezTo>
                  <a:pt x="5008220" y="2336496"/>
                  <a:pt x="4862539" y="2259064"/>
                  <a:pt x="4726197" y="2308324"/>
                </a:cubicBezTo>
                <a:cubicBezTo>
                  <a:pt x="4589855" y="2357584"/>
                  <a:pt x="4477861" y="2266914"/>
                  <a:pt x="4320266" y="2308324"/>
                </a:cubicBezTo>
                <a:cubicBezTo>
                  <a:pt x="4162671" y="2349734"/>
                  <a:pt x="3935500" y="2263697"/>
                  <a:pt x="3827350" y="2308324"/>
                </a:cubicBezTo>
                <a:cubicBezTo>
                  <a:pt x="3719200" y="2352951"/>
                  <a:pt x="3575421" y="2299828"/>
                  <a:pt x="3508404" y="2308324"/>
                </a:cubicBezTo>
                <a:cubicBezTo>
                  <a:pt x="3441387" y="2316820"/>
                  <a:pt x="3133508" y="2260040"/>
                  <a:pt x="3015488" y="2308324"/>
                </a:cubicBezTo>
                <a:cubicBezTo>
                  <a:pt x="2897468" y="2356608"/>
                  <a:pt x="2448573" y="2307754"/>
                  <a:pt x="2261616" y="2308324"/>
                </a:cubicBezTo>
                <a:cubicBezTo>
                  <a:pt x="2074659" y="2308894"/>
                  <a:pt x="1999876" y="2260797"/>
                  <a:pt x="1855685" y="2308324"/>
                </a:cubicBezTo>
                <a:cubicBezTo>
                  <a:pt x="1711494" y="2355851"/>
                  <a:pt x="1397222" y="2233123"/>
                  <a:pt x="1188798" y="2308324"/>
                </a:cubicBezTo>
                <a:cubicBezTo>
                  <a:pt x="980374" y="2383525"/>
                  <a:pt x="917719" y="2299288"/>
                  <a:pt x="695882" y="2308324"/>
                </a:cubicBezTo>
                <a:cubicBezTo>
                  <a:pt x="474045" y="2317360"/>
                  <a:pt x="145291" y="2293825"/>
                  <a:pt x="0" y="2308324"/>
                </a:cubicBezTo>
                <a:cubicBezTo>
                  <a:pt x="-4084" y="2050802"/>
                  <a:pt x="24227" y="2007843"/>
                  <a:pt x="0" y="1708160"/>
                </a:cubicBezTo>
                <a:cubicBezTo>
                  <a:pt x="-24227" y="1408477"/>
                  <a:pt x="30925" y="1341355"/>
                  <a:pt x="0" y="1177245"/>
                </a:cubicBezTo>
                <a:cubicBezTo>
                  <a:pt x="-30925" y="1013136"/>
                  <a:pt x="39225" y="828782"/>
                  <a:pt x="0" y="646331"/>
                </a:cubicBezTo>
                <a:cubicBezTo>
                  <a:pt x="-39225" y="463880"/>
                  <a:pt x="5875" y="179379"/>
                  <a:pt x="0" y="0"/>
                </a:cubicBezTo>
                <a:close/>
              </a:path>
            </a:pathLst>
          </a:custGeom>
        </p:spPr>
        <p:style>
          <a:lnRef idx="2">
            <a:schemeClr val="accent4"/>
          </a:lnRef>
          <a:fillRef idx="1">
            <a:schemeClr val="lt1"/>
          </a:fillRef>
          <a:effectRef idx="0">
            <a:schemeClr val="accent4"/>
          </a:effectRef>
          <a:fontRef idx="minor">
            <a:schemeClr val="dk1"/>
          </a:fontRef>
        </p:style>
        <p:txBody>
          <a:bodyPr wrap="square">
            <a:noAutofit/>
          </a:bodyPr>
          <a:lstStyle/>
          <a:p>
            <a:r>
              <a:rPr lang="en-US" sz="2200" dirty="0">
                <a:latin typeface="Times New Roman" panose="02020603050405020304" pitchFamily="18" charset="0"/>
                <a:cs typeface="Times New Roman" panose="02020603050405020304" pitchFamily="18" charset="0"/>
              </a:rPr>
              <a:t>        Lương Đ</a:t>
            </a:r>
            <a:r>
              <a:rPr lang="vi-VN" altLang="en-US" sz="2200" dirty="0">
                <a:latin typeface="Times New Roman" panose="02020603050405020304" pitchFamily="18" charset="0"/>
                <a:cs typeface="Times New Roman" panose="02020603050405020304" pitchFamily="18" charset="0"/>
              </a:rPr>
              <a:t>ị</a:t>
            </a:r>
            <a:r>
              <a:rPr lang="en-US" sz="2200" dirty="0">
                <a:latin typeface="Times New Roman" panose="02020603050405020304" pitchFamily="18" charset="0"/>
                <a:cs typeface="Times New Roman" panose="02020603050405020304" pitchFamily="18" charset="0"/>
              </a:rPr>
              <a:t>nh Của là một nhà nông học xuất sắc và là cha đẻ của nhiều giống cây trồng mới. Rất nhiều sản phẩm nông nghiệp được nông dân gắn liền với tên của ông một cách thân thiết: dưa ông Của, cà chua ông Của, lúa ông Của,.. Còn bạn bè trìu mến gọi ông là  “ nhà bác học của đồng ruộng”.</a:t>
            </a:r>
          </a:p>
          <a:p>
            <a:r>
              <a:rPr lang="en-US" sz="2200" dirty="0">
                <a:latin typeface="Times New Roman" panose="02020603050405020304" pitchFamily="18" charset="0"/>
                <a:cs typeface="Times New Roman" panose="02020603050405020304" pitchFamily="18" charset="0"/>
              </a:rPr>
              <a:t>       Là viện trưởng một viện nghiên cứu nhưng</a:t>
            </a:r>
            <a:r>
              <a:rPr lang="vi-VN" altLang="en-US" sz="2200" dirty="0">
                <a:latin typeface="Times New Roman" panose="02020603050405020304" pitchFamily="18" charset="0"/>
                <a:cs typeface="Times New Roman" panose="02020603050405020304" pitchFamily="18" charset="0"/>
              </a:rPr>
              <a:t> Lương Định Của vẫn </a:t>
            </a:r>
            <a:r>
              <a:rPr lang="en-US" sz="2200" dirty="0">
                <a:latin typeface="Times New Roman" panose="02020603050405020304" pitchFamily="18" charset="0"/>
                <a:cs typeface="Times New Roman" panose="02020603050405020304" pitchFamily="18" charset="0"/>
              </a:rPr>
              <a:t>làm việc trong một căn phòng rất đơn sơ. Ngoài giờ lên lớp, ông thường xắn quần, lội trên những cánh đồng thí nghiệm. Ông là người đầu tiên ứng dụng một cách sáng tạo các k</a:t>
            </a:r>
            <a:r>
              <a:rPr lang="vi-VN" altLang="en-US" sz="2200" dirty="0">
                <a:latin typeface="Times New Roman" panose="02020603050405020304" pitchFamily="18" charset="0"/>
                <a:cs typeface="Times New Roman" panose="02020603050405020304" pitchFamily="18" charset="0"/>
              </a:rPr>
              <a:t>ĩ</a:t>
            </a:r>
            <a:r>
              <a:rPr lang="en-US" sz="2200" dirty="0">
                <a:latin typeface="Times New Roman" panose="02020603050405020304" pitchFamily="18" charset="0"/>
                <a:cs typeface="Times New Roman" panose="02020603050405020304" pitchFamily="18" charset="0"/>
              </a:rPr>
              <a:t> thuật canh tác của nước ngoài vào việc trồng lúa ở Việt Nam như: cấy chăng dây thẳng hàng, cấy ngửa tay để cây lúa không bị ngập quá sâu xuống bùn,..</a:t>
            </a:r>
          </a:p>
          <a:p>
            <a:r>
              <a:rPr lang="en-US" sz="2200" dirty="0">
                <a:latin typeface="Times New Roman" panose="02020603050405020304" pitchFamily="18" charset="0"/>
                <a:cs typeface="Times New Roman" panose="02020603050405020304" pitchFamily="18" charset="0"/>
              </a:rPr>
              <a:t>       Có lần, một người bạn nước ngoài gửi cho viện nghiên cứu của ông mười hạt thóc giống quý. Giữa lúc ấy, trời rét đậm. Ông Của bảo: “</a:t>
            </a:r>
            <a:r>
              <a:rPr lang="vi-VN" altLang="en-US" sz="2200" dirty="0">
                <a:latin typeface="Times New Roman" panose="02020603050405020304" pitchFamily="18" charset="0"/>
                <a:cs typeface="Times New Roman" panose="02020603050405020304" pitchFamily="18" charset="0"/>
              </a:rPr>
              <a:t>K</a:t>
            </a:r>
            <a:r>
              <a:rPr lang="en-US" sz="2200" dirty="0">
                <a:latin typeface="Times New Roman" panose="02020603050405020304" pitchFamily="18" charset="0"/>
                <a:cs typeface="Times New Roman" panose="02020603050405020304" pitchFamily="18" charset="0"/>
              </a:rPr>
              <a:t>hông thể để những hạt giống quý này nảy mầm rồi chết vì rét”. Ông chia mười hạt thóc giống làm hai phần. Năm hạt, ông gieo trong phòng thí nghiệm. Năm hạt còn lại, ông ngâm nước ấm, gói vào khăn, tối </a:t>
            </a:r>
            <a:r>
              <a:rPr lang="en-US" sz="2200" dirty="0" err="1">
                <a:latin typeface="Times New Roman" panose="02020603050405020304" pitchFamily="18" charset="0"/>
                <a:cs typeface="Times New Roman" panose="02020603050405020304" pitchFamily="18" charset="0"/>
              </a:rPr>
              <a:t>tối</a:t>
            </a:r>
            <a:r>
              <a:rPr lang="vi-VN" altLang="en-US" sz="2200" dirty="0" err="1">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ủ trong người, trùm chăn ngủ để hơi ấm</a:t>
            </a:r>
            <a:r>
              <a:rPr lang="vi-VN" altLang="en-US" sz="2200" dirty="0">
                <a:latin typeface="Times New Roman" panose="02020603050405020304" pitchFamily="18" charset="0"/>
                <a:cs typeface="Times New Roman" panose="02020603050405020304" pitchFamily="18" charset="0"/>
              </a:rPr>
              <a:t> của </a:t>
            </a:r>
            <a:r>
              <a:rPr lang="en-US" sz="2200" dirty="0">
                <a:latin typeface="Times New Roman" panose="02020603050405020304" pitchFamily="18" charset="0"/>
                <a:cs typeface="Times New Roman" panose="02020603050405020304" pitchFamily="18" charset="0"/>
              </a:rPr>
              <a:t>cơ thể làm cho thóc nảy mầm. Sau đợt rét kéo dài, chỉ </a:t>
            </a:r>
            <a:r>
              <a:rPr lang="en-US" sz="2200" dirty="0" err="1">
                <a:latin typeface="Times New Roman" panose="02020603050405020304" pitchFamily="18" charset="0"/>
                <a:cs typeface="Times New Roman" panose="02020603050405020304" pitchFamily="18" charset="0"/>
              </a:rPr>
              <a:t>có</a:t>
            </a:r>
            <a:r>
              <a:rPr lang="vi-VN" altLang="en-US" sz="2200" dirty="0" err="1">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năm hạt thó</a:t>
            </a:r>
            <a:r>
              <a:rPr lang="vi-VN" altLang="en-US" sz="2200" dirty="0">
                <a:latin typeface="Times New Roman" panose="02020603050405020304" pitchFamily="18" charset="0"/>
                <a:cs typeface="Times New Roman" panose="02020603050405020304" pitchFamily="18" charset="0"/>
              </a:rPr>
              <a:t>c </a:t>
            </a:r>
            <a:r>
              <a:rPr lang="en-US" sz="2200" dirty="0">
                <a:latin typeface="Times New Roman" panose="02020603050405020304" pitchFamily="18" charset="0"/>
                <a:cs typeface="Times New Roman" panose="02020603050405020304" pitchFamily="18" charset="0"/>
              </a:rPr>
              <a:t>ông Của ủ trong người là giữ được mầm xanh.</a:t>
            </a:r>
          </a:p>
          <a:p>
            <a:r>
              <a:rPr lang="en-US" sz="2200" dirty="0">
                <a:latin typeface="Times New Roman" panose="02020603050405020304" pitchFamily="18" charset="0"/>
                <a:cs typeface="Times New Roman" panose="02020603050405020304" pitchFamily="18" charset="0"/>
              </a:rPr>
              <a:t>      Ông Lương Định Của không còn nữa nhưng những giống cây ông để lại và tên tuổi ông vẫn còn khắc sâu trong tâm trí của người dân Việt Nam. Ông đã được Nhà nước trao tặng danh hiệu Anh hùng lao động, Huân chương Lao động hạng Nhất và giải thưởng Hồ Chí Minh</a:t>
            </a:r>
            <a:r>
              <a:rPr lang="vi-VN" altLang="en-US" sz="2200" dirty="0">
                <a:latin typeface="Times New Roman" panose="02020603050405020304" pitchFamily="18" charset="0"/>
                <a:cs typeface="Times New Roman" panose="02020603050405020304" pitchFamily="18" charset="0"/>
              </a:rPr>
              <a:t>.</a:t>
            </a:r>
          </a:p>
          <a:p>
            <a:r>
              <a:rPr lang="vi-VN" altLang="en-US" sz="2200" dirty="0">
                <a:latin typeface="Times New Roman" panose="02020603050405020304" pitchFamily="18" charset="0"/>
                <a:cs typeface="Times New Roman" panose="02020603050405020304" pitchFamily="18" charset="0"/>
              </a:rPr>
              <a:t>                                                                                                                                   Theo Minh Chuyên</a:t>
            </a: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410" y="18415"/>
            <a:ext cx="1186180" cy="100203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7"/>
                                        </p:tgtEl>
                                        <p:attrNameLst>
                                          <p:attrName>style.visibility</p:attrName>
                                        </p:attrNameLst>
                                      </p:cBhvr>
                                      <p:to>
                                        <p:strVal val="visible"/>
                                      </p:to>
                                    </p:set>
                                    <p:anim calcmode="discrete" valueType="clr">
                                      <p:cBhvr override="childStyle">
                                        <p:cTn id="7"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
                                        </p:tgtEl>
                                        <p:attrNameLst>
                                          <p:attrName>fillcolor</p:attrName>
                                        </p:attrNameLst>
                                      </p:cBhvr>
                                      <p:tavLst>
                                        <p:tav tm="0">
                                          <p:val>
                                            <p:clrVal>
                                              <a:schemeClr val="accent2"/>
                                            </p:clrVal>
                                          </p:val>
                                        </p:tav>
                                        <p:tav tm="50000">
                                          <p:val>
                                            <p:clrVal>
                                              <a:schemeClr val="hlink"/>
                                            </p:clrVal>
                                          </p:val>
                                        </p:tav>
                                      </p:tavLst>
                                    </p:anim>
                                    <p:set>
                                      <p:cBhvr>
                                        <p:cTn id="9" dur="80"/>
                                        <p:tgtEl>
                                          <p:spTgt spid="27"/>
                                        </p:tgtEl>
                                        <p:attrNameLst>
                                          <p:attrName>fill.type</p:attrName>
                                        </p:attrNameLst>
                                      </p:cBhvr>
                                      <p:to>
                                        <p:strVal val="solid"/>
                                      </p:to>
                                    </p:set>
                                  </p:childTnLst>
                                </p:cTn>
                              </p:par>
                              <p:par>
                                <p:cTn id="10" presetID="3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00" fill="hold"/>
                                        <p:tgtEl>
                                          <p:spTgt spid="36"/>
                                        </p:tgtEl>
                                        <p:attrNameLst>
                                          <p:attrName>ppt_w</p:attrName>
                                        </p:attrNameLst>
                                      </p:cBhvr>
                                      <p:tavLst>
                                        <p:tav tm="0">
                                          <p:val>
                                            <p:fltVal val="0"/>
                                          </p:val>
                                        </p:tav>
                                        <p:tav tm="100000">
                                          <p:val>
                                            <p:strVal val="#ppt_w"/>
                                          </p:val>
                                        </p:tav>
                                      </p:tavLst>
                                    </p:anim>
                                    <p:anim calcmode="lin" valueType="num">
                                      <p:cBhvr>
                                        <p:cTn id="13" dur="1000" fill="hold"/>
                                        <p:tgtEl>
                                          <p:spTgt spid="36"/>
                                        </p:tgtEl>
                                        <p:attrNameLst>
                                          <p:attrName>ppt_h</p:attrName>
                                        </p:attrNameLst>
                                      </p:cBhvr>
                                      <p:tavLst>
                                        <p:tav tm="0">
                                          <p:val>
                                            <p:fltVal val="0"/>
                                          </p:val>
                                        </p:tav>
                                        <p:tav tm="100000">
                                          <p:val>
                                            <p:strVal val="#ppt_h"/>
                                          </p:val>
                                        </p:tav>
                                      </p:tavLst>
                                    </p:anim>
                                    <p:anim calcmode="lin" valueType="num">
                                      <p:cBhvr>
                                        <p:cTn id="14" dur="1000" fill="hold"/>
                                        <p:tgtEl>
                                          <p:spTgt spid="36"/>
                                        </p:tgtEl>
                                        <p:attrNameLst>
                                          <p:attrName>style.rotation</p:attrName>
                                        </p:attrNameLst>
                                      </p:cBhvr>
                                      <p:tavLst>
                                        <p:tav tm="0">
                                          <p:val>
                                            <p:fltVal val="90"/>
                                          </p:val>
                                        </p:tav>
                                        <p:tav tm="100000">
                                          <p:val>
                                            <p:fltVal val="0"/>
                                          </p:val>
                                        </p:tav>
                                      </p:tavLst>
                                    </p:anim>
                                    <p:animEffect transition="in" filter="fade">
                                      <p:cBhvr>
                                        <p:cTn id="1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5"/>
          <p:cNvGrpSpPr/>
          <p:nvPr/>
        </p:nvGrpSpPr>
        <p:grpSpPr bwMode="auto">
          <a:xfrm>
            <a:off x="1870710" y="3933825"/>
            <a:ext cx="8830945" cy="840764"/>
            <a:chOff x="254" y="855"/>
            <a:chExt cx="5107" cy="765"/>
          </a:xfrm>
        </p:grpSpPr>
        <p:sp>
          <p:nvSpPr>
            <p:cNvPr id="10" name="AutoShape 6"/>
            <p:cNvSpPr>
              <a:spLocks noChangeArrowheads="1"/>
            </p:cNvSpPr>
            <p:nvPr/>
          </p:nvSpPr>
          <p:spPr bwMode="gray">
            <a:xfrm>
              <a:off x="254" y="855"/>
              <a:ext cx="5107"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en-US"/>
            </a:p>
          </p:txBody>
        </p:sp>
        <p:sp>
          <p:nvSpPr>
            <p:cNvPr id="11" name="Text Box 7"/>
            <p:cNvSpPr txBox="1">
              <a:spLocks noChangeArrowheads="1"/>
            </p:cNvSpPr>
            <p:nvPr/>
          </p:nvSpPr>
          <p:spPr bwMode="gray">
            <a:xfrm>
              <a:off x="521" y="973"/>
              <a:ext cx="459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57150">
                <a:buNone/>
              </a:pPr>
              <a:r>
                <a:rPr lang="en-US" b="1" dirty="0">
                  <a:solidFill>
                    <a:srgbClr val="002060"/>
                  </a:solidFill>
                  <a:latin typeface="Times New Roman" panose="02020603050405020304" pitchFamily="18" charset="0"/>
                  <a:cs typeface="Times New Roman" panose="02020603050405020304" pitchFamily="18" charset="0"/>
                </a:rPr>
                <a:t>Có lần, một người bạn… được mầm xanh</a:t>
              </a:r>
              <a:r>
                <a:rPr lang="vi-VN" altLang="en-US" b="1" dirty="0">
                  <a:solidFill>
                    <a:srgbClr val="002060"/>
                  </a:solidFill>
                  <a:latin typeface="Times New Roman" panose="02020603050405020304" pitchFamily="18" charset="0"/>
                  <a:cs typeface="Times New Roman" panose="02020603050405020304" pitchFamily="18" charset="0"/>
                </a:rPr>
                <a:t>.</a:t>
              </a:r>
            </a:p>
          </p:txBody>
        </p:sp>
      </p:grpSp>
      <p:grpSp>
        <p:nvGrpSpPr>
          <p:cNvPr id="12" name="Group 8"/>
          <p:cNvGrpSpPr/>
          <p:nvPr/>
        </p:nvGrpSpPr>
        <p:grpSpPr bwMode="auto">
          <a:xfrm>
            <a:off x="1823085" y="2938680"/>
            <a:ext cx="7896860" cy="672249"/>
            <a:chOff x="504" y="1095"/>
            <a:chExt cx="4416" cy="775"/>
          </a:xfrm>
        </p:grpSpPr>
        <p:sp>
          <p:nvSpPr>
            <p:cNvPr id="13" name="AutoShape 9"/>
            <p:cNvSpPr>
              <a:spLocks noChangeArrowheads="1"/>
            </p:cNvSpPr>
            <p:nvPr/>
          </p:nvSpPr>
          <p:spPr bwMode="gray">
            <a:xfrm>
              <a:off x="504" y="1095"/>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en-US"/>
            </a:p>
          </p:txBody>
        </p:sp>
        <p:sp>
          <p:nvSpPr>
            <p:cNvPr id="14" name="Text Box 10"/>
            <p:cNvSpPr txBox="1">
              <a:spLocks noChangeArrowheads="1"/>
            </p:cNvSpPr>
            <p:nvPr/>
          </p:nvSpPr>
          <p:spPr bwMode="gray">
            <a:xfrm>
              <a:off x="737" y="1197"/>
              <a:ext cx="3976"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57150">
                <a:buNone/>
              </a:pPr>
              <a:r>
                <a:rPr lang="en-US" b="1" dirty="0">
                  <a:solidFill>
                    <a:srgbClr val="002060"/>
                  </a:solidFill>
                  <a:latin typeface="Times New Roman" panose="02020603050405020304" pitchFamily="18" charset="0"/>
                  <a:cs typeface="Times New Roman" panose="02020603050405020304" pitchFamily="18" charset="0"/>
                </a:rPr>
                <a:t>Là viện trưởng…quá sâu xuống bùn</a:t>
              </a:r>
              <a:r>
                <a:rPr lang="vi-VN" altLang="en-US" b="1" dirty="0">
                  <a:solidFill>
                    <a:srgbClr val="002060"/>
                  </a:solidFill>
                  <a:latin typeface="Times New Roman" panose="02020603050405020304" pitchFamily="18" charset="0"/>
                  <a:cs typeface="Times New Roman" panose="02020603050405020304" pitchFamily="18" charset="0"/>
                </a:rPr>
                <a:t>,</a:t>
              </a:r>
              <a:r>
                <a:rPr lang="en-US" b="1" dirty="0">
                  <a:solidFill>
                    <a:srgbClr val="002060"/>
                  </a:solidFill>
                  <a:latin typeface="Times New Roman" panose="02020603050405020304" pitchFamily="18" charset="0"/>
                  <a:cs typeface="Times New Roman" panose="02020603050405020304" pitchFamily="18" charset="0"/>
                </a:rPr>
                <a:t>..</a:t>
              </a:r>
              <a:r>
                <a:rPr lang="vi-VN" altLang="en-US" b="1" dirty="0">
                  <a:solidFill>
                    <a:srgbClr val="002060"/>
                  </a:solidFill>
                  <a:latin typeface="Times New Roman" panose="02020603050405020304" pitchFamily="18" charset="0"/>
                  <a:cs typeface="Times New Roman" panose="02020603050405020304" pitchFamily="18" charset="0"/>
                </a:rPr>
                <a:t>.</a:t>
              </a:r>
            </a:p>
          </p:txBody>
        </p:sp>
      </p:grpSp>
      <p:grpSp>
        <p:nvGrpSpPr>
          <p:cNvPr id="15" name="Group 11"/>
          <p:cNvGrpSpPr/>
          <p:nvPr/>
        </p:nvGrpSpPr>
        <p:grpSpPr bwMode="auto">
          <a:xfrm rot="5400000">
            <a:off x="589817" y="4818639"/>
            <a:ext cx="2284908" cy="199631"/>
            <a:chOff x="0" y="1896"/>
            <a:chExt cx="5760" cy="120"/>
          </a:xfrm>
        </p:grpSpPr>
        <p:sp>
          <p:nvSpPr>
            <p:cNvPr id="16"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en-US" sz="1800">
                <a:latin typeface="Calibri" panose="020F0502020204030204" pitchFamily="34" charset="0"/>
              </a:endParaRPr>
            </a:p>
          </p:txBody>
        </p:sp>
        <p:sp>
          <p:nvSpPr>
            <p:cNvPr id="17"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en-US" sz="1800">
                <a:latin typeface="Calibri" panose="020F0502020204030204" pitchFamily="34" charset="0"/>
              </a:endParaRPr>
            </a:p>
          </p:txBody>
        </p:sp>
      </p:grpSp>
      <p:grpSp>
        <p:nvGrpSpPr>
          <p:cNvPr id="18" name="Group 14"/>
          <p:cNvGrpSpPr/>
          <p:nvPr/>
        </p:nvGrpSpPr>
        <p:grpSpPr bwMode="auto">
          <a:xfrm rot="5400000">
            <a:off x="1087626" y="3179101"/>
            <a:ext cx="1238251" cy="152400"/>
            <a:chOff x="0" y="1896"/>
            <a:chExt cx="5760" cy="120"/>
          </a:xfrm>
        </p:grpSpPr>
        <p:sp>
          <p:nvSpPr>
            <p:cNvPr id="19" name="Rectangle 1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en-US" sz="1800">
                <a:latin typeface="Calibri" panose="020F0502020204030204" pitchFamily="34" charset="0"/>
              </a:endParaRPr>
            </a:p>
          </p:txBody>
        </p:sp>
        <p:sp>
          <p:nvSpPr>
            <p:cNvPr id="20" name="Rectangle 1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en-US" sz="1800">
                <a:latin typeface="Calibri" panose="020F0502020204030204" pitchFamily="34" charset="0"/>
              </a:endParaRPr>
            </a:p>
          </p:txBody>
        </p:sp>
      </p:grpSp>
      <p:grpSp>
        <p:nvGrpSpPr>
          <p:cNvPr id="21" name="Group 20"/>
          <p:cNvGrpSpPr/>
          <p:nvPr/>
        </p:nvGrpSpPr>
        <p:grpSpPr bwMode="auto">
          <a:xfrm rot="5400000">
            <a:off x="1165731" y="1861476"/>
            <a:ext cx="1085851" cy="152400"/>
            <a:chOff x="0" y="1896"/>
            <a:chExt cx="5760" cy="120"/>
          </a:xfrm>
        </p:grpSpPr>
        <p:sp>
          <p:nvSpPr>
            <p:cNvPr id="22" name="Rectangle 2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en-US" sz="1800">
                <a:latin typeface="Calibri" panose="020F0502020204030204" pitchFamily="34" charset="0"/>
              </a:endParaRPr>
            </a:p>
          </p:txBody>
        </p:sp>
        <p:sp>
          <p:nvSpPr>
            <p:cNvPr id="23" name="Rectangle 2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en-US" sz="1800">
                <a:latin typeface="Calibri" panose="020F0502020204030204" pitchFamily="34" charset="0"/>
              </a:endParaRPr>
            </a:p>
          </p:txBody>
        </p:sp>
      </p:grpSp>
      <p:grpSp>
        <p:nvGrpSpPr>
          <p:cNvPr id="24" name="Group 23"/>
          <p:cNvGrpSpPr/>
          <p:nvPr/>
        </p:nvGrpSpPr>
        <p:grpSpPr bwMode="auto">
          <a:xfrm>
            <a:off x="1394460" y="1773555"/>
            <a:ext cx="10954816" cy="840332"/>
            <a:chOff x="489" y="957"/>
            <a:chExt cx="4427" cy="552"/>
          </a:xfrm>
        </p:grpSpPr>
        <p:sp>
          <p:nvSpPr>
            <p:cNvPr id="25" name="AutoShape 24"/>
            <p:cNvSpPr>
              <a:spLocks noChangeArrowheads="1"/>
            </p:cNvSpPr>
            <p:nvPr/>
          </p:nvSpPr>
          <p:spPr bwMode="gray">
            <a:xfrm>
              <a:off x="489" y="957"/>
              <a:ext cx="4005" cy="55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en-US"/>
            </a:p>
          </p:txBody>
        </p:sp>
        <p:sp>
          <p:nvSpPr>
            <p:cNvPr id="26" name="Text Box 25"/>
            <p:cNvSpPr txBox="1">
              <a:spLocks noChangeArrowheads="1"/>
            </p:cNvSpPr>
            <p:nvPr/>
          </p:nvSpPr>
          <p:spPr bwMode="gray">
            <a:xfrm>
              <a:off x="808" y="1037"/>
              <a:ext cx="410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57150">
                <a:buNone/>
              </a:pPr>
              <a:r>
                <a:rPr lang="en-US" b="1" dirty="0">
                  <a:solidFill>
                    <a:srgbClr val="002060"/>
                  </a:solidFill>
                  <a:latin typeface="Times New Roman" panose="02020603050405020304" pitchFamily="18" charset="0"/>
                  <a:cs typeface="Times New Roman" panose="02020603050405020304" pitchFamily="18" charset="0"/>
                </a:rPr>
                <a:t>Lương Đình Của … </a:t>
              </a:r>
              <a:r>
                <a:rPr lang="vi-VN" altLang="en-US" b="1" dirty="0">
                  <a:solidFill>
                    <a:srgbClr val="002060"/>
                  </a:solidFill>
                  <a:latin typeface="Times New Roman" panose="02020603050405020304" pitchFamily="18" charset="0"/>
                  <a:cs typeface="Times New Roman" panose="02020603050405020304" pitchFamily="18" charset="0"/>
                </a:rPr>
                <a:t>“n</a:t>
              </a:r>
              <a:r>
                <a:rPr lang="en-US" b="1" dirty="0">
                  <a:solidFill>
                    <a:srgbClr val="002060"/>
                  </a:solidFill>
                  <a:latin typeface="Times New Roman" panose="02020603050405020304" pitchFamily="18" charset="0"/>
                  <a:cs typeface="Times New Roman" panose="02020603050405020304" pitchFamily="18" charset="0"/>
                </a:rPr>
                <a:t>hà bác học của đồng ruộng</a:t>
              </a:r>
              <a:r>
                <a:rPr lang="vi-VN" altLang="en-US" b="1" dirty="0">
                  <a:solidFill>
                    <a:srgbClr val="002060"/>
                  </a:solidFill>
                  <a:latin typeface="Times New Roman" panose="02020603050405020304" pitchFamily="18" charset="0"/>
                  <a:cs typeface="Times New Roman" panose="02020603050405020304" pitchFamily="18" charset="0"/>
                </a:rPr>
                <a:t>”.</a:t>
              </a:r>
            </a:p>
          </p:txBody>
        </p:sp>
      </p:grpSp>
      <p:grpSp>
        <p:nvGrpSpPr>
          <p:cNvPr id="51" name="Group 74"/>
          <p:cNvGrpSpPr/>
          <p:nvPr/>
        </p:nvGrpSpPr>
        <p:grpSpPr bwMode="auto">
          <a:xfrm>
            <a:off x="1182348" y="-96071"/>
            <a:ext cx="9052189" cy="1951611"/>
            <a:chOff x="156" y="124"/>
            <a:chExt cx="5460" cy="597"/>
          </a:xfrm>
          <a:effectLst>
            <a:outerShdw blurRad="50800" dist="38100" dir="13500000" algn="br" rotWithShape="0">
              <a:prstClr val="black">
                <a:alpha val="40000"/>
              </a:prstClr>
            </a:outerShdw>
          </a:effectLst>
        </p:grpSpPr>
        <p:sp>
          <p:nvSpPr>
            <p:cNvPr id="52" name="AutoShape 75"/>
            <p:cNvSpPr>
              <a:spLocks noChangeArrowheads="1"/>
            </p:cNvSpPr>
            <p:nvPr/>
          </p:nvSpPr>
          <p:spPr bwMode="gray">
            <a:xfrm>
              <a:off x="156" y="192"/>
              <a:ext cx="5460" cy="480"/>
            </a:xfrm>
            <a:prstGeom prst="roundRect">
              <a:avLst>
                <a:gd name="adj" fmla="val 50000"/>
              </a:avLst>
            </a:prstGeom>
            <a:blipFill dpi="0" rotWithShape="1">
              <a:blip r:embed="rId4">
                <a:duotone>
                  <a:prstClr val="black"/>
                  <a:schemeClr val="accent6">
                    <a:tint val="45000"/>
                    <a:satMod val="400000"/>
                  </a:schemeClr>
                </a:duotone>
              </a:blip>
              <a:srcRect/>
              <a:tile tx="0" ty="0" sx="100000" sy="100000" flip="none" algn="tl"/>
            </a:blipFill>
            <a:ln w="38100" algn="ctr">
              <a:solidFill>
                <a:srgbClr val="FFFFFF"/>
              </a:solidFill>
              <a:round/>
            </a:ln>
            <a:effectLst>
              <a:outerShdw dist="63500" dir="3187806" algn="ctr" rotWithShape="0">
                <a:srgbClr val="001D3A"/>
              </a:outerShdw>
            </a:effectLst>
          </p:spPr>
          <p:txBody>
            <a:bodyPr wrap="none" anchor="ctr"/>
            <a:lstStyle/>
            <a:p>
              <a:pPr algn="ctr">
                <a:defRPr/>
              </a:pPr>
              <a:r>
                <a:rPr lang="en-US" sz="4000" b="1">
                  <a:solidFill>
                    <a:srgbClr val="0000FF"/>
                  </a:solidFill>
                  <a:latin typeface="VNI-Times" pitchFamily="2" charset="0"/>
                </a:rPr>
                <a:t> </a:t>
              </a:r>
            </a:p>
          </p:txBody>
        </p:sp>
        <p:grpSp>
          <p:nvGrpSpPr>
            <p:cNvPr id="53" name="Group 76"/>
            <p:cNvGrpSpPr/>
            <p:nvPr/>
          </p:nvGrpSpPr>
          <p:grpSpPr bwMode="auto">
            <a:xfrm rot="5400000">
              <a:off x="178" y="372"/>
              <a:ext cx="597" cy="102"/>
              <a:chOff x="-749" y="1875"/>
              <a:chExt cx="6509" cy="126"/>
            </a:xfrm>
          </p:grpSpPr>
          <p:sp>
            <p:nvSpPr>
              <p:cNvPr id="54" name="Rectangle 77"/>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en-US" sz="1800">
                  <a:latin typeface="Calibri" panose="020F0502020204030204" pitchFamily="34" charset="0"/>
                </a:endParaRPr>
              </a:p>
            </p:txBody>
          </p:sp>
          <p:sp>
            <p:nvSpPr>
              <p:cNvPr id="55" name="Rectangle 78"/>
              <p:cNvSpPr>
                <a:spLocks noChangeArrowheads="1"/>
              </p:cNvSpPr>
              <p:nvPr/>
            </p:nvSpPr>
            <p:spPr bwMode="gray">
              <a:xfrm>
                <a:off x="-749" y="1875"/>
                <a:ext cx="6509" cy="126"/>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en-US" sz="1800">
                  <a:latin typeface="Calibri" panose="020F0502020204030204" pitchFamily="34" charset="0"/>
                </a:endParaRPr>
              </a:p>
            </p:txBody>
          </p:sp>
        </p:grpSp>
      </p:grpSp>
      <p:sp>
        <p:nvSpPr>
          <p:cNvPr id="56" name="Text Box 79">
            <a:hlinkClick r:id="rId5" action="ppaction://hlinksldjump"/>
          </p:cNvPr>
          <p:cNvSpPr txBox="1">
            <a:spLocks noChangeArrowheads="1"/>
          </p:cNvSpPr>
          <p:nvPr/>
        </p:nvSpPr>
        <p:spPr bwMode="auto">
          <a:xfrm>
            <a:off x="1252081" y="553823"/>
            <a:ext cx="81609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4400" b="1" dirty="0">
                <a:solidFill>
                  <a:srgbClr val="FF0000"/>
                </a:solidFill>
                <a:latin typeface="Times New Roman" panose="02020603050405020304" pitchFamily="18" charset="0"/>
                <a:cs typeface="Times New Roman" panose="02020603050405020304" pitchFamily="18" charset="0"/>
              </a:rPr>
              <a:t>Chia đoạn</a:t>
            </a:r>
          </a:p>
        </p:txBody>
      </p:sp>
      <p:grpSp>
        <p:nvGrpSpPr>
          <p:cNvPr id="70" name="Group 5"/>
          <p:cNvGrpSpPr/>
          <p:nvPr/>
        </p:nvGrpSpPr>
        <p:grpSpPr bwMode="auto">
          <a:xfrm>
            <a:off x="1638300" y="5211445"/>
            <a:ext cx="10211435" cy="1195705"/>
            <a:chOff x="589" y="1287"/>
            <a:chExt cx="4416" cy="765"/>
          </a:xfrm>
        </p:grpSpPr>
        <p:sp>
          <p:nvSpPr>
            <p:cNvPr id="71" name="AutoShape 6"/>
            <p:cNvSpPr>
              <a:spLocks noChangeArrowheads="1"/>
            </p:cNvSpPr>
            <p:nvPr/>
          </p:nvSpPr>
          <p:spPr bwMode="gray">
            <a:xfrm>
              <a:off x="589" y="1287"/>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en-US"/>
            </a:p>
          </p:txBody>
        </p:sp>
        <p:sp>
          <p:nvSpPr>
            <p:cNvPr id="72" name="Text Box 7"/>
            <p:cNvSpPr txBox="1">
              <a:spLocks noChangeArrowheads="1"/>
            </p:cNvSpPr>
            <p:nvPr/>
          </p:nvSpPr>
          <p:spPr bwMode="gray">
            <a:xfrm>
              <a:off x="825" y="1394"/>
              <a:ext cx="4180"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002060"/>
                  </a:solidFill>
                  <a:latin typeface="Times New Roman" panose="02020603050405020304" pitchFamily="18" charset="0"/>
                </a:rPr>
                <a:t>Ông Lương Định Của</a:t>
              </a:r>
              <a:r>
                <a:rPr lang="vi-VN" altLang="en-US" b="1" dirty="0">
                  <a:solidFill>
                    <a:srgbClr val="002060"/>
                  </a:solidFill>
                  <a:latin typeface="Times New Roman" panose="02020603050405020304" pitchFamily="18" charset="0"/>
                </a:rPr>
                <a:t> không còn nữa.</a:t>
              </a:r>
              <a:r>
                <a:rPr lang="en-US" altLang="en-US" b="1" dirty="0">
                  <a:solidFill>
                    <a:srgbClr val="002060"/>
                  </a:solidFill>
                  <a:latin typeface="Times New Roman" panose="02020603050405020304" pitchFamily="18" charset="0"/>
                </a:rPr>
                <a:t>.. </a:t>
              </a:r>
              <a:r>
                <a:rPr lang="vi-VN" altLang="en-US" b="1" dirty="0">
                  <a:solidFill>
                    <a:srgbClr val="002060"/>
                  </a:solidFill>
                  <a:latin typeface="Times New Roman" panose="02020603050405020304" pitchFamily="18" charset="0"/>
                </a:rPr>
                <a:t>Giải thưởng </a:t>
              </a:r>
              <a:r>
                <a:rPr lang="en-US" altLang="en-US" b="1" dirty="0">
                  <a:solidFill>
                    <a:srgbClr val="002060"/>
                  </a:solidFill>
                  <a:latin typeface="Times New Roman" panose="02020603050405020304" pitchFamily="18" charset="0"/>
                </a:rPr>
                <a:t>Hồ Chí Minh</a:t>
              </a:r>
              <a:r>
                <a:rPr lang="vi-VN" altLang="en-US" b="1" dirty="0">
                  <a:solidFill>
                    <a:srgbClr val="002060"/>
                  </a:solidFill>
                  <a:latin typeface="Times New Roman" panose="02020603050405020304" pitchFamily="18" charset="0"/>
                </a:rPr>
                <a:t>.</a:t>
              </a:r>
            </a:p>
          </p:txBody>
        </p:sp>
      </p:grpSp>
      <p:sp>
        <p:nvSpPr>
          <p:cNvPr id="85" name="椭圆 31"/>
          <p:cNvSpPr/>
          <p:nvPr/>
        </p:nvSpPr>
        <p:spPr>
          <a:xfrm rot="15654318">
            <a:off x="1223691" y="1806276"/>
            <a:ext cx="899160" cy="88963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solidFill>
          <a:ln w="25400"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6" name="椭圆 31"/>
          <p:cNvSpPr/>
          <p:nvPr/>
        </p:nvSpPr>
        <p:spPr>
          <a:xfrm rot="15654318">
            <a:off x="1224327" y="2913739"/>
            <a:ext cx="899160" cy="88963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solidFill>
          <a:ln w="25400"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7" name="椭圆 31"/>
          <p:cNvSpPr/>
          <p:nvPr/>
        </p:nvSpPr>
        <p:spPr>
          <a:xfrm rot="15654318">
            <a:off x="1251594" y="4020902"/>
            <a:ext cx="899160" cy="88963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solidFill>
          <a:ln w="25400"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8" name="椭圆 31"/>
          <p:cNvSpPr/>
          <p:nvPr/>
        </p:nvSpPr>
        <p:spPr>
          <a:xfrm>
            <a:off x="1163181" y="5285500"/>
            <a:ext cx="899160" cy="88963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solidFill>
          <a:ln w="25400"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400" b="1" dirty="0">
                <a:solidFill>
                  <a:srgbClr val="FF0000"/>
                </a:solidFill>
                <a:latin typeface="inpin heiti" panose="00000500000000000000" pitchFamily="2" charset="-122"/>
                <a:ea typeface="inpin heiti" panose="00000500000000000000" pitchFamily="2" charset="-122"/>
                <a:sym typeface="inpin heiti" panose="00000500000000000000" pitchFamily="2" charset="-122"/>
              </a:rPr>
              <a:t>4</a:t>
            </a:r>
            <a:endParaRPr lang="zh-CN" altLang="en-US" sz="4400" b="1" dirty="0">
              <a:solidFill>
                <a:srgbClr val="FF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 name="Rectangle 2"/>
          <p:cNvSpPr/>
          <p:nvPr/>
        </p:nvSpPr>
        <p:spPr>
          <a:xfrm>
            <a:off x="1356316" y="1866510"/>
            <a:ext cx="466794" cy="769441"/>
          </a:xfrm>
          <a:prstGeom prst="rect">
            <a:avLst/>
          </a:prstGeom>
        </p:spPr>
        <p:txBody>
          <a:bodyPr wrap="none">
            <a:spAutoFit/>
          </a:bodyPr>
          <a:lstStyle/>
          <a:p>
            <a:r>
              <a:rPr lang="en-US" sz="4400" b="1" dirty="0">
                <a:solidFill>
                  <a:srgbClr val="FF0000"/>
                </a:solidFill>
                <a:latin typeface="Times New Roman" panose="02020603050405020304" pitchFamily="18" charset="0"/>
                <a:cs typeface="Times New Roman" panose="02020603050405020304" pitchFamily="18" charset="0"/>
              </a:rPr>
              <a:t>1</a:t>
            </a:r>
            <a:endParaRPr lang="en-US" sz="4400" dirty="0"/>
          </a:p>
        </p:txBody>
      </p:sp>
      <p:sp>
        <p:nvSpPr>
          <p:cNvPr id="89" name="Rectangle 88"/>
          <p:cNvSpPr/>
          <p:nvPr/>
        </p:nvSpPr>
        <p:spPr>
          <a:xfrm>
            <a:off x="1394296" y="3006380"/>
            <a:ext cx="466794" cy="769441"/>
          </a:xfrm>
          <a:prstGeom prst="rect">
            <a:avLst/>
          </a:prstGeom>
        </p:spPr>
        <p:txBody>
          <a:bodyPr wrap="none">
            <a:spAutoFit/>
          </a:bodyPr>
          <a:lstStyle/>
          <a:p>
            <a:r>
              <a:rPr lang="en-US" sz="4400" b="1" dirty="0">
                <a:solidFill>
                  <a:srgbClr val="FF0000"/>
                </a:solidFill>
                <a:latin typeface="Times New Roman" panose="02020603050405020304" pitchFamily="18" charset="0"/>
                <a:cs typeface="Times New Roman" panose="02020603050405020304" pitchFamily="18" charset="0"/>
              </a:rPr>
              <a:t>2</a:t>
            </a:r>
            <a:endParaRPr lang="en-US" sz="4400" dirty="0"/>
          </a:p>
        </p:txBody>
      </p:sp>
      <p:sp>
        <p:nvSpPr>
          <p:cNvPr id="90" name="Rectangle 89"/>
          <p:cNvSpPr/>
          <p:nvPr/>
        </p:nvSpPr>
        <p:spPr>
          <a:xfrm>
            <a:off x="1442126" y="4145859"/>
            <a:ext cx="466794" cy="769441"/>
          </a:xfrm>
          <a:prstGeom prst="rect">
            <a:avLst/>
          </a:prstGeom>
        </p:spPr>
        <p:txBody>
          <a:bodyPr wrap="none">
            <a:spAutoFit/>
          </a:bodyPr>
          <a:lstStyle/>
          <a:p>
            <a:r>
              <a:rPr lang="en-US" sz="4400" b="1" dirty="0">
                <a:solidFill>
                  <a:srgbClr val="FF0000"/>
                </a:solidFill>
                <a:latin typeface="Times New Roman" panose="02020603050405020304" pitchFamily="18" charset="0"/>
                <a:cs typeface="Times New Roman" panose="02020603050405020304" pitchFamily="18" charset="0"/>
              </a:rPr>
              <a:t>3</a:t>
            </a:r>
            <a:endParaRPr lang="en-US" sz="4400" dirty="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checkerboard(across)">
                                      <p:cBhvr>
                                        <p:cTn id="7" dur="500"/>
                                        <p:tgtEl>
                                          <p:spTgt spid="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lide(fromTop)">
                                      <p:cBhvr>
                                        <p:cTn id="12" dur="500"/>
                                        <p:tgtEl>
                                          <p:spTgt spid="21"/>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ppt_x</p:attrName>
                                        </p:attrNameLst>
                                      </p:cBhvr>
                                      <p:tavLst>
                                        <p:tav tm="0">
                                          <p:val>
                                            <p:strVal val="#ppt_x-#ppt_w/2"/>
                                          </p:val>
                                        </p:tav>
                                        <p:tav tm="100000">
                                          <p:val>
                                            <p:strVal val="#ppt_x"/>
                                          </p:val>
                                        </p:tav>
                                      </p:tavLst>
                                    </p:anim>
                                    <p:anim calcmode="lin" valueType="num">
                                      <p:cBhvr>
                                        <p:cTn id="26" dur="500" fill="hold"/>
                                        <p:tgtEl>
                                          <p:spTgt spid="24"/>
                                        </p:tgtEl>
                                        <p:attrNameLst>
                                          <p:attrName>ppt_y</p:attrName>
                                        </p:attrNameLst>
                                      </p:cBhvr>
                                      <p:tavLst>
                                        <p:tav tm="0">
                                          <p:val>
                                            <p:strVal val="#ppt_y"/>
                                          </p:val>
                                        </p:tav>
                                        <p:tav tm="100000">
                                          <p:val>
                                            <p:strVal val="#ppt_y"/>
                                          </p:val>
                                        </p:tav>
                                      </p:tavLst>
                                    </p:anim>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89"/>
                                        </p:tgtEl>
                                        <p:attrNameLst>
                                          <p:attrName>style.visibility</p:attrName>
                                        </p:attrNameLst>
                                      </p:cBhvr>
                                      <p:to>
                                        <p:strVal val="visible"/>
                                      </p:to>
                                    </p:set>
                                    <p:anim calcmode="lin" valueType="num">
                                      <p:cBhvr>
                                        <p:cTn id="33" dur="1000" fill="hold"/>
                                        <p:tgtEl>
                                          <p:spTgt spid="89"/>
                                        </p:tgtEl>
                                        <p:attrNameLst>
                                          <p:attrName>ppt_w</p:attrName>
                                        </p:attrNameLst>
                                      </p:cBhvr>
                                      <p:tavLst>
                                        <p:tav tm="0">
                                          <p:val>
                                            <p:fltVal val="0"/>
                                          </p:val>
                                        </p:tav>
                                        <p:tav tm="100000">
                                          <p:val>
                                            <p:strVal val="#ppt_w"/>
                                          </p:val>
                                        </p:tav>
                                      </p:tavLst>
                                    </p:anim>
                                    <p:anim calcmode="lin" valueType="num">
                                      <p:cBhvr>
                                        <p:cTn id="34" dur="1000" fill="hold"/>
                                        <p:tgtEl>
                                          <p:spTgt spid="89"/>
                                        </p:tgtEl>
                                        <p:attrNameLst>
                                          <p:attrName>ppt_h</p:attrName>
                                        </p:attrNameLst>
                                      </p:cBhvr>
                                      <p:tavLst>
                                        <p:tav tm="0">
                                          <p:val>
                                            <p:fltVal val="0"/>
                                          </p:val>
                                        </p:tav>
                                        <p:tav tm="100000">
                                          <p:val>
                                            <p:strVal val="#ppt_h"/>
                                          </p:val>
                                        </p:tav>
                                      </p:tavLst>
                                    </p:anim>
                                    <p:anim calcmode="lin" valueType="num">
                                      <p:cBhvr>
                                        <p:cTn id="35" dur="1000" fill="hold"/>
                                        <p:tgtEl>
                                          <p:spTgt spid="89"/>
                                        </p:tgtEl>
                                        <p:attrNameLst>
                                          <p:attrName>style.rotation</p:attrName>
                                        </p:attrNameLst>
                                      </p:cBhvr>
                                      <p:tavLst>
                                        <p:tav tm="0">
                                          <p:val>
                                            <p:fltVal val="90"/>
                                          </p:val>
                                        </p:tav>
                                        <p:tav tm="100000">
                                          <p:val>
                                            <p:fltVal val="0"/>
                                          </p:val>
                                        </p:tav>
                                      </p:tavLst>
                                    </p:anim>
                                    <p:animEffect transition="in" filter="fade">
                                      <p:cBhvr>
                                        <p:cTn id="36" dur="1000"/>
                                        <p:tgtEl>
                                          <p:spTgt spid="89"/>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circle(in)">
                                      <p:cBhvr>
                                        <p:cTn id="39" dur="2000"/>
                                        <p:tgtEl>
                                          <p:spTgt spid="85"/>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ppt_x</p:attrName>
                                        </p:attrNameLst>
                                      </p:cBhvr>
                                      <p:tavLst>
                                        <p:tav tm="0">
                                          <p:val>
                                            <p:strVal val="#ppt_x-#ppt_w/2"/>
                                          </p:val>
                                        </p:tav>
                                        <p:tav tm="100000">
                                          <p:val>
                                            <p:strVal val="#ppt_x"/>
                                          </p:val>
                                        </p:tav>
                                      </p:tavLst>
                                    </p:anim>
                                    <p:anim calcmode="lin" valueType="num">
                                      <p:cBhvr>
                                        <p:cTn id="45" dur="500" fill="hold"/>
                                        <p:tgtEl>
                                          <p:spTgt spid="12"/>
                                        </p:tgtEl>
                                        <p:attrNameLst>
                                          <p:attrName>ppt_y</p:attrName>
                                        </p:attrNameLst>
                                      </p:cBhvr>
                                      <p:tavLst>
                                        <p:tav tm="0">
                                          <p:val>
                                            <p:strVal val="#ppt_y"/>
                                          </p:val>
                                        </p:tav>
                                        <p:tav tm="100000">
                                          <p:val>
                                            <p:strVal val="#ppt_y"/>
                                          </p:val>
                                        </p:tav>
                                      </p:tavLst>
                                    </p:anim>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slide(fromTop)">
                                      <p:cBhvr>
                                        <p:cTn id="52" dur="500"/>
                                        <p:tgtEl>
                                          <p:spTgt spid="18"/>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par>
                                <p:cTn id="53" presetID="22" presetClass="entr" presetSubtype="4"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down)">
                                      <p:cBhvr>
                                        <p:cTn id="55" dur="500"/>
                                        <p:tgtEl>
                                          <p:spTgt spid="86"/>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1"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slide(fromTop)">
                                      <p:cBhvr>
                                        <p:cTn id="60" dur="500"/>
                                        <p:tgtEl>
                                          <p:spTgt spid="15"/>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1000" fill="hold"/>
                                        <p:tgtEl>
                                          <p:spTgt spid="90"/>
                                        </p:tgtEl>
                                        <p:attrNameLst>
                                          <p:attrName>ppt_w</p:attrName>
                                        </p:attrNameLst>
                                      </p:cBhvr>
                                      <p:tavLst>
                                        <p:tav tm="0">
                                          <p:val>
                                            <p:fltVal val="0"/>
                                          </p:val>
                                        </p:tav>
                                        <p:tav tm="100000">
                                          <p:val>
                                            <p:strVal val="#ppt_w"/>
                                          </p:val>
                                        </p:tav>
                                      </p:tavLst>
                                    </p:anim>
                                    <p:anim calcmode="lin" valueType="num">
                                      <p:cBhvr>
                                        <p:cTn id="66" dur="1000" fill="hold"/>
                                        <p:tgtEl>
                                          <p:spTgt spid="90"/>
                                        </p:tgtEl>
                                        <p:attrNameLst>
                                          <p:attrName>ppt_h</p:attrName>
                                        </p:attrNameLst>
                                      </p:cBhvr>
                                      <p:tavLst>
                                        <p:tav tm="0">
                                          <p:val>
                                            <p:fltVal val="0"/>
                                          </p:val>
                                        </p:tav>
                                        <p:tav tm="100000">
                                          <p:val>
                                            <p:strVal val="#ppt_h"/>
                                          </p:val>
                                        </p:tav>
                                      </p:tavLst>
                                    </p:anim>
                                    <p:anim calcmode="lin" valueType="num">
                                      <p:cBhvr>
                                        <p:cTn id="67" dur="1000" fill="hold"/>
                                        <p:tgtEl>
                                          <p:spTgt spid="90"/>
                                        </p:tgtEl>
                                        <p:attrNameLst>
                                          <p:attrName>style.rotation</p:attrName>
                                        </p:attrNameLst>
                                      </p:cBhvr>
                                      <p:tavLst>
                                        <p:tav tm="0">
                                          <p:val>
                                            <p:fltVal val="90"/>
                                          </p:val>
                                        </p:tav>
                                        <p:tav tm="100000">
                                          <p:val>
                                            <p:fltVal val="0"/>
                                          </p:val>
                                        </p:tav>
                                      </p:tavLst>
                                    </p:anim>
                                    <p:animEffect transition="in" filter="fade">
                                      <p:cBhvr>
                                        <p:cTn id="68" dur="1000"/>
                                        <p:tgtEl>
                                          <p:spTgt spid="90"/>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down)">
                                      <p:cBhvr>
                                        <p:cTn id="71" dur="500"/>
                                        <p:tgtEl>
                                          <p:spTgt spid="87"/>
                                        </p:tgtEl>
                                      </p:cBhvr>
                                    </p:animEffect>
                                  </p:childTnLst>
                                </p:cTn>
                              </p:par>
                            </p:childTnLst>
                          </p:cTn>
                        </p:par>
                      </p:childTnLst>
                    </p:cTn>
                  </p:par>
                  <p:par>
                    <p:cTn id="72" fill="hold">
                      <p:stCondLst>
                        <p:cond delay="indefinite"/>
                      </p:stCondLst>
                      <p:childTnLst>
                        <p:par>
                          <p:cTn id="73" fill="hold">
                            <p:stCondLst>
                              <p:cond delay="0"/>
                            </p:stCondLst>
                            <p:childTnLst>
                              <p:par>
                                <p:cTn id="74" presetID="17" presetClass="entr" presetSubtype="8" fill="hold" nodeType="click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p:cTn id="76" dur="500" fill="hold"/>
                                        <p:tgtEl>
                                          <p:spTgt spid="9"/>
                                        </p:tgtEl>
                                        <p:attrNameLst>
                                          <p:attrName>ppt_x</p:attrName>
                                        </p:attrNameLst>
                                      </p:cBhvr>
                                      <p:tavLst>
                                        <p:tav tm="0">
                                          <p:val>
                                            <p:strVal val="#ppt_x-#ppt_w/2"/>
                                          </p:val>
                                        </p:tav>
                                        <p:tav tm="100000">
                                          <p:val>
                                            <p:strVal val="#ppt_x"/>
                                          </p:val>
                                        </p:tav>
                                      </p:tavLst>
                                    </p:anim>
                                    <p:anim calcmode="lin" valueType="num">
                                      <p:cBhvr>
                                        <p:cTn id="77" dur="500" fill="hold"/>
                                        <p:tgtEl>
                                          <p:spTgt spid="9"/>
                                        </p:tgtEl>
                                        <p:attrNameLst>
                                          <p:attrName>ppt_y</p:attrName>
                                        </p:attrNameLst>
                                      </p:cBhvr>
                                      <p:tavLst>
                                        <p:tav tm="0">
                                          <p:val>
                                            <p:strVal val="#ppt_y"/>
                                          </p:val>
                                        </p:tav>
                                        <p:tav tm="100000">
                                          <p:val>
                                            <p:strVal val="#ppt_y"/>
                                          </p:val>
                                        </p:tav>
                                      </p:tavLst>
                                    </p:anim>
                                    <p:anim calcmode="lin" valueType="num">
                                      <p:cBhvr>
                                        <p:cTn id="78" dur="500" fill="hold"/>
                                        <p:tgtEl>
                                          <p:spTgt spid="9"/>
                                        </p:tgtEl>
                                        <p:attrNameLst>
                                          <p:attrName>ppt_w</p:attrName>
                                        </p:attrNameLst>
                                      </p:cBhvr>
                                      <p:tavLst>
                                        <p:tav tm="0">
                                          <p:val>
                                            <p:fltVal val="0"/>
                                          </p:val>
                                        </p:tav>
                                        <p:tav tm="100000">
                                          <p:val>
                                            <p:strVal val="#ppt_w"/>
                                          </p:val>
                                        </p:tav>
                                      </p:tavLst>
                                    </p:anim>
                                    <p:anim calcmode="lin" valueType="num">
                                      <p:cBhvr>
                                        <p:cTn id="79"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88"/>
                                        </p:tgtEl>
                                        <p:attrNameLst>
                                          <p:attrName>style.visibility</p:attrName>
                                        </p:attrNameLst>
                                      </p:cBhvr>
                                      <p:to>
                                        <p:strVal val="visible"/>
                                      </p:to>
                                    </p:set>
                                    <p:animEffect transition="in" filter="wipe(down)">
                                      <p:cBhvr>
                                        <p:cTn id="84" dur="500"/>
                                        <p:tgtEl>
                                          <p:spTgt spid="88"/>
                                        </p:tgtEl>
                                      </p:cBhvr>
                                    </p:animEffect>
                                  </p:childTnLst>
                                </p:cTn>
                              </p:par>
                            </p:childTnLst>
                          </p:cTn>
                        </p:par>
                      </p:childTnLst>
                    </p:cTn>
                  </p:par>
                  <p:par>
                    <p:cTn id="85" fill="hold">
                      <p:stCondLst>
                        <p:cond delay="indefinite"/>
                      </p:stCondLst>
                      <p:childTnLst>
                        <p:par>
                          <p:cTn id="86" fill="hold">
                            <p:stCondLst>
                              <p:cond delay="0"/>
                            </p:stCondLst>
                            <p:childTnLst>
                              <p:par>
                                <p:cTn id="87" presetID="17" presetClass="entr" presetSubtype="8" fill="hold" nodeType="clickEffect">
                                  <p:stCondLst>
                                    <p:cond delay="0"/>
                                  </p:stCondLst>
                                  <p:childTnLst>
                                    <p:set>
                                      <p:cBhvr>
                                        <p:cTn id="88" dur="1" fill="hold">
                                          <p:stCondLst>
                                            <p:cond delay="0"/>
                                          </p:stCondLst>
                                        </p:cTn>
                                        <p:tgtEl>
                                          <p:spTgt spid="70"/>
                                        </p:tgtEl>
                                        <p:attrNameLst>
                                          <p:attrName>style.visibility</p:attrName>
                                        </p:attrNameLst>
                                      </p:cBhvr>
                                      <p:to>
                                        <p:strVal val="visible"/>
                                      </p:to>
                                    </p:set>
                                    <p:anim calcmode="lin" valueType="num">
                                      <p:cBhvr>
                                        <p:cTn id="89" dur="500" fill="hold"/>
                                        <p:tgtEl>
                                          <p:spTgt spid="70"/>
                                        </p:tgtEl>
                                        <p:attrNameLst>
                                          <p:attrName>ppt_x</p:attrName>
                                        </p:attrNameLst>
                                      </p:cBhvr>
                                      <p:tavLst>
                                        <p:tav tm="0">
                                          <p:val>
                                            <p:strVal val="#ppt_x-#ppt_w/2"/>
                                          </p:val>
                                        </p:tav>
                                        <p:tav tm="100000">
                                          <p:val>
                                            <p:strVal val="#ppt_x"/>
                                          </p:val>
                                        </p:tav>
                                      </p:tavLst>
                                    </p:anim>
                                    <p:anim calcmode="lin" valueType="num">
                                      <p:cBhvr>
                                        <p:cTn id="90" dur="500" fill="hold"/>
                                        <p:tgtEl>
                                          <p:spTgt spid="70"/>
                                        </p:tgtEl>
                                        <p:attrNameLst>
                                          <p:attrName>ppt_y</p:attrName>
                                        </p:attrNameLst>
                                      </p:cBhvr>
                                      <p:tavLst>
                                        <p:tav tm="0">
                                          <p:val>
                                            <p:strVal val="#ppt_y"/>
                                          </p:val>
                                        </p:tav>
                                        <p:tav tm="100000">
                                          <p:val>
                                            <p:strVal val="#ppt_y"/>
                                          </p:val>
                                        </p:tav>
                                      </p:tavLst>
                                    </p:anim>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ldLvl="0" animBg="1"/>
      <p:bldP spid="86" grpId="0" bldLvl="0" animBg="1"/>
      <p:bldP spid="87" grpId="0" bldLvl="0" animBg="1"/>
      <p:bldP spid="88" grpId="0" bldLvl="0" animBg="1"/>
      <p:bldP spid="3" grpId="0"/>
      <p:bldP spid="89" grpId="0"/>
      <p:bldP spid="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2395" y="-73660"/>
            <a:ext cx="2956560" cy="487045"/>
          </a:xfrm>
          <a:prstGeom prst="rect">
            <a:avLst/>
          </a:prstGeom>
        </p:spPr>
      </p:pic>
      <p:sp>
        <p:nvSpPr>
          <p:cNvPr id="27" name="Text Box 21"/>
          <p:cNvSpPr txBox="1">
            <a:spLocks noChangeArrowheads="1"/>
          </p:cNvSpPr>
          <p:nvPr/>
        </p:nvSpPr>
        <p:spPr bwMode="auto">
          <a:xfrm>
            <a:off x="2022490" y="-73660"/>
            <a:ext cx="8528858"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dirty="0">
                <a:solidFill>
                  <a:schemeClr val="tx1"/>
                </a:solidFill>
                <a:latin typeface="Times New Roman" panose="02020603050405020304" pitchFamily="18" charset="0"/>
                <a:cs typeface="Times New Roman" panose="02020603050405020304" pitchFamily="18" charset="0"/>
              </a:rPr>
              <a:t>Nhà bác học của đồng ruộng</a:t>
            </a:r>
            <a:endParaRPr lang="en-US" altLang="en-US" sz="2800" b="1" dirty="0">
              <a:solidFill>
                <a:schemeClr val="tx1"/>
              </a:solidFill>
              <a:latin typeface="Times New Roman" panose="02020603050405020304" pitchFamily="18" charset="0"/>
              <a:cs typeface="Times New Roman" panose="02020603050405020304" pitchFamily="18" charset="0"/>
            </a:endParaRPr>
          </a:p>
        </p:txBody>
      </p:sp>
      <p:sp>
        <p:nvSpPr>
          <p:cNvPr id="36" name="Text Box 51"/>
          <p:cNvSpPr txBox="1">
            <a:spLocks noChangeArrowheads="1"/>
          </p:cNvSpPr>
          <p:nvPr/>
        </p:nvSpPr>
        <p:spPr bwMode="auto">
          <a:xfrm>
            <a:off x="235585" y="413385"/>
            <a:ext cx="11868785" cy="6443980"/>
          </a:xfrm>
          <a:custGeom>
            <a:avLst/>
            <a:gdLst>
              <a:gd name="connsiteX0" fmla="*/ 0 w 8698523"/>
              <a:gd name="connsiteY0" fmla="*/ 0 h 2308324"/>
              <a:gd name="connsiteX1" fmla="*/ 666887 w 8698523"/>
              <a:gd name="connsiteY1" fmla="*/ 0 h 2308324"/>
              <a:gd name="connsiteX2" fmla="*/ 1246788 w 8698523"/>
              <a:gd name="connsiteY2" fmla="*/ 0 h 2308324"/>
              <a:gd name="connsiteX3" fmla="*/ 2000660 w 8698523"/>
              <a:gd name="connsiteY3" fmla="*/ 0 h 2308324"/>
              <a:gd name="connsiteX4" fmla="*/ 2493577 w 8698523"/>
              <a:gd name="connsiteY4" fmla="*/ 0 h 2308324"/>
              <a:gd name="connsiteX5" fmla="*/ 2899508 w 8698523"/>
              <a:gd name="connsiteY5" fmla="*/ 0 h 2308324"/>
              <a:gd name="connsiteX6" fmla="*/ 3305439 w 8698523"/>
              <a:gd name="connsiteY6" fmla="*/ 0 h 2308324"/>
              <a:gd name="connsiteX7" fmla="*/ 3624385 w 8698523"/>
              <a:gd name="connsiteY7" fmla="*/ 0 h 2308324"/>
              <a:gd name="connsiteX8" fmla="*/ 4378257 w 8698523"/>
              <a:gd name="connsiteY8" fmla="*/ 0 h 2308324"/>
              <a:gd name="connsiteX9" fmla="*/ 4784188 w 8698523"/>
              <a:gd name="connsiteY9" fmla="*/ 0 h 2308324"/>
              <a:gd name="connsiteX10" fmla="*/ 5538060 w 8698523"/>
              <a:gd name="connsiteY10" fmla="*/ 0 h 2308324"/>
              <a:gd name="connsiteX11" fmla="*/ 6204946 w 8698523"/>
              <a:gd name="connsiteY11" fmla="*/ 0 h 2308324"/>
              <a:gd name="connsiteX12" fmla="*/ 6871833 w 8698523"/>
              <a:gd name="connsiteY12" fmla="*/ 0 h 2308324"/>
              <a:gd name="connsiteX13" fmla="*/ 7625705 w 8698523"/>
              <a:gd name="connsiteY13" fmla="*/ 0 h 2308324"/>
              <a:gd name="connsiteX14" fmla="*/ 8698523 w 8698523"/>
              <a:gd name="connsiteY14" fmla="*/ 0 h 2308324"/>
              <a:gd name="connsiteX15" fmla="*/ 8698523 w 8698523"/>
              <a:gd name="connsiteY15" fmla="*/ 553998 h 2308324"/>
              <a:gd name="connsiteX16" fmla="*/ 8698523 w 8698523"/>
              <a:gd name="connsiteY16" fmla="*/ 1107996 h 2308324"/>
              <a:gd name="connsiteX17" fmla="*/ 8698523 w 8698523"/>
              <a:gd name="connsiteY17" fmla="*/ 1661993 h 2308324"/>
              <a:gd name="connsiteX18" fmla="*/ 8698523 w 8698523"/>
              <a:gd name="connsiteY18" fmla="*/ 2308324 h 2308324"/>
              <a:gd name="connsiteX19" fmla="*/ 8118621 w 8698523"/>
              <a:gd name="connsiteY19" fmla="*/ 2308324 h 2308324"/>
              <a:gd name="connsiteX20" fmla="*/ 7451735 w 8698523"/>
              <a:gd name="connsiteY20" fmla="*/ 2308324 h 2308324"/>
              <a:gd name="connsiteX21" fmla="*/ 7045804 w 8698523"/>
              <a:gd name="connsiteY21" fmla="*/ 2308324 h 2308324"/>
              <a:gd name="connsiteX22" fmla="*/ 6291932 w 8698523"/>
              <a:gd name="connsiteY22" fmla="*/ 2308324 h 2308324"/>
              <a:gd name="connsiteX23" fmla="*/ 5625045 w 8698523"/>
              <a:gd name="connsiteY23" fmla="*/ 2308324 h 2308324"/>
              <a:gd name="connsiteX24" fmla="*/ 4871173 w 8698523"/>
              <a:gd name="connsiteY24" fmla="*/ 2308324 h 2308324"/>
              <a:gd name="connsiteX25" fmla="*/ 4291271 w 8698523"/>
              <a:gd name="connsiteY25" fmla="*/ 2308324 h 2308324"/>
              <a:gd name="connsiteX26" fmla="*/ 3972326 w 8698523"/>
              <a:gd name="connsiteY26" fmla="*/ 2308324 h 2308324"/>
              <a:gd name="connsiteX27" fmla="*/ 3218454 w 8698523"/>
              <a:gd name="connsiteY27" fmla="*/ 2308324 h 2308324"/>
              <a:gd name="connsiteX28" fmla="*/ 2638552 w 8698523"/>
              <a:gd name="connsiteY28" fmla="*/ 2308324 h 2308324"/>
              <a:gd name="connsiteX29" fmla="*/ 2232621 w 8698523"/>
              <a:gd name="connsiteY29" fmla="*/ 2308324 h 2308324"/>
              <a:gd name="connsiteX30" fmla="*/ 1826690 w 8698523"/>
              <a:gd name="connsiteY30" fmla="*/ 2308324 h 2308324"/>
              <a:gd name="connsiteX31" fmla="*/ 1420759 w 8698523"/>
              <a:gd name="connsiteY31" fmla="*/ 2308324 h 2308324"/>
              <a:gd name="connsiteX32" fmla="*/ 1014828 w 8698523"/>
              <a:gd name="connsiteY32" fmla="*/ 2308324 h 2308324"/>
              <a:gd name="connsiteX33" fmla="*/ 521911 w 8698523"/>
              <a:gd name="connsiteY33" fmla="*/ 2308324 h 2308324"/>
              <a:gd name="connsiteX34" fmla="*/ 0 w 8698523"/>
              <a:gd name="connsiteY34" fmla="*/ 2308324 h 2308324"/>
              <a:gd name="connsiteX35" fmla="*/ 0 w 8698523"/>
              <a:gd name="connsiteY35" fmla="*/ 1777409 h 2308324"/>
              <a:gd name="connsiteX36" fmla="*/ 0 w 8698523"/>
              <a:gd name="connsiteY36" fmla="*/ 1177245 h 2308324"/>
              <a:gd name="connsiteX37" fmla="*/ 0 w 8698523"/>
              <a:gd name="connsiteY37" fmla="*/ 600164 h 2308324"/>
              <a:gd name="connsiteX38" fmla="*/ 0 w 8698523"/>
              <a:gd name="connsiteY38"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698523" h="2308324" fill="none" extrusionOk="0">
                <a:moveTo>
                  <a:pt x="0" y="0"/>
                </a:moveTo>
                <a:cubicBezTo>
                  <a:pt x="244611" y="-2585"/>
                  <a:pt x="374831" y="36906"/>
                  <a:pt x="666887" y="0"/>
                </a:cubicBezTo>
                <a:cubicBezTo>
                  <a:pt x="958943" y="-36906"/>
                  <a:pt x="1107359" y="28330"/>
                  <a:pt x="1246788" y="0"/>
                </a:cubicBezTo>
                <a:cubicBezTo>
                  <a:pt x="1386217" y="-28330"/>
                  <a:pt x="1653973" y="12861"/>
                  <a:pt x="2000660" y="0"/>
                </a:cubicBezTo>
                <a:cubicBezTo>
                  <a:pt x="2347347" y="-12861"/>
                  <a:pt x="2363256" y="52706"/>
                  <a:pt x="2493577" y="0"/>
                </a:cubicBezTo>
                <a:cubicBezTo>
                  <a:pt x="2623898" y="-52706"/>
                  <a:pt x="2801977" y="27179"/>
                  <a:pt x="2899508" y="0"/>
                </a:cubicBezTo>
                <a:cubicBezTo>
                  <a:pt x="2997039" y="-27179"/>
                  <a:pt x="3146861" y="30051"/>
                  <a:pt x="3305439" y="0"/>
                </a:cubicBezTo>
                <a:cubicBezTo>
                  <a:pt x="3464017" y="-30051"/>
                  <a:pt x="3496409" y="3216"/>
                  <a:pt x="3624385" y="0"/>
                </a:cubicBezTo>
                <a:cubicBezTo>
                  <a:pt x="3752361" y="-3216"/>
                  <a:pt x="4147308" y="20740"/>
                  <a:pt x="4378257" y="0"/>
                </a:cubicBezTo>
                <a:cubicBezTo>
                  <a:pt x="4609206" y="-20740"/>
                  <a:pt x="4587694" y="2029"/>
                  <a:pt x="4784188" y="0"/>
                </a:cubicBezTo>
                <a:cubicBezTo>
                  <a:pt x="4980682" y="-2029"/>
                  <a:pt x="5194771" y="86451"/>
                  <a:pt x="5538060" y="0"/>
                </a:cubicBezTo>
                <a:cubicBezTo>
                  <a:pt x="5881349" y="-86451"/>
                  <a:pt x="5888320" y="73197"/>
                  <a:pt x="6204946" y="0"/>
                </a:cubicBezTo>
                <a:cubicBezTo>
                  <a:pt x="6521572" y="-73197"/>
                  <a:pt x="6561678" y="8455"/>
                  <a:pt x="6871833" y="0"/>
                </a:cubicBezTo>
                <a:cubicBezTo>
                  <a:pt x="7181988" y="-8455"/>
                  <a:pt x="7264128" y="78981"/>
                  <a:pt x="7625705" y="0"/>
                </a:cubicBezTo>
                <a:cubicBezTo>
                  <a:pt x="7987282" y="-78981"/>
                  <a:pt x="8478833" y="97756"/>
                  <a:pt x="8698523" y="0"/>
                </a:cubicBezTo>
                <a:cubicBezTo>
                  <a:pt x="8719326" y="121461"/>
                  <a:pt x="8681814" y="435478"/>
                  <a:pt x="8698523" y="553998"/>
                </a:cubicBezTo>
                <a:cubicBezTo>
                  <a:pt x="8715232" y="672518"/>
                  <a:pt x="8687195" y="895726"/>
                  <a:pt x="8698523" y="1107996"/>
                </a:cubicBezTo>
                <a:cubicBezTo>
                  <a:pt x="8709851" y="1320266"/>
                  <a:pt x="8658445" y="1446743"/>
                  <a:pt x="8698523" y="1661993"/>
                </a:cubicBezTo>
                <a:cubicBezTo>
                  <a:pt x="8738601" y="1877243"/>
                  <a:pt x="8677482" y="2036236"/>
                  <a:pt x="8698523" y="2308324"/>
                </a:cubicBezTo>
                <a:cubicBezTo>
                  <a:pt x="8449011" y="2375464"/>
                  <a:pt x="8343716" y="2259154"/>
                  <a:pt x="8118621" y="2308324"/>
                </a:cubicBezTo>
                <a:cubicBezTo>
                  <a:pt x="7893526" y="2357494"/>
                  <a:pt x="7728053" y="2239259"/>
                  <a:pt x="7451735" y="2308324"/>
                </a:cubicBezTo>
                <a:cubicBezTo>
                  <a:pt x="7175417" y="2377389"/>
                  <a:pt x="7240118" y="2304237"/>
                  <a:pt x="7045804" y="2308324"/>
                </a:cubicBezTo>
                <a:cubicBezTo>
                  <a:pt x="6851490" y="2312411"/>
                  <a:pt x="6570529" y="2284182"/>
                  <a:pt x="6291932" y="2308324"/>
                </a:cubicBezTo>
                <a:cubicBezTo>
                  <a:pt x="6013335" y="2332466"/>
                  <a:pt x="5824219" y="2289314"/>
                  <a:pt x="5625045" y="2308324"/>
                </a:cubicBezTo>
                <a:cubicBezTo>
                  <a:pt x="5425871" y="2327334"/>
                  <a:pt x="5226037" y="2221032"/>
                  <a:pt x="4871173" y="2308324"/>
                </a:cubicBezTo>
                <a:cubicBezTo>
                  <a:pt x="4516309" y="2395616"/>
                  <a:pt x="4533990" y="2298072"/>
                  <a:pt x="4291271" y="2308324"/>
                </a:cubicBezTo>
                <a:cubicBezTo>
                  <a:pt x="4048552" y="2318576"/>
                  <a:pt x="4050163" y="2293682"/>
                  <a:pt x="3972326" y="2308324"/>
                </a:cubicBezTo>
                <a:cubicBezTo>
                  <a:pt x="3894490" y="2322966"/>
                  <a:pt x="3537542" y="2266228"/>
                  <a:pt x="3218454" y="2308324"/>
                </a:cubicBezTo>
                <a:cubicBezTo>
                  <a:pt x="2899366" y="2350420"/>
                  <a:pt x="2849181" y="2300539"/>
                  <a:pt x="2638552" y="2308324"/>
                </a:cubicBezTo>
                <a:cubicBezTo>
                  <a:pt x="2427923" y="2316109"/>
                  <a:pt x="2351883" y="2270725"/>
                  <a:pt x="2232621" y="2308324"/>
                </a:cubicBezTo>
                <a:cubicBezTo>
                  <a:pt x="2113359" y="2345923"/>
                  <a:pt x="1985995" y="2301081"/>
                  <a:pt x="1826690" y="2308324"/>
                </a:cubicBezTo>
                <a:cubicBezTo>
                  <a:pt x="1667385" y="2315567"/>
                  <a:pt x="1584531" y="2262922"/>
                  <a:pt x="1420759" y="2308324"/>
                </a:cubicBezTo>
                <a:cubicBezTo>
                  <a:pt x="1256987" y="2353726"/>
                  <a:pt x="1216720" y="2260439"/>
                  <a:pt x="1014828" y="2308324"/>
                </a:cubicBezTo>
                <a:cubicBezTo>
                  <a:pt x="812936" y="2356209"/>
                  <a:pt x="705941" y="2289195"/>
                  <a:pt x="521911" y="2308324"/>
                </a:cubicBezTo>
                <a:cubicBezTo>
                  <a:pt x="337881" y="2327453"/>
                  <a:pt x="244670" y="2260919"/>
                  <a:pt x="0" y="2308324"/>
                </a:cubicBezTo>
                <a:cubicBezTo>
                  <a:pt x="-4669" y="2051833"/>
                  <a:pt x="11419" y="1921405"/>
                  <a:pt x="0" y="1777409"/>
                </a:cubicBezTo>
                <a:cubicBezTo>
                  <a:pt x="-11419" y="1633414"/>
                  <a:pt x="30529" y="1344587"/>
                  <a:pt x="0" y="1177245"/>
                </a:cubicBezTo>
                <a:cubicBezTo>
                  <a:pt x="-30529" y="1009903"/>
                  <a:pt x="22903" y="808455"/>
                  <a:pt x="0" y="600164"/>
                </a:cubicBezTo>
                <a:cubicBezTo>
                  <a:pt x="-22903" y="391873"/>
                  <a:pt x="69767" y="170819"/>
                  <a:pt x="0" y="0"/>
                </a:cubicBezTo>
                <a:close/>
              </a:path>
              <a:path w="8698523" h="2308324" stroke="0" extrusionOk="0">
                <a:moveTo>
                  <a:pt x="0" y="0"/>
                </a:moveTo>
                <a:cubicBezTo>
                  <a:pt x="146055" y="-33219"/>
                  <a:pt x="288000" y="46623"/>
                  <a:pt x="492916" y="0"/>
                </a:cubicBezTo>
                <a:cubicBezTo>
                  <a:pt x="697832" y="-46623"/>
                  <a:pt x="721017" y="6862"/>
                  <a:pt x="811862" y="0"/>
                </a:cubicBezTo>
                <a:cubicBezTo>
                  <a:pt x="902707" y="-6862"/>
                  <a:pt x="1316583" y="4124"/>
                  <a:pt x="1565734" y="0"/>
                </a:cubicBezTo>
                <a:cubicBezTo>
                  <a:pt x="1814885" y="-4124"/>
                  <a:pt x="1803227" y="32584"/>
                  <a:pt x="1971665" y="0"/>
                </a:cubicBezTo>
                <a:cubicBezTo>
                  <a:pt x="2140103" y="-32584"/>
                  <a:pt x="2286747" y="42130"/>
                  <a:pt x="2377596" y="0"/>
                </a:cubicBezTo>
                <a:cubicBezTo>
                  <a:pt x="2468445" y="-42130"/>
                  <a:pt x="2541488" y="1695"/>
                  <a:pt x="2696542" y="0"/>
                </a:cubicBezTo>
                <a:cubicBezTo>
                  <a:pt x="2851596" y="-1695"/>
                  <a:pt x="3016748" y="32115"/>
                  <a:pt x="3102473" y="0"/>
                </a:cubicBezTo>
                <a:cubicBezTo>
                  <a:pt x="3188198" y="-32115"/>
                  <a:pt x="3411615" y="46122"/>
                  <a:pt x="3508404" y="0"/>
                </a:cubicBezTo>
                <a:cubicBezTo>
                  <a:pt x="3605193" y="-46122"/>
                  <a:pt x="4095736" y="56591"/>
                  <a:pt x="4262276" y="0"/>
                </a:cubicBezTo>
                <a:cubicBezTo>
                  <a:pt x="4428816" y="-56591"/>
                  <a:pt x="4673257" y="11534"/>
                  <a:pt x="4842178" y="0"/>
                </a:cubicBezTo>
                <a:cubicBezTo>
                  <a:pt x="5011099" y="-11534"/>
                  <a:pt x="5389535" y="7557"/>
                  <a:pt x="5596050" y="0"/>
                </a:cubicBezTo>
                <a:cubicBezTo>
                  <a:pt x="5802565" y="-7557"/>
                  <a:pt x="6120637" y="2828"/>
                  <a:pt x="6349922" y="0"/>
                </a:cubicBezTo>
                <a:cubicBezTo>
                  <a:pt x="6579207" y="-2828"/>
                  <a:pt x="6691976" y="2280"/>
                  <a:pt x="6929823" y="0"/>
                </a:cubicBezTo>
                <a:cubicBezTo>
                  <a:pt x="7167670" y="-2280"/>
                  <a:pt x="7304064" y="43515"/>
                  <a:pt x="7422740" y="0"/>
                </a:cubicBezTo>
                <a:cubicBezTo>
                  <a:pt x="7541416" y="-43515"/>
                  <a:pt x="7736150" y="58152"/>
                  <a:pt x="7915656" y="0"/>
                </a:cubicBezTo>
                <a:cubicBezTo>
                  <a:pt x="8095162" y="-58152"/>
                  <a:pt x="8334109" y="83365"/>
                  <a:pt x="8698523" y="0"/>
                </a:cubicBezTo>
                <a:cubicBezTo>
                  <a:pt x="8707921" y="183378"/>
                  <a:pt x="8660090" y="306578"/>
                  <a:pt x="8698523" y="553998"/>
                </a:cubicBezTo>
                <a:cubicBezTo>
                  <a:pt x="8736956" y="801418"/>
                  <a:pt x="8664312" y="838266"/>
                  <a:pt x="8698523" y="1107996"/>
                </a:cubicBezTo>
                <a:cubicBezTo>
                  <a:pt x="8732734" y="1377726"/>
                  <a:pt x="8638552" y="1476548"/>
                  <a:pt x="8698523" y="1685077"/>
                </a:cubicBezTo>
                <a:cubicBezTo>
                  <a:pt x="8758494" y="1893606"/>
                  <a:pt x="8684102" y="2036943"/>
                  <a:pt x="8698523" y="2308324"/>
                </a:cubicBezTo>
                <a:cubicBezTo>
                  <a:pt x="8453413" y="2374869"/>
                  <a:pt x="8401753" y="2268918"/>
                  <a:pt x="8118621" y="2308324"/>
                </a:cubicBezTo>
                <a:cubicBezTo>
                  <a:pt x="7835489" y="2347730"/>
                  <a:pt x="7639140" y="2288881"/>
                  <a:pt x="7451735" y="2308324"/>
                </a:cubicBezTo>
                <a:cubicBezTo>
                  <a:pt x="7264330" y="2327767"/>
                  <a:pt x="7129096" y="2305685"/>
                  <a:pt x="6958818" y="2308324"/>
                </a:cubicBezTo>
                <a:cubicBezTo>
                  <a:pt x="6788540" y="2310963"/>
                  <a:pt x="6449930" y="2261497"/>
                  <a:pt x="6291932" y="2308324"/>
                </a:cubicBezTo>
                <a:cubicBezTo>
                  <a:pt x="6133934" y="2355151"/>
                  <a:pt x="5829147" y="2265846"/>
                  <a:pt x="5712030" y="2308324"/>
                </a:cubicBezTo>
                <a:cubicBezTo>
                  <a:pt x="5594913" y="2350802"/>
                  <a:pt x="5430008" y="2280152"/>
                  <a:pt x="5219114" y="2308324"/>
                </a:cubicBezTo>
                <a:cubicBezTo>
                  <a:pt x="5008220" y="2336496"/>
                  <a:pt x="4862539" y="2259064"/>
                  <a:pt x="4726197" y="2308324"/>
                </a:cubicBezTo>
                <a:cubicBezTo>
                  <a:pt x="4589855" y="2357584"/>
                  <a:pt x="4477861" y="2266914"/>
                  <a:pt x="4320266" y="2308324"/>
                </a:cubicBezTo>
                <a:cubicBezTo>
                  <a:pt x="4162671" y="2349734"/>
                  <a:pt x="3935500" y="2263697"/>
                  <a:pt x="3827350" y="2308324"/>
                </a:cubicBezTo>
                <a:cubicBezTo>
                  <a:pt x="3719200" y="2352951"/>
                  <a:pt x="3575421" y="2299828"/>
                  <a:pt x="3508404" y="2308324"/>
                </a:cubicBezTo>
                <a:cubicBezTo>
                  <a:pt x="3441387" y="2316820"/>
                  <a:pt x="3133508" y="2260040"/>
                  <a:pt x="3015488" y="2308324"/>
                </a:cubicBezTo>
                <a:cubicBezTo>
                  <a:pt x="2897468" y="2356608"/>
                  <a:pt x="2448573" y="2307754"/>
                  <a:pt x="2261616" y="2308324"/>
                </a:cubicBezTo>
                <a:cubicBezTo>
                  <a:pt x="2074659" y="2308894"/>
                  <a:pt x="1999876" y="2260797"/>
                  <a:pt x="1855685" y="2308324"/>
                </a:cubicBezTo>
                <a:cubicBezTo>
                  <a:pt x="1711494" y="2355851"/>
                  <a:pt x="1397222" y="2233123"/>
                  <a:pt x="1188798" y="2308324"/>
                </a:cubicBezTo>
                <a:cubicBezTo>
                  <a:pt x="980374" y="2383525"/>
                  <a:pt x="917719" y="2299288"/>
                  <a:pt x="695882" y="2308324"/>
                </a:cubicBezTo>
                <a:cubicBezTo>
                  <a:pt x="474045" y="2317360"/>
                  <a:pt x="145291" y="2293825"/>
                  <a:pt x="0" y="2308324"/>
                </a:cubicBezTo>
                <a:cubicBezTo>
                  <a:pt x="-4084" y="2050802"/>
                  <a:pt x="24227" y="2007843"/>
                  <a:pt x="0" y="1708160"/>
                </a:cubicBezTo>
                <a:cubicBezTo>
                  <a:pt x="-24227" y="1408477"/>
                  <a:pt x="30925" y="1341355"/>
                  <a:pt x="0" y="1177245"/>
                </a:cubicBezTo>
                <a:cubicBezTo>
                  <a:pt x="-30925" y="1013136"/>
                  <a:pt x="39225" y="828782"/>
                  <a:pt x="0" y="646331"/>
                </a:cubicBezTo>
                <a:cubicBezTo>
                  <a:pt x="-39225" y="463880"/>
                  <a:pt x="5875" y="179379"/>
                  <a:pt x="0" y="0"/>
                </a:cubicBezTo>
                <a:close/>
              </a:path>
            </a:pathLst>
          </a:custGeom>
        </p:spPr>
        <p:style>
          <a:lnRef idx="2">
            <a:schemeClr val="accent4"/>
          </a:lnRef>
          <a:fillRef idx="1">
            <a:schemeClr val="lt1"/>
          </a:fillRef>
          <a:effectRef idx="0">
            <a:schemeClr val="accent4"/>
          </a:effectRef>
          <a:fontRef idx="minor">
            <a:schemeClr val="dk1"/>
          </a:fontRef>
        </p:style>
        <p:txBody>
          <a:bodyPr wrap="square">
            <a:noAutofit/>
          </a:bodyPr>
          <a:lstStyle/>
          <a:p>
            <a:r>
              <a:rPr lang="en-US" sz="2200" dirty="0">
                <a:latin typeface="Times New Roman" panose="02020603050405020304" pitchFamily="18" charset="0"/>
                <a:cs typeface="Times New Roman" panose="02020603050405020304" pitchFamily="18" charset="0"/>
              </a:rPr>
              <a:t>      </a:t>
            </a:r>
            <a:r>
              <a:rPr lang="en-US" sz="2200" dirty="0">
                <a:solidFill>
                  <a:srgbClr val="FB812D"/>
                </a:solidFill>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 </a:t>
            </a:r>
            <a:r>
              <a:rPr lang="en-US" sz="2200" b="1" dirty="0">
                <a:solidFill>
                  <a:srgbClr val="FF0000"/>
                </a:solidFill>
                <a:latin typeface="Times New Roman" panose="02020603050405020304" pitchFamily="18" charset="0"/>
                <a:cs typeface="Times New Roman" panose="02020603050405020304" pitchFamily="18" charset="0"/>
              </a:rPr>
              <a:t>Lương Đ</a:t>
            </a:r>
            <a:r>
              <a:rPr lang="vi-VN" altLang="en-US" sz="2200" b="1" dirty="0">
                <a:solidFill>
                  <a:srgbClr val="FF0000"/>
                </a:solidFill>
                <a:latin typeface="Times New Roman" panose="02020603050405020304" pitchFamily="18" charset="0"/>
                <a:cs typeface="Times New Roman" panose="02020603050405020304" pitchFamily="18" charset="0"/>
              </a:rPr>
              <a:t>ị</a:t>
            </a:r>
            <a:r>
              <a:rPr lang="en-US" sz="2200" b="1" dirty="0">
                <a:solidFill>
                  <a:srgbClr val="FF0000"/>
                </a:solidFill>
                <a:latin typeface="Times New Roman" panose="02020603050405020304" pitchFamily="18" charset="0"/>
                <a:cs typeface="Times New Roman" panose="02020603050405020304" pitchFamily="18" charset="0"/>
              </a:rPr>
              <a:t>nh Của là một nhà nông học xuất sắc và là cha đẻ của nhiều giống cây trồng mới. Rất nhiều sản phẩm nông nghiệp được nông dân gắn liền với tên của ông một cách thân thiết: dưa ông Của, cà chua ông Của, lúa ông Của,.. Còn bạn bè trìu mến gọi ông là  “ nhà bác học của đồng ruộng”.</a:t>
            </a:r>
            <a:endParaRPr lang="en-US" sz="2200" dirty="0">
              <a:solidFill>
                <a:srgbClr val="FF0000"/>
              </a:solidFill>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b="1" dirty="0">
                <a:solidFill>
                  <a:schemeClr val="accent1">
                    <a:lumMod val="50000"/>
                  </a:schemeClr>
                </a:solidFill>
                <a:latin typeface="Times New Roman" panose="02020603050405020304" pitchFamily="18" charset="0"/>
                <a:cs typeface="Times New Roman" panose="02020603050405020304" pitchFamily="18" charset="0"/>
              </a:rPr>
              <a:t>Là viện trưởng một viện nghiên cứu nhưng</a:t>
            </a:r>
            <a:r>
              <a:rPr lang="vi-VN" altLang="en-US" sz="2200" b="1" dirty="0">
                <a:solidFill>
                  <a:schemeClr val="accent1">
                    <a:lumMod val="50000"/>
                  </a:schemeClr>
                </a:solidFill>
                <a:latin typeface="Times New Roman" panose="02020603050405020304" pitchFamily="18" charset="0"/>
                <a:cs typeface="Times New Roman" panose="02020603050405020304" pitchFamily="18" charset="0"/>
              </a:rPr>
              <a:t> Lương Định Của vẫn </a:t>
            </a:r>
            <a:r>
              <a:rPr lang="en-US" sz="2200" b="1" dirty="0">
                <a:solidFill>
                  <a:schemeClr val="accent1">
                    <a:lumMod val="50000"/>
                  </a:schemeClr>
                </a:solidFill>
                <a:latin typeface="Times New Roman" panose="02020603050405020304" pitchFamily="18" charset="0"/>
                <a:cs typeface="Times New Roman" panose="02020603050405020304" pitchFamily="18" charset="0"/>
              </a:rPr>
              <a:t>làm việc trong một căn phòng rất đơn sơ. Ngoài giờ lên lớp, ông thường xắn quần, lội trên những cánh đồng thí nghiệm. Ông là người đầu tiên ứng dụng một cách sáng tạo các kỹ thuật canh tác của nước ngoài vào việc trồng lúa ở Việt Nam như: cấy chăng dây thẳng hàng, cấy ngửa tay để cây lúa không bị ngập quá sâu xuống bùn,..</a:t>
            </a:r>
          </a:p>
          <a:p>
            <a:r>
              <a:rPr lang="en-US" sz="2200" dirty="0">
                <a:latin typeface="Times New Roman" panose="02020603050405020304" pitchFamily="18" charset="0"/>
                <a:cs typeface="Times New Roman" panose="02020603050405020304" pitchFamily="18" charset="0"/>
              </a:rPr>
              <a:t>      </a:t>
            </a:r>
            <a:r>
              <a:rPr lang="en-US" sz="2200" dirty="0">
                <a:solidFill>
                  <a:srgbClr val="EE6204"/>
                </a:solidFill>
                <a:latin typeface="Times New Roman" panose="02020603050405020304" pitchFamily="18" charset="0"/>
                <a:cs typeface="Times New Roman" panose="02020603050405020304" pitchFamily="18" charset="0"/>
              </a:rPr>
              <a:t> </a:t>
            </a:r>
            <a:r>
              <a:rPr lang="en-US" sz="2200" b="1" dirty="0">
                <a:solidFill>
                  <a:schemeClr val="accent2">
                    <a:lumMod val="50000"/>
                  </a:schemeClr>
                </a:solidFill>
                <a:latin typeface="Times New Roman" panose="02020603050405020304" pitchFamily="18" charset="0"/>
                <a:cs typeface="Times New Roman" panose="02020603050405020304" pitchFamily="18" charset="0"/>
              </a:rPr>
              <a:t>Có lần, một người bạn nước ngoài gửi cho viện nghiên cứu của ông mười hạt thóc giống quý. Giữa lúc ấy, trời rét đậm. Ông Của bảo: “</a:t>
            </a:r>
            <a:r>
              <a:rPr lang="vi-VN" altLang="en-US" sz="2200" b="1" dirty="0">
                <a:solidFill>
                  <a:schemeClr val="accent2">
                    <a:lumMod val="50000"/>
                  </a:schemeClr>
                </a:solidFill>
                <a:latin typeface="Times New Roman" panose="02020603050405020304" pitchFamily="18" charset="0"/>
                <a:cs typeface="Times New Roman" panose="02020603050405020304" pitchFamily="18" charset="0"/>
              </a:rPr>
              <a:t>K</a:t>
            </a:r>
            <a:r>
              <a:rPr lang="en-US" sz="2200" b="1" dirty="0">
                <a:solidFill>
                  <a:schemeClr val="accent2">
                    <a:lumMod val="50000"/>
                  </a:schemeClr>
                </a:solidFill>
                <a:latin typeface="Times New Roman" panose="02020603050405020304" pitchFamily="18" charset="0"/>
                <a:cs typeface="Times New Roman" panose="02020603050405020304" pitchFamily="18" charset="0"/>
              </a:rPr>
              <a:t>hông thể để những hạt giống quý này nảy mầm rồi chết vì rét”. Ông chia mười hạt thóc giống làm hai phần. Năm hạt, ông gieo trong phòng thí</a:t>
            </a:r>
            <a:r>
              <a:rPr lang="vi-VN" alt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a:solidFill>
                  <a:schemeClr val="accent2">
                    <a:lumMod val="50000"/>
                  </a:schemeClr>
                </a:solidFill>
                <a:latin typeface="Times New Roman" panose="02020603050405020304" pitchFamily="18" charset="0"/>
                <a:cs typeface="Times New Roman" panose="02020603050405020304" pitchFamily="18" charset="0"/>
              </a:rPr>
              <a:t>nghiệm. Năm hạt còn lại, ông ngâm nước ấm, gói vào khăn, tối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tối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ủ trong người, trùm chăn ngủ để hơi ấm</a:t>
            </a:r>
            <a:r>
              <a:rPr lang="vi-VN" altLang="en-US" sz="2200" b="1" dirty="0">
                <a:solidFill>
                  <a:schemeClr val="accent2">
                    <a:lumMod val="50000"/>
                  </a:schemeClr>
                </a:solidFill>
                <a:latin typeface="Times New Roman" panose="02020603050405020304" pitchFamily="18" charset="0"/>
                <a:cs typeface="Times New Roman" panose="02020603050405020304" pitchFamily="18" charset="0"/>
              </a:rPr>
              <a:t> của </a:t>
            </a:r>
            <a:r>
              <a:rPr lang="en-US" sz="2200" b="1" dirty="0">
                <a:solidFill>
                  <a:schemeClr val="accent2">
                    <a:lumMod val="50000"/>
                  </a:schemeClr>
                </a:solidFill>
                <a:latin typeface="Times New Roman" panose="02020603050405020304" pitchFamily="18" charset="0"/>
                <a:cs typeface="Times New Roman" panose="02020603050405020304" pitchFamily="18" charset="0"/>
              </a:rPr>
              <a:t>cơ thể làm cho thóc nảy mầm. Sau đợt rét kéo dài, chỉ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cón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năm hạt thóc ông Của ủ trong người là giữ được mầm xanh.</a:t>
            </a:r>
          </a:p>
          <a:p>
            <a:r>
              <a:rPr lang="en-US" sz="2200" dirty="0">
                <a:latin typeface="Times New Roman" panose="02020603050405020304" pitchFamily="18" charset="0"/>
                <a:cs typeface="Times New Roman" panose="02020603050405020304" pitchFamily="18" charset="0"/>
              </a:rPr>
              <a:t>     </a:t>
            </a:r>
            <a:r>
              <a:rPr lang="en-US" sz="2200" b="1" dirty="0">
                <a:solidFill>
                  <a:srgbClr val="2F481D"/>
                </a:solidFill>
                <a:latin typeface="Times New Roman" panose="02020603050405020304" pitchFamily="18" charset="0"/>
                <a:cs typeface="Times New Roman" panose="02020603050405020304" pitchFamily="18" charset="0"/>
              </a:rPr>
              <a:t> Ông Lương Định Của không còn nữa nhưng những giống cây ông để lại và tên tuổi ông vẫn còn khắc sâu trong tâm trí của người dân Việt Nam. Ông đã được Nhà nước trao tặng danh hiệu Anh hùng lao động, Huân chương Lao động hạng Nhất và giải thưởng Hồ Chí Minh</a:t>
            </a:r>
            <a:r>
              <a:rPr lang="vi-VN" altLang="en-US" sz="2200" b="1" dirty="0">
                <a:solidFill>
                  <a:srgbClr val="2F481D"/>
                </a:solidFill>
                <a:latin typeface="Times New Roman" panose="02020603050405020304" pitchFamily="18" charset="0"/>
                <a:cs typeface="Times New Roman" panose="02020603050405020304" pitchFamily="18" charset="0"/>
              </a:rPr>
              <a:t>.</a:t>
            </a:r>
          </a:p>
          <a:p>
            <a:r>
              <a:rPr lang="vi-VN" altLang="en-US" sz="2200" dirty="0">
                <a:solidFill>
                  <a:srgbClr val="2F481D"/>
                </a:solidFill>
                <a:latin typeface="Times New Roman" panose="02020603050405020304" pitchFamily="18" charset="0"/>
                <a:cs typeface="Times New Roman" panose="02020603050405020304" pitchFamily="18" charset="0"/>
              </a:rPr>
              <a:t>                                                                                                                                 </a:t>
            </a:r>
            <a:r>
              <a:rPr lang="vi-VN" altLang="en-US" sz="2200" dirty="0">
                <a:solidFill>
                  <a:schemeClr val="tx1"/>
                </a:solidFill>
                <a:latin typeface="Times New Roman" panose="02020603050405020304" pitchFamily="18" charset="0"/>
                <a:cs typeface="Times New Roman" panose="02020603050405020304" pitchFamily="18" charset="0"/>
              </a:rPr>
              <a:t>  Theo Minh Chuyên</a:t>
            </a: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410" y="-205740"/>
            <a:ext cx="1186180" cy="10020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7"/>
                                        </p:tgtEl>
                                        <p:attrNameLst>
                                          <p:attrName>style.visibility</p:attrName>
                                        </p:attrNameLst>
                                      </p:cBhvr>
                                      <p:to>
                                        <p:strVal val="visible"/>
                                      </p:to>
                                    </p:set>
                                    <p:anim calcmode="discrete" valueType="clr">
                                      <p:cBhvr override="childStyle">
                                        <p:cTn id="7"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
                                        </p:tgtEl>
                                        <p:attrNameLst>
                                          <p:attrName>fillcolor</p:attrName>
                                        </p:attrNameLst>
                                      </p:cBhvr>
                                      <p:tavLst>
                                        <p:tav tm="0">
                                          <p:val>
                                            <p:clrVal>
                                              <a:schemeClr val="accent2"/>
                                            </p:clrVal>
                                          </p:val>
                                        </p:tav>
                                        <p:tav tm="50000">
                                          <p:val>
                                            <p:clrVal>
                                              <a:schemeClr val="hlink"/>
                                            </p:clrVal>
                                          </p:val>
                                        </p:tav>
                                      </p:tavLst>
                                    </p:anim>
                                    <p:set>
                                      <p:cBhvr>
                                        <p:cTn id="9" dur="80"/>
                                        <p:tgtEl>
                                          <p:spTgt spid="27"/>
                                        </p:tgtEl>
                                        <p:attrNameLst>
                                          <p:attrName>fill.type</p:attrName>
                                        </p:attrNameLst>
                                      </p:cBhvr>
                                      <p:to>
                                        <p:strVal val="solid"/>
                                      </p:to>
                                    </p:set>
                                  </p:childTnLst>
                                </p:cTn>
                              </p:par>
                              <p:par>
                                <p:cTn id="10" presetID="3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00" fill="hold"/>
                                        <p:tgtEl>
                                          <p:spTgt spid="36"/>
                                        </p:tgtEl>
                                        <p:attrNameLst>
                                          <p:attrName>ppt_w</p:attrName>
                                        </p:attrNameLst>
                                      </p:cBhvr>
                                      <p:tavLst>
                                        <p:tav tm="0">
                                          <p:val>
                                            <p:fltVal val="0"/>
                                          </p:val>
                                        </p:tav>
                                        <p:tav tm="100000">
                                          <p:val>
                                            <p:strVal val="#ppt_w"/>
                                          </p:val>
                                        </p:tav>
                                      </p:tavLst>
                                    </p:anim>
                                    <p:anim calcmode="lin" valueType="num">
                                      <p:cBhvr>
                                        <p:cTn id="13" dur="1000" fill="hold"/>
                                        <p:tgtEl>
                                          <p:spTgt spid="36"/>
                                        </p:tgtEl>
                                        <p:attrNameLst>
                                          <p:attrName>ppt_h</p:attrName>
                                        </p:attrNameLst>
                                      </p:cBhvr>
                                      <p:tavLst>
                                        <p:tav tm="0">
                                          <p:val>
                                            <p:fltVal val="0"/>
                                          </p:val>
                                        </p:tav>
                                        <p:tav tm="100000">
                                          <p:val>
                                            <p:strVal val="#ppt_h"/>
                                          </p:val>
                                        </p:tav>
                                      </p:tavLst>
                                    </p:anim>
                                    <p:anim calcmode="lin" valueType="num">
                                      <p:cBhvr>
                                        <p:cTn id="14" dur="1000" fill="hold"/>
                                        <p:tgtEl>
                                          <p:spTgt spid="36"/>
                                        </p:tgtEl>
                                        <p:attrNameLst>
                                          <p:attrName>style.rotation</p:attrName>
                                        </p:attrNameLst>
                                      </p:cBhvr>
                                      <p:tavLst>
                                        <p:tav tm="0">
                                          <p:val>
                                            <p:fltVal val="90"/>
                                          </p:val>
                                        </p:tav>
                                        <p:tav tm="100000">
                                          <p:val>
                                            <p:fltVal val="0"/>
                                          </p:val>
                                        </p:tav>
                                      </p:tavLst>
                                    </p:anim>
                                    <p:animEffect transition="in" filter="fade">
                                      <p:cBhvr>
                                        <p:cTn id="1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0050" y="0"/>
            <a:ext cx="2668905" cy="685165"/>
          </a:xfrm>
          <a:prstGeom prst="rect">
            <a:avLst/>
          </a:prstGeom>
        </p:spPr>
      </p:pic>
      <p:sp>
        <p:nvSpPr>
          <p:cNvPr id="27" name="Text Box 21">
            <a:hlinkClick r:id="rId5" action="ppaction://hlinksldjump"/>
          </p:cNvPr>
          <p:cNvSpPr txBox="1">
            <a:spLocks noChangeArrowheads="1"/>
          </p:cNvSpPr>
          <p:nvPr/>
        </p:nvSpPr>
        <p:spPr bwMode="auto">
          <a:xfrm>
            <a:off x="2472055" y="-105410"/>
            <a:ext cx="8528685" cy="42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200" dirty="0">
                <a:solidFill>
                  <a:schemeClr val="tx1"/>
                </a:solidFill>
                <a:latin typeface="Times New Roman" panose="02020603050405020304" pitchFamily="18" charset="0"/>
                <a:cs typeface="Times New Roman" panose="02020603050405020304" pitchFamily="18" charset="0"/>
              </a:rPr>
              <a:t>Nhà bác học của đồng ruộng</a:t>
            </a:r>
            <a:endParaRPr lang="en-US" altLang="en-US" sz="3200" b="1" dirty="0">
              <a:solidFill>
                <a:schemeClr val="tx1"/>
              </a:solidFill>
              <a:latin typeface="Times New Roman" panose="02020603050405020304" pitchFamily="18" charset="0"/>
              <a:cs typeface="Times New Roman" panose="02020603050405020304" pitchFamily="18" charset="0"/>
            </a:endParaRPr>
          </a:p>
        </p:txBody>
      </p:sp>
      <p:sp>
        <p:nvSpPr>
          <p:cNvPr id="36" name="Text Box 51"/>
          <p:cNvSpPr txBox="1">
            <a:spLocks noChangeArrowheads="1"/>
          </p:cNvSpPr>
          <p:nvPr/>
        </p:nvSpPr>
        <p:spPr bwMode="auto">
          <a:xfrm>
            <a:off x="235585" y="416560"/>
            <a:ext cx="11868785" cy="6441440"/>
          </a:xfrm>
          <a:custGeom>
            <a:avLst/>
            <a:gdLst>
              <a:gd name="connsiteX0" fmla="*/ 0 w 8698523"/>
              <a:gd name="connsiteY0" fmla="*/ 0 h 2308324"/>
              <a:gd name="connsiteX1" fmla="*/ 666887 w 8698523"/>
              <a:gd name="connsiteY1" fmla="*/ 0 h 2308324"/>
              <a:gd name="connsiteX2" fmla="*/ 1246788 w 8698523"/>
              <a:gd name="connsiteY2" fmla="*/ 0 h 2308324"/>
              <a:gd name="connsiteX3" fmla="*/ 2000660 w 8698523"/>
              <a:gd name="connsiteY3" fmla="*/ 0 h 2308324"/>
              <a:gd name="connsiteX4" fmla="*/ 2493577 w 8698523"/>
              <a:gd name="connsiteY4" fmla="*/ 0 h 2308324"/>
              <a:gd name="connsiteX5" fmla="*/ 2899508 w 8698523"/>
              <a:gd name="connsiteY5" fmla="*/ 0 h 2308324"/>
              <a:gd name="connsiteX6" fmla="*/ 3305439 w 8698523"/>
              <a:gd name="connsiteY6" fmla="*/ 0 h 2308324"/>
              <a:gd name="connsiteX7" fmla="*/ 3624385 w 8698523"/>
              <a:gd name="connsiteY7" fmla="*/ 0 h 2308324"/>
              <a:gd name="connsiteX8" fmla="*/ 4378257 w 8698523"/>
              <a:gd name="connsiteY8" fmla="*/ 0 h 2308324"/>
              <a:gd name="connsiteX9" fmla="*/ 4784188 w 8698523"/>
              <a:gd name="connsiteY9" fmla="*/ 0 h 2308324"/>
              <a:gd name="connsiteX10" fmla="*/ 5538060 w 8698523"/>
              <a:gd name="connsiteY10" fmla="*/ 0 h 2308324"/>
              <a:gd name="connsiteX11" fmla="*/ 6204946 w 8698523"/>
              <a:gd name="connsiteY11" fmla="*/ 0 h 2308324"/>
              <a:gd name="connsiteX12" fmla="*/ 6871833 w 8698523"/>
              <a:gd name="connsiteY12" fmla="*/ 0 h 2308324"/>
              <a:gd name="connsiteX13" fmla="*/ 7625705 w 8698523"/>
              <a:gd name="connsiteY13" fmla="*/ 0 h 2308324"/>
              <a:gd name="connsiteX14" fmla="*/ 8698523 w 8698523"/>
              <a:gd name="connsiteY14" fmla="*/ 0 h 2308324"/>
              <a:gd name="connsiteX15" fmla="*/ 8698523 w 8698523"/>
              <a:gd name="connsiteY15" fmla="*/ 553998 h 2308324"/>
              <a:gd name="connsiteX16" fmla="*/ 8698523 w 8698523"/>
              <a:gd name="connsiteY16" fmla="*/ 1107996 h 2308324"/>
              <a:gd name="connsiteX17" fmla="*/ 8698523 w 8698523"/>
              <a:gd name="connsiteY17" fmla="*/ 1661993 h 2308324"/>
              <a:gd name="connsiteX18" fmla="*/ 8698523 w 8698523"/>
              <a:gd name="connsiteY18" fmla="*/ 2308324 h 2308324"/>
              <a:gd name="connsiteX19" fmla="*/ 8118621 w 8698523"/>
              <a:gd name="connsiteY19" fmla="*/ 2308324 h 2308324"/>
              <a:gd name="connsiteX20" fmla="*/ 7451735 w 8698523"/>
              <a:gd name="connsiteY20" fmla="*/ 2308324 h 2308324"/>
              <a:gd name="connsiteX21" fmla="*/ 7045804 w 8698523"/>
              <a:gd name="connsiteY21" fmla="*/ 2308324 h 2308324"/>
              <a:gd name="connsiteX22" fmla="*/ 6291932 w 8698523"/>
              <a:gd name="connsiteY22" fmla="*/ 2308324 h 2308324"/>
              <a:gd name="connsiteX23" fmla="*/ 5625045 w 8698523"/>
              <a:gd name="connsiteY23" fmla="*/ 2308324 h 2308324"/>
              <a:gd name="connsiteX24" fmla="*/ 4871173 w 8698523"/>
              <a:gd name="connsiteY24" fmla="*/ 2308324 h 2308324"/>
              <a:gd name="connsiteX25" fmla="*/ 4291271 w 8698523"/>
              <a:gd name="connsiteY25" fmla="*/ 2308324 h 2308324"/>
              <a:gd name="connsiteX26" fmla="*/ 3972326 w 8698523"/>
              <a:gd name="connsiteY26" fmla="*/ 2308324 h 2308324"/>
              <a:gd name="connsiteX27" fmla="*/ 3218454 w 8698523"/>
              <a:gd name="connsiteY27" fmla="*/ 2308324 h 2308324"/>
              <a:gd name="connsiteX28" fmla="*/ 2638552 w 8698523"/>
              <a:gd name="connsiteY28" fmla="*/ 2308324 h 2308324"/>
              <a:gd name="connsiteX29" fmla="*/ 2232621 w 8698523"/>
              <a:gd name="connsiteY29" fmla="*/ 2308324 h 2308324"/>
              <a:gd name="connsiteX30" fmla="*/ 1826690 w 8698523"/>
              <a:gd name="connsiteY30" fmla="*/ 2308324 h 2308324"/>
              <a:gd name="connsiteX31" fmla="*/ 1420759 w 8698523"/>
              <a:gd name="connsiteY31" fmla="*/ 2308324 h 2308324"/>
              <a:gd name="connsiteX32" fmla="*/ 1014828 w 8698523"/>
              <a:gd name="connsiteY32" fmla="*/ 2308324 h 2308324"/>
              <a:gd name="connsiteX33" fmla="*/ 521911 w 8698523"/>
              <a:gd name="connsiteY33" fmla="*/ 2308324 h 2308324"/>
              <a:gd name="connsiteX34" fmla="*/ 0 w 8698523"/>
              <a:gd name="connsiteY34" fmla="*/ 2308324 h 2308324"/>
              <a:gd name="connsiteX35" fmla="*/ 0 w 8698523"/>
              <a:gd name="connsiteY35" fmla="*/ 1777409 h 2308324"/>
              <a:gd name="connsiteX36" fmla="*/ 0 w 8698523"/>
              <a:gd name="connsiteY36" fmla="*/ 1177245 h 2308324"/>
              <a:gd name="connsiteX37" fmla="*/ 0 w 8698523"/>
              <a:gd name="connsiteY37" fmla="*/ 600164 h 2308324"/>
              <a:gd name="connsiteX38" fmla="*/ 0 w 8698523"/>
              <a:gd name="connsiteY38"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698523" h="2308324" fill="none" extrusionOk="0">
                <a:moveTo>
                  <a:pt x="0" y="0"/>
                </a:moveTo>
                <a:cubicBezTo>
                  <a:pt x="244611" y="-2585"/>
                  <a:pt x="374831" y="36906"/>
                  <a:pt x="666887" y="0"/>
                </a:cubicBezTo>
                <a:cubicBezTo>
                  <a:pt x="958943" y="-36906"/>
                  <a:pt x="1107359" y="28330"/>
                  <a:pt x="1246788" y="0"/>
                </a:cubicBezTo>
                <a:cubicBezTo>
                  <a:pt x="1386217" y="-28330"/>
                  <a:pt x="1653973" y="12861"/>
                  <a:pt x="2000660" y="0"/>
                </a:cubicBezTo>
                <a:cubicBezTo>
                  <a:pt x="2347347" y="-12861"/>
                  <a:pt x="2363256" y="52706"/>
                  <a:pt x="2493577" y="0"/>
                </a:cubicBezTo>
                <a:cubicBezTo>
                  <a:pt x="2623898" y="-52706"/>
                  <a:pt x="2801977" y="27179"/>
                  <a:pt x="2899508" y="0"/>
                </a:cubicBezTo>
                <a:cubicBezTo>
                  <a:pt x="2997039" y="-27179"/>
                  <a:pt x="3146861" y="30051"/>
                  <a:pt x="3305439" y="0"/>
                </a:cubicBezTo>
                <a:cubicBezTo>
                  <a:pt x="3464017" y="-30051"/>
                  <a:pt x="3496409" y="3216"/>
                  <a:pt x="3624385" y="0"/>
                </a:cubicBezTo>
                <a:cubicBezTo>
                  <a:pt x="3752361" y="-3216"/>
                  <a:pt x="4147308" y="20740"/>
                  <a:pt x="4378257" y="0"/>
                </a:cubicBezTo>
                <a:cubicBezTo>
                  <a:pt x="4609206" y="-20740"/>
                  <a:pt x="4587694" y="2029"/>
                  <a:pt x="4784188" y="0"/>
                </a:cubicBezTo>
                <a:cubicBezTo>
                  <a:pt x="4980682" y="-2029"/>
                  <a:pt x="5194771" y="86451"/>
                  <a:pt x="5538060" y="0"/>
                </a:cubicBezTo>
                <a:cubicBezTo>
                  <a:pt x="5881349" y="-86451"/>
                  <a:pt x="5888320" y="73197"/>
                  <a:pt x="6204946" y="0"/>
                </a:cubicBezTo>
                <a:cubicBezTo>
                  <a:pt x="6521572" y="-73197"/>
                  <a:pt x="6561678" y="8455"/>
                  <a:pt x="6871833" y="0"/>
                </a:cubicBezTo>
                <a:cubicBezTo>
                  <a:pt x="7181988" y="-8455"/>
                  <a:pt x="7264128" y="78981"/>
                  <a:pt x="7625705" y="0"/>
                </a:cubicBezTo>
                <a:cubicBezTo>
                  <a:pt x="7987282" y="-78981"/>
                  <a:pt x="8478833" y="97756"/>
                  <a:pt x="8698523" y="0"/>
                </a:cubicBezTo>
                <a:cubicBezTo>
                  <a:pt x="8719326" y="121461"/>
                  <a:pt x="8681814" y="435478"/>
                  <a:pt x="8698523" y="553998"/>
                </a:cubicBezTo>
                <a:cubicBezTo>
                  <a:pt x="8715232" y="672518"/>
                  <a:pt x="8687195" y="895726"/>
                  <a:pt x="8698523" y="1107996"/>
                </a:cubicBezTo>
                <a:cubicBezTo>
                  <a:pt x="8709851" y="1320266"/>
                  <a:pt x="8658445" y="1446743"/>
                  <a:pt x="8698523" y="1661993"/>
                </a:cubicBezTo>
                <a:cubicBezTo>
                  <a:pt x="8738601" y="1877243"/>
                  <a:pt x="8677482" y="2036236"/>
                  <a:pt x="8698523" y="2308324"/>
                </a:cubicBezTo>
                <a:cubicBezTo>
                  <a:pt x="8449011" y="2375464"/>
                  <a:pt x="8343716" y="2259154"/>
                  <a:pt x="8118621" y="2308324"/>
                </a:cubicBezTo>
                <a:cubicBezTo>
                  <a:pt x="7893526" y="2357494"/>
                  <a:pt x="7728053" y="2239259"/>
                  <a:pt x="7451735" y="2308324"/>
                </a:cubicBezTo>
                <a:cubicBezTo>
                  <a:pt x="7175417" y="2377389"/>
                  <a:pt x="7240118" y="2304237"/>
                  <a:pt x="7045804" y="2308324"/>
                </a:cubicBezTo>
                <a:cubicBezTo>
                  <a:pt x="6851490" y="2312411"/>
                  <a:pt x="6570529" y="2284182"/>
                  <a:pt x="6291932" y="2308324"/>
                </a:cubicBezTo>
                <a:cubicBezTo>
                  <a:pt x="6013335" y="2332466"/>
                  <a:pt x="5824219" y="2289314"/>
                  <a:pt x="5625045" y="2308324"/>
                </a:cubicBezTo>
                <a:cubicBezTo>
                  <a:pt x="5425871" y="2327334"/>
                  <a:pt x="5226037" y="2221032"/>
                  <a:pt x="4871173" y="2308324"/>
                </a:cubicBezTo>
                <a:cubicBezTo>
                  <a:pt x="4516309" y="2395616"/>
                  <a:pt x="4533990" y="2298072"/>
                  <a:pt x="4291271" y="2308324"/>
                </a:cubicBezTo>
                <a:cubicBezTo>
                  <a:pt x="4048552" y="2318576"/>
                  <a:pt x="4050163" y="2293682"/>
                  <a:pt x="3972326" y="2308324"/>
                </a:cubicBezTo>
                <a:cubicBezTo>
                  <a:pt x="3894490" y="2322966"/>
                  <a:pt x="3537542" y="2266228"/>
                  <a:pt x="3218454" y="2308324"/>
                </a:cubicBezTo>
                <a:cubicBezTo>
                  <a:pt x="2899366" y="2350420"/>
                  <a:pt x="2849181" y="2300539"/>
                  <a:pt x="2638552" y="2308324"/>
                </a:cubicBezTo>
                <a:cubicBezTo>
                  <a:pt x="2427923" y="2316109"/>
                  <a:pt x="2351883" y="2270725"/>
                  <a:pt x="2232621" y="2308324"/>
                </a:cubicBezTo>
                <a:cubicBezTo>
                  <a:pt x="2113359" y="2345923"/>
                  <a:pt x="1985995" y="2301081"/>
                  <a:pt x="1826690" y="2308324"/>
                </a:cubicBezTo>
                <a:cubicBezTo>
                  <a:pt x="1667385" y="2315567"/>
                  <a:pt x="1584531" y="2262922"/>
                  <a:pt x="1420759" y="2308324"/>
                </a:cubicBezTo>
                <a:cubicBezTo>
                  <a:pt x="1256987" y="2353726"/>
                  <a:pt x="1216720" y="2260439"/>
                  <a:pt x="1014828" y="2308324"/>
                </a:cubicBezTo>
                <a:cubicBezTo>
                  <a:pt x="812936" y="2356209"/>
                  <a:pt x="705941" y="2289195"/>
                  <a:pt x="521911" y="2308324"/>
                </a:cubicBezTo>
                <a:cubicBezTo>
                  <a:pt x="337881" y="2327453"/>
                  <a:pt x="244670" y="2260919"/>
                  <a:pt x="0" y="2308324"/>
                </a:cubicBezTo>
                <a:cubicBezTo>
                  <a:pt x="-4669" y="2051833"/>
                  <a:pt x="11419" y="1921405"/>
                  <a:pt x="0" y="1777409"/>
                </a:cubicBezTo>
                <a:cubicBezTo>
                  <a:pt x="-11419" y="1633414"/>
                  <a:pt x="30529" y="1344587"/>
                  <a:pt x="0" y="1177245"/>
                </a:cubicBezTo>
                <a:cubicBezTo>
                  <a:pt x="-30529" y="1009903"/>
                  <a:pt x="22903" y="808455"/>
                  <a:pt x="0" y="600164"/>
                </a:cubicBezTo>
                <a:cubicBezTo>
                  <a:pt x="-22903" y="391873"/>
                  <a:pt x="69767" y="170819"/>
                  <a:pt x="0" y="0"/>
                </a:cubicBezTo>
                <a:close/>
              </a:path>
              <a:path w="8698523" h="2308324" stroke="0" extrusionOk="0">
                <a:moveTo>
                  <a:pt x="0" y="0"/>
                </a:moveTo>
                <a:cubicBezTo>
                  <a:pt x="146055" y="-33219"/>
                  <a:pt x="288000" y="46623"/>
                  <a:pt x="492916" y="0"/>
                </a:cubicBezTo>
                <a:cubicBezTo>
                  <a:pt x="697832" y="-46623"/>
                  <a:pt x="721017" y="6862"/>
                  <a:pt x="811862" y="0"/>
                </a:cubicBezTo>
                <a:cubicBezTo>
                  <a:pt x="902707" y="-6862"/>
                  <a:pt x="1316583" y="4124"/>
                  <a:pt x="1565734" y="0"/>
                </a:cubicBezTo>
                <a:cubicBezTo>
                  <a:pt x="1814885" y="-4124"/>
                  <a:pt x="1803227" y="32584"/>
                  <a:pt x="1971665" y="0"/>
                </a:cubicBezTo>
                <a:cubicBezTo>
                  <a:pt x="2140103" y="-32584"/>
                  <a:pt x="2286747" y="42130"/>
                  <a:pt x="2377596" y="0"/>
                </a:cubicBezTo>
                <a:cubicBezTo>
                  <a:pt x="2468445" y="-42130"/>
                  <a:pt x="2541488" y="1695"/>
                  <a:pt x="2696542" y="0"/>
                </a:cubicBezTo>
                <a:cubicBezTo>
                  <a:pt x="2851596" y="-1695"/>
                  <a:pt x="3016748" y="32115"/>
                  <a:pt x="3102473" y="0"/>
                </a:cubicBezTo>
                <a:cubicBezTo>
                  <a:pt x="3188198" y="-32115"/>
                  <a:pt x="3411615" y="46122"/>
                  <a:pt x="3508404" y="0"/>
                </a:cubicBezTo>
                <a:cubicBezTo>
                  <a:pt x="3605193" y="-46122"/>
                  <a:pt x="4095736" y="56591"/>
                  <a:pt x="4262276" y="0"/>
                </a:cubicBezTo>
                <a:cubicBezTo>
                  <a:pt x="4428816" y="-56591"/>
                  <a:pt x="4673257" y="11534"/>
                  <a:pt x="4842178" y="0"/>
                </a:cubicBezTo>
                <a:cubicBezTo>
                  <a:pt x="5011099" y="-11534"/>
                  <a:pt x="5389535" y="7557"/>
                  <a:pt x="5596050" y="0"/>
                </a:cubicBezTo>
                <a:cubicBezTo>
                  <a:pt x="5802565" y="-7557"/>
                  <a:pt x="6120637" y="2828"/>
                  <a:pt x="6349922" y="0"/>
                </a:cubicBezTo>
                <a:cubicBezTo>
                  <a:pt x="6579207" y="-2828"/>
                  <a:pt x="6691976" y="2280"/>
                  <a:pt x="6929823" y="0"/>
                </a:cubicBezTo>
                <a:cubicBezTo>
                  <a:pt x="7167670" y="-2280"/>
                  <a:pt x="7304064" y="43515"/>
                  <a:pt x="7422740" y="0"/>
                </a:cubicBezTo>
                <a:cubicBezTo>
                  <a:pt x="7541416" y="-43515"/>
                  <a:pt x="7736150" y="58152"/>
                  <a:pt x="7915656" y="0"/>
                </a:cubicBezTo>
                <a:cubicBezTo>
                  <a:pt x="8095162" y="-58152"/>
                  <a:pt x="8334109" y="83365"/>
                  <a:pt x="8698523" y="0"/>
                </a:cubicBezTo>
                <a:cubicBezTo>
                  <a:pt x="8707921" y="183378"/>
                  <a:pt x="8660090" y="306578"/>
                  <a:pt x="8698523" y="553998"/>
                </a:cubicBezTo>
                <a:cubicBezTo>
                  <a:pt x="8736956" y="801418"/>
                  <a:pt x="8664312" y="838266"/>
                  <a:pt x="8698523" y="1107996"/>
                </a:cubicBezTo>
                <a:cubicBezTo>
                  <a:pt x="8732734" y="1377726"/>
                  <a:pt x="8638552" y="1476548"/>
                  <a:pt x="8698523" y="1685077"/>
                </a:cubicBezTo>
                <a:cubicBezTo>
                  <a:pt x="8758494" y="1893606"/>
                  <a:pt x="8684102" y="2036943"/>
                  <a:pt x="8698523" y="2308324"/>
                </a:cubicBezTo>
                <a:cubicBezTo>
                  <a:pt x="8453413" y="2374869"/>
                  <a:pt x="8401753" y="2268918"/>
                  <a:pt x="8118621" y="2308324"/>
                </a:cubicBezTo>
                <a:cubicBezTo>
                  <a:pt x="7835489" y="2347730"/>
                  <a:pt x="7639140" y="2288881"/>
                  <a:pt x="7451735" y="2308324"/>
                </a:cubicBezTo>
                <a:cubicBezTo>
                  <a:pt x="7264330" y="2327767"/>
                  <a:pt x="7129096" y="2305685"/>
                  <a:pt x="6958818" y="2308324"/>
                </a:cubicBezTo>
                <a:cubicBezTo>
                  <a:pt x="6788540" y="2310963"/>
                  <a:pt x="6449930" y="2261497"/>
                  <a:pt x="6291932" y="2308324"/>
                </a:cubicBezTo>
                <a:cubicBezTo>
                  <a:pt x="6133934" y="2355151"/>
                  <a:pt x="5829147" y="2265846"/>
                  <a:pt x="5712030" y="2308324"/>
                </a:cubicBezTo>
                <a:cubicBezTo>
                  <a:pt x="5594913" y="2350802"/>
                  <a:pt x="5430008" y="2280152"/>
                  <a:pt x="5219114" y="2308324"/>
                </a:cubicBezTo>
                <a:cubicBezTo>
                  <a:pt x="5008220" y="2336496"/>
                  <a:pt x="4862539" y="2259064"/>
                  <a:pt x="4726197" y="2308324"/>
                </a:cubicBezTo>
                <a:cubicBezTo>
                  <a:pt x="4589855" y="2357584"/>
                  <a:pt x="4477861" y="2266914"/>
                  <a:pt x="4320266" y="2308324"/>
                </a:cubicBezTo>
                <a:cubicBezTo>
                  <a:pt x="4162671" y="2349734"/>
                  <a:pt x="3935500" y="2263697"/>
                  <a:pt x="3827350" y="2308324"/>
                </a:cubicBezTo>
                <a:cubicBezTo>
                  <a:pt x="3719200" y="2352951"/>
                  <a:pt x="3575421" y="2299828"/>
                  <a:pt x="3508404" y="2308324"/>
                </a:cubicBezTo>
                <a:cubicBezTo>
                  <a:pt x="3441387" y="2316820"/>
                  <a:pt x="3133508" y="2260040"/>
                  <a:pt x="3015488" y="2308324"/>
                </a:cubicBezTo>
                <a:cubicBezTo>
                  <a:pt x="2897468" y="2356608"/>
                  <a:pt x="2448573" y="2307754"/>
                  <a:pt x="2261616" y="2308324"/>
                </a:cubicBezTo>
                <a:cubicBezTo>
                  <a:pt x="2074659" y="2308894"/>
                  <a:pt x="1999876" y="2260797"/>
                  <a:pt x="1855685" y="2308324"/>
                </a:cubicBezTo>
                <a:cubicBezTo>
                  <a:pt x="1711494" y="2355851"/>
                  <a:pt x="1397222" y="2233123"/>
                  <a:pt x="1188798" y="2308324"/>
                </a:cubicBezTo>
                <a:cubicBezTo>
                  <a:pt x="980374" y="2383525"/>
                  <a:pt x="917719" y="2299288"/>
                  <a:pt x="695882" y="2308324"/>
                </a:cubicBezTo>
                <a:cubicBezTo>
                  <a:pt x="474045" y="2317360"/>
                  <a:pt x="145291" y="2293825"/>
                  <a:pt x="0" y="2308324"/>
                </a:cubicBezTo>
                <a:cubicBezTo>
                  <a:pt x="-4084" y="2050802"/>
                  <a:pt x="24227" y="2007843"/>
                  <a:pt x="0" y="1708160"/>
                </a:cubicBezTo>
                <a:cubicBezTo>
                  <a:pt x="-24227" y="1408477"/>
                  <a:pt x="30925" y="1341355"/>
                  <a:pt x="0" y="1177245"/>
                </a:cubicBezTo>
                <a:cubicBezTo>
                  <a:pt x="-30925" y="1013136"/>
                  <a:pt x="39225" y="828782"/>
                  <a:pt x="0" y="646331"/>
                </a:cubicBezTo>
                <a:cubicBezTo>
                  <a:pt x="-39225" y="463880"/>
                  <a:pt x="5875" y="179379"/>
                  <a:pt x="0" y="0"/>
                </a:cubicBezTo>
                <a:close/>
              </a:path>
            </a:pathLst>
          </a:custGeom>
        </p:spPr>
        <p:style>
          <a:lnRef idx="2">
            <a:schemeClr val="accent4"/>
          </a:lnRef>
          <a:fillRef idx="1">
            <a:schemeClr val="lt1"/>
          </a:fillRef>
          <a:effectRef idx="0">
            <a:schemeClr val="accent4"/>
          </a:effectRef>
          <a:fontRef idx="minor">
            <a:schemeClr val="dk1"/>
          </a:fontRef>
        </p:style>
        <p:txBody>
          <a:bodyPr wrap="square">
            <a:noAutofit/>
          </a:bodyPr>
          <a:lstStyle/>
          <a:p>
            <a:r>
              <a:rPr lang="en-US" sz="2200" dirty="0">
                <a:latin typeface="Times New Roman" panose="02020603050405020304" pitchFamily="18" charset="0"/>
                <a:cs typeface="Times New Roman" panose="02020603050405020304" pitchFamily="18" charset="0"/>
              </a:rPr>
              <a:t>      </a:t>
            </a:r>
            <a:r>
              <a:rPr lang="en-US" sz="2200" dirty="0">
                <a:solidFill>
                  <a:srgbClr val="FB812D"/>
                </a:solidFill>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 </a:t>
            </a:r>
            <a:r>
              <a:rPr lang="en-US" sz="2200" b="1" dirty="0">
                <a:solidFill>
                  <a:srgbClr val="FF0000"/>
                </a:solidFill>
                <a:latin typeface="Times New Roman" panose="02020603050405020304" pitchFamily="18" charset="0"/>
                <a:cs typeface="Times New Roman" panose="02020603050405020304" pitchFamily="18" charset="0"/>
              </a:rPr>
              <a:t>Lương Đ</a:t>
            </a:r>
            <a:r>
              <a:rPr lang="vi-VN" altLang="en-US" sz="2200" b="1" dirty="0">
                <a:solidFill>
                  <a:srgbClr val="FF0000"/>
                </a:solidFill>
                <a:latin typeface="Times New Roman" panose="02020603050405020304" pitchFamily="18" charset="0"/>
                <a:cs typeface="Times New Roman" panose="02020603050405020304" pitchFamily="18" charset="0"/>
              </a:rPr>
              <a:t>ị</a:t>
            </a:r>
            <a:r>
              <a:rPr lang="en-US" sz="2200" b="1" dirty="0">
                <a:solidFill>
                  <a:srgbClr val="FF0000"/>
                </a:solidFill>
                <a:latin typeface="Times New Roman" panose="02020603050405020304" pitchFamily="18" charset="0"/>
                <a:cs typeface="Times New Roman" panose="02020603050405020304" pitchFamily="18" charset="0"/>
              </a:rPr>
              <a:t>nh Của là một nhà nông học xuất sắc và là cha đẻ của nhiều giống cây trồng mới. Rất nhiều sản phẩm nông nghiệp được nông dân gắn liền với tên của ông một cách thân thiết: dưa ông Của, cà chua ông Của, lúa ông Của,.. Còn bạn bè trìu mến gọi ông là  “ nhà bác học của đồng ruộng”.</a:t>
            </a:r>
            <a:endParaRPr lang="en-US" sz="2200" dirty="0">
              <a:solidFill>
                <a:srgbClr val="FF0000"/>
              </a:solidFill>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b="1" dirty="0">
                <a:solidFill>
                  <a:schemeClr val="accent1">
                    <a:lumMod val="50000"/>
                  </a:schemeClr>
                </a:solidFill>
                <a:latin typeface="Times New Roman" panose="02020603050405020304" pitchFamily="18" charset="0"/>
                <a:cs typeface="Times New Roman" panose="02020603050405020304" pitchFamily="18" charset="0"/>
              </a:rPr>
              <a:t>Là viện trưởng một viện nghiên cứu nhưng</a:t>
            </a:r>
            <a:r>
              <a:rPr lang="vi-VN" altLang="en-US" sz="2200" b="1" dirty="0">
                <a:solidFill>
                  <a:schemeClr val="accent1">
                    <a:lumMod val="50000"/>
                  </a:schemeClr>
                </a:solidFill>
                <a:latin typeface="Times New Roman" panose="02020603050405020304" pitchFamily="18" charset="0"/>
                <a:cs typeface="Times New Roman" panose="02020603050405020304" pitchFamily="18" charset="0"/>
              </a:rPr>
              <a:t> Lương Định Của vẫn </a:t>
            </a:r>
            <a:r>
              <a:rPr lang="en-US" sz="2200" b="1" dirty="0">
                <a:solidFill>
                  <a:schemeClr val="accent1">
                    <a:lumMod val="50000"/>
                  </a:schemeClr>
                </a:solidFill>
                <a:latin typeface="Times New Roman" panose="02020603050405020304" pitchFamily="18" charset="0"/>
                <a:cs typeface="Times New Roman" panose="02020603050405020304" pitchFamily="18" charset="0"/>
              </a:rPr>
              <a:t>làm việc trong một căn phòng rất đơn sơ. Ngoài giờ lên lớp, ông thường xắn quần, lội trên những cánh đồng thí nghiệm. Ông là người đầu tiên ứng dụng một cách sáng tạo các kỹ thuật canh tác của nước ngoài vào việc trồng lúa ở Việt Nam như: cấy chăng dây thẳng hàng, cấy ngửa tay để cây lúa không bị ngập quá sâu xuống bùn,..</a:t>
            </a:r>
          </a:p>
          <a:p>
            <a:r>
              <a:rPr lang="en-US" sz="2200" dirty="0">
                <a:latin typeface="Times New Roman" panose="02020603050405020304" pitchFamily="18" charset="0"/>
                <a:cs typeface="Times New Roman" panose="02020603050405020304" pitchFamily="18" charset="0"/>
              </a:rPr>
              <a:t>      </a:t>
            </a:r>
            <a:r>
              <a:rPr lang="en-US" sz="2200" dirty="0">
                <a:solidFill>
                  <a:srgbClr val="EE6204"/>
                </a:solidFill>
                <a:latin typeface="Times New Roman" panose="02020603050405020304" pitchFamily="18" charset="0"/>
                <a:cs typeface="Times New Roman" panose="02020603050405020304" pitchFamily="18" charset="0"/>
              </a:rPr>
              <a:t> </a:t>
            </a:r>
            <a:r>
              <a:rPr lang="en-US" sz="2200" b="1" dirty="0">
                <a:solidFill>
                  <a:schemeClr val="accent2">
                    <a:lumMod val="50000"/>
                  </a:schemeClr>
                </a:solidFill>
                <a:latin typeface="Times New Roman" panose="02020603050405020304" pitchFamily="18" charset="0"/>
                <a:cs typeface="Times New Roman" panose="02020603050405020304" pitchFamily="18" charset="0"/>
              </a:rPr>
              <a:t>Có lần, một người bạn nước ngoài gửi cho viện nghiên cứu của ông mười hạt thóc giống quý. Giữa lúc ấy, trời rét đậm. Ông Của bảo: “</a:t>
            </a:r>
            <a:r>
              <a:rPr lang="vi-VN" altLang="en-US" sz="2200" b="1" dirty="0">
                <a:solidFill>
                  <a:schemeClr val="accent2">
                    <a:lumMod val="50000"/>
                  </a:schemeClr>
                </a:solidFill>
                <a:latin typeface="Times New Roman" panose="02020603050405020304" pitchFamily="18" charset="0"/>
                <a:cs typeface="Times New Roman" panose="02020603050405020304" pitchFamily="18" charset="0"/>
              </a:rPr>
              <a:t>K</a:t>
            </a:r>
            <a:r>
              <a:rPr lang="en-US" sz="2200" b="1" dirty="0">
                <a:solidFill>
                  <a:schemeClr val="accent2">
                    <a:lumMod val="50000"/>
                  </a:schemeClr>
                </a:solidFill>
                <a:latin typeface="Times New Roman" panose="02020603050405020304" pitchFamily="18" charset="0"/>
                <a:cs typeface="Times New Roman" panose="02020603050405020304" pitchFamily="18" charset="0"/>
              </a:rPr>
              <a:t>hông thể để những hạt giống quý này nảy mầm rồi chết vì rét”. Ông chia mười hạt thóc giống làm hai phần. Năm hạt, ông gieo trong phòng thí</a:t>
            </a:r>
            <a:r>
              <a:rPr lang="vi-VN" alt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a:solidFill>
                  <a:schemeClr val="accent2">
                    <a:lumMod val="50000"/>
                  </a:schemeClr>
                </a:solidFill>
                <a:latin typeface="Times New Roman" panose="02020603050405020304" pitchFamily="18" charset="0"/>
                <a:cs typeface="Times New Roman" panose="02020603050405020304" pitchFamily="18" charset="0"/>
              </a:rPr>
              <a:t>nghiệm. Năm hạt còn lại, ông ngâm nước ấm, gói vào khăn, tối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tối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ủ trong người, trùm chăn ngủ để hơi ấm</a:t>
            </a:r>
            <a:r>
              <a:rPr lang="vi-VN" altLang="en-US" sz="2200" b="1" dirty="0">
                <a:solidFill>
                  <a:schemeClr val="accent2">
                    <a:lumMod val="50000"/>
                  </a:schemeClr>
                </a:solidFill>
                <a:latin typeface="Times New Roman" panose="02020603050405020304" pitchFamily="18" charset="0"/>
                <a:cs typeface="Times New Roman" panose="02020603050405020304" pitchFamily="18" charset="0"/>
              </a:rPr>
              <a:t> của </a:t>
            </a:r>
            <a:r>
              <a:rPr lang="en-US" sz="2200" b="1" dirty="0">
                <a:solidFill>
                  <a:schemeClr val="accent2">
                    <a:lumMod val="50000"/>
                  </a:schemeClr>
                </a:solidFill>
                <a:latin typeface="Times New Roman" panose="02020603050405020304" pitchFamily="18" charset="0"/>
                <a:cs typeface="Times New Roman" panose="02020603050405020304" pitchFamily="18" charset="0"/>
              </a:rPr>
              <a:t>cơ thể làm cho thóc nảy mầm. Sau đợt rét kéo dài, chỉ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cón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năm hạt thóc ông Của ủ trong người là giữ được mầm xanh.</a:t>
            </a:r>
          </a:p>
          <a:p>
            <a:r>
              <a:rPr lang="en-US" sz="2200" dirty="0">
                <a:latin typeface="Times New Roman" panose="02020603050405020304" pitchFamily="18" charset="0"/>
                <a:cs typeface="Times New Roman" panose="02020603050405020304" pitchFamily="18" charset="0"/>
              </a:rPr>
              <a:t>     </a:t>
            </a:r>
            <a:r>
              <a:rPr lang="en-US" sz="2200" b="1" dirty="0">
                <a:solidFill>
                  <a:srgbClr val="2F481D"/>
                </a:solidFill>
                <a:latin typeface="Times New Roman" panose="02020603050405020304" pitchFamily="18" charset="0"/>
                <a:cs typeface="Times New Roman" panose="02020603050405020304" pitchFamily="18" charset="0"/>
              </a:rPr>
              <a:t> Ông Lương Định Của không còn nữa nhưng những giống cây ông để lại và tên tuổi ông vẫn còn khắc sâu trong tâm trí của người dân Việt Nam. Ông đã được Nhà nước trao tặng danh hiệu Anh hùng lao động, Huân chương Lao động hạng Nhất và giải thưởng Hồ Chí Minh</a:t>
            </a:r>
            <a:r>
              <a:rPr lang="vi-VN" altLang="en-US" sz="2200" b="1" dirty="0">
                <a:solidFill>
                  <a:srgbClr val="2F481D"/>
                </a:solidFill>
                <a:latin typeface="Times New Roman" panose="02020603050405020304" pitchFamily="18" charset="0"/>
                <a:cs typeface="Times New Roman" panose="02020603050405020304" pitchFamily="18" charset="0"/>
              </a:rPr>
              <a:t>.</a:t>
            </a:r>
          </a:p>
          <a:p>
            <a:r>
              <a:rPr lang="vi-VN" altLang="en-US" sz="2200" dirty="0">
                <a:solidFill>
                  <a:srgbClr val="2F481D"/>
                </a:solidFill>
                <a:latin typeface="Times New Roman" panose="02020603050405020304" pitchFamily="18" charset="0"/>
                <a:cs typeface="Times New Roman" panose="02020603050405020304" pitchFamily="18" charset="0"/>
              </a:rPr>
              <a:t>                                                                                                                                   Theo Minh Chuyên</a:t>
            </a:r>
          </a:p>
        </p:txBody>
      </p:sp>
      <p:pic>
        <p:nvPicPr>
          <p:cNvPr id="37" name="Picture 36">
            <a:hlinkClick r:id="rId3"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410" y="-205740"/>
            <a:ext cx="1186180" cy="1002030"/>
          </a:xfrm>
          <a:prstGeom prst="rect">
            <a:avLst/>
          </a:prstGeom>
        </p:spPr>
      </p:pic>
      <p:cxnSp>
        <p:nvCxnSpPr>
          <p:cNvPr id="3" name="Straight Connector 2">
            <a:hlinkClick r:id="rId3" action="ppaction://hlinksldjump"/>
          </p:cNvPr>
          <p:cNvCxnSpPr/>
          <p:nvPr/>
        </p:nvCxnSpPr>
        <p:spPr>
          <a:xfrm>
            <a:off x="4274820" y="796290"/>
            <a:ext cx="1024890" cy="0"/>
          </a:xfrm>
          <a:prstGeom prst="line">
            <a:avLst/>
          </a:prstGeom>
          <a:ln w="19050"/>
        </p:spPr>
        <p:style>
          <a:lnRef idx="2">
            <a:schemeClr val="accent1"/>
          </a:lnRef>
          <a:fillRef idx="0">
            <a:srgbClr val="FFFFFF"/>
          </a:fillRef>
          <a:effectRef idx="0">
            <a:srgbClr val="FFFFFF"/>
          </a:effectRef>
          <a:fontRef idx="minor">
            <a:schemeClr val="tx1"/>
          </a:fontRef>
        </p:style>
      </p:cxnSp>
      <p:cxnSp>
        <p:nvCxnSpPr>
          <p:cNvPr id="4" name="Straight Connector 3">
            <a:hlinkClick r:id="rId3" action="ppaction://hlinksldjump"/>
          </p:cNvPr>
          <p:cNvCxnSpPr/>
          <p:nvPr/>
        </p:nvCxnSpPr>
        <p:spPr>
          <a:xfrm>
            <a:off x="7882890" y="2804795"/>
            <a:ext cx="1024890" cy="0"/>
          </a:xfrm>
          <a:prstGeom prst="line">
            <a:avLst/>
          </a:prstGeom>
          <a:ln w="19050"/>
        </p:spPr>
        <p:style>
          <a:lnRef idx="2">
            <a:schemeClr val="accent1"/>
          </a:lnRef>
          <a:fillRef idx="0">
            <a:srgbClr val="FFFFFF"/>
          </a:fillRef>
          <a:effectRef idx="0">
            <a:srgbClr val="FFFFFF"/>
          </a:effectRef>
          <a:fontRef idx="minor">
            <a:schemeClr val="tx1"/>
          </a:fontRef>
        </p:style>
      </p:cxnSp>
      <p:cxnSp>
        <p:nvCxnSpPr>
          <p:cNvPr id="5" name="Straight Connector 4">
            <a:hlinkClick r:id="rId5" action="ppaction://hlinksldjump"/>
          </p:cNvPr>
          <p:cNvCxnSpPr/>
          <p:nvPr/>
        </p:nvCxnSpPr>
        <p:spPr>
          <a:xfrm flipV="1">
            <a:off x="367665" y="6522720"/>
            <a:ext cx="2192655" cy="15875"/>
          </a:xfrm>
          <a:prstGeom prst="line">
            <a:avLst/>
          </a:prstGeom>
          <a:ln w="19050"/>
        </p:spPr>
        <p:style>
          <a:lnRef idx="2">
            <a:schemeClr val="accent1"/>
          </a:lnRef>
          <a:fillRef idx="0">
            <a:srgbClr val="FFFFFF"/>
          </a:fillRef>
          <a:effectRef idx="0">
            <a:srgbClr val="FFFFFF"/>
          </a:effectRef>
          <a:fontRef idx="minor">
            <a:schemeClr val="tx1"/>
          </a:fontRef>
        </p:style>
      </p:cxnSp>
      <p:pic>
        <p:nvPicPr>
          <p:cNvPr id="30" name="Graphic 13">
            <a:hlinkClick r:id="rId3" action="ppaction://hlinksldjump"/>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745726">
            <a:off x="717550" y="-13970"/>
            <a:ext cx="498475" cy="4711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7"/>
                                        </p:tgtEl>
                                        <p:attrNameLst>
                                          <p:attrName>style.visibility</p:attrName>
                                        </p:attrNameLst>
                                      </p:cBhvr>
                                      <p:to>
                                        <p:strVal val="visible"/>
                                      </p:to>
                                    </p:set>
                                    <p:anim calcmode="discrete" valueType="clr">
                                      <p:cBhvr override="childStyle">
                                        <p:cTn id="7"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
                                        </p:tgtEl>
                                        <p:attrNameLst>
                                          <p:attrName>fillcolor</p:attrName>
                                        </p:attrNameLst>
                                      </p:cBhvr>
                                      <p:tavLst>
                                        <p:tav tm="0">
                                          <p:val>
                                            <p:clrVal>
                                              <a:schemeClr val="accent2"/>
                                            </p:clrVal>
                                          </p:val>
                                        </p:tav>
                                        <p:tav tm="50000">
                                          <p:val>
                                            <p:clrVal>
                                              <a:schemeClr val="hlink"/>
                                            </p:clrVal>
                                          </p:val>
                                        </p:tav>
                                      </p:tavLst>
                                    </p:anim>
                                    <p:set>
                                      <p:cBhvr>
                                        <p:cTn id="9" dur="80"/>
                                        <p:tgtEl>
                                          <p:spTgt spid="27"/>
                                        </p:tgtEl>
                                        <p:attrNameLst>
                                          <p:attrName>fill.type</p:attrName>
                                        </p:attrNameLst>
                                      </p:cBhvr>
                                      <p:to>
                                        <p:strVal val="solid"/>
                                      </p:to>
                                    </p:set>
                                  </p:childTnLst>
                                </p:cTn>
                              </p:par>
                              <p:par>
                                <p:cTn id="10" presetID="3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00" fill="hold"/>
                                        <p:tgtEl>
                                          <p:spTgt spid="36"/>
                                        </p:tgtEl>
                                        <p:attrNameLst>
                                          <p:attrName>ppt_w</p:attrName>
                                        </p:attrNameLst>
                                      </p:cBhvr>
                                      <p:tavLst>
                                        <p:tav tm="0">
                                          <p:val>
                                            <p:fltVal val="0"/>
                                          </p:val>
                                        </p:tav>
                                        <p:tav tm="100000">
                                          <p:val>
                                            <p:strVal val="#ppt_w"/>
                                          </p:val>
                                        </p:tav>
                                      </p:tavLst>
                                    </p:anim>
                                    <p:anim calcmode="lin" valueType="num">
                                      <p:cBhvr>
                                        <p:cTn id="13" dur="1000" fill="hold"/>
                                        <p:tgtEl>
                                          <p:spTgt spid="36"/>
                                        </p:tgtEl>
                                        <p:attrNameLst>
                                          <p:attrName>ppt_h</p:attrName>
                                        </p:attrNameLst>
                                      </p:cBhvr>
                                      <p:tavLst>
                                        <p:tav tm="0">
                                          <p:val>
                                            <p:fltVal val="0"/>
                                          </p:val>
                                        </p:tav>
                                        <p:tav tm="100000">
                                          <p:val>
                                            <p:strVal val="#ppt_h"/>
                                          </p:val>
                                        </p:tav>
                                      </p:tavLst>
                                    </p:anim>
                                    <p:anim calcmode="lin" valueType="num">
                                      <p:cBhvr>
                                        <p:cTn id="14" dur="1000" fill="hold"/>
                                        <p:tgtEl>
                                          <p:spTgt spid="36"/>
                                        </p:tgtEl>
                                        <p:attrNameLst>
                                          <p:attrName>style.rotation</p:attrName>
                                        </p:attrNameLst>
                                      </p:cBhvr>
                                      <p:tavLst>
                                        <p:tav tm="0">
                                          <p:val>
                                            <p:fltVal val="90"/>
                                          </p:val>
                                        </p:tav>
                                        <p:tav tm="100000">
                                          <p:val>
                                            <p:fltVal val="0"/>
                                          </p:val>
                                        </p:tav>
                                      </p:tavLst>
                                    </p:anim>
                                    <p:animEffect transition="in" filter="fade">
                                      <p:cBhvr>
                                        <p:cTn id="15" dur="1000"/>
                                        <p:tgtEl>
                                          <p:spTgt spid="36"/>
                                        </p:tgtEl>
                                      </p:cBhvr>
                                    </p:animEffect>
                                  </p:childTnLst>
                                </p:cTn>
                              </p:par>
                              <p:par>
                                <p:cTn id="16" presetID="31"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1000" fill="hold"/>
                                        <p:tgtEl>
                                          <p:spTgt spid="30"/>
                                        </p:tgtEl>
                                        <p:attrNameLst>
                                          <p:attrName>ppt_w</p:attrName>
                                        </p:attrNameLst>
                                      </p:cBhvr>
                                      <p:tavLst>
                                        <p:tav tm="0">
                                          <p:val>
                                            <p:fltVal val="0"/>
                                          </p:val>
                                        </p:tav>
                                        <p:tav tm="100000">
                                          <p:val>
                                            <p:strVal val="#ppt_w"/>
                                          </p:val>
                                        </p:tav>
                                      </p:tavLst>
                                    </p:anim>
                                    <p:anim calcmode="lin" valueType="num">
                                      <p:cBhvr>
                                        <p:cTn id="19" dur="1000" fill="hold"/>
                                        <p:tgtEl>
                                          <p:spTgt spid="30"/>
                                        </p:tgtEl>
                                        <p:attrNameLst>
                                          <p:attrName>ppt_h</p:attrName>
                                        </p:attrNameLst>
                                      </p:cBhvr>
                                      <p:tavLst>
                                        <p:tav tm="0">
                                          <p:val>
                                            <p:fltVal val="0"/>
                                          </p:val>
                                        </p:tav>
                                        <p:tav tm="100000">
                                          <p:val>
                                            <p:strVal val="#ppt_h"/>
                                          </p:val>
                                        </p:tav>
                                      </p:tavLst>
                                    </p:anim>
                                    <p:anim calcmode="lin" valueType="num">
                                      <p:cBhvr>
                                        <p:cTn id="20" dur="1000" fill="hold"/>
                                        <p:tgtEl>
                                          <p:spTgt spid="30"/>
                                        </p:tgtEl>
                                        <p:attrNameLst>
                                          <p:attrName>style.rotation</p:attrName>
                                        </p:attrNameLst>
                                      </p:cBhvr>
                                      <p:tavLst>
                                        <p:tav tm="0">
                                          <p:val>
                                            <p:fltVal val="90"/>
                                          </p:val>
                                        </p:tav>
                                        <p:tav tm="100000">
                                          <p:val>
                                            <p:fltVal val="0"/>
                                          </p:val>
                                        </p:tav>
                                      </p:tavLst>
                                    </p:anim>
                                    <p:animEffect transition="in" filter="fade">
                                      <p:cBhvr>
                                        <p:cTn id="21" dur="10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2385"/>
            <a:ext cx="765175" cy="79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688087" y="253656"/>
            <a:ext cx="4550621" cy="734759"/>
            <a:chOff x="1465" y="817"/>
            <a:chExt cx="7221" cy="1160"/>
          </a:xfrm>
        </p:grpSpPr>
        <p:sp>
          <p:nvSpPr>
            <p:cNvPr id="5" name="TextBox 4"/>
            <p:cNvSpPr txBox="1">
              <a:spLocks noChangeArrowheads="1"/>
            </p:cNvSpPr>
            <p:nvPr/>
          </p:nvSpPr>
          <p:spPr bwMode="auto">
            <a:xfrm>
              <a:off x="1465" y="961"/>
              <a:ext cx="7221"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0"/>
                </a:spcBef>
                <a:buFontTx/>
                <a:buNone/>
              </a:pPr>
              <a:r>
                <a:rPr lang="en-US" altLang="en-US" sz="3590">
                  <a:solidFill>
                    <a:srgbClr val="FF0000"/>
                  </a:solidFill>
                  <a:latin typeface="Times New Roman" panose="02020603050405020304" pitchFamily="18" charset="0"/>
                </a:rPr>
                <a:t>*GIẢI NGHĨA TỪ:</a:t>
              </a:r>
            </a:p>
          </p:txBody>
        </p:sp>
        <p:sp>
          <p:nvSpPr>
            <p:cNvPr id="9" name="圆角矩形 2"/>
            <p:cNvSpPr/>
            <p:nvPr/>
          </p:nvSpPr>
          <p:spPr>
            <a:xfrm>
              <a:off x="1466" y="817"/>
              <a:ext cx="6302" cy="1160"/>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defRPr/>
              </a:pPr>
              <a:endParaRPr kumimoji="0" lang="zh-CN" altLang="en-US" sz="2795" b="0" i="0" u="none" strike="noStrike" kern="0" cap="none" spc="0" normalizeH="0" baseline="0" noProof="0">
                <a:ln>
                  <a:noFill/>
                </a:ln>
                <a:solidFill>
                  <a:prstClr val="white"/>
                </a:solidFill>
                <a:effectLst/>
                <a:uLnTx/>
                <a:uFillTx/>
              </a:endParaRPr>
            </a:p>
          </p:txBody>
        </p:sp>
      </p:grpSp>
      <p:sp>
        <p:nvSpPr>
          <p:cNvPr id="25" name="AutoShape 24"/>
          <p:cNvSpPr>
            <a:spLocks noChangeArrowheads="1"/>
          </p:cNvSpPr>
          <p:nvPr/>
        </p:nvSpPr>
        <p:spPr bwMode="gray">
          <a:xfrm>
            <a:off x="481965" y="1224915"/>
            <a:ext cx="5888990" cy="91567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en-US"/>
          </a:p>
        </p:txBody>
      </p:sp>
      <p:sp>
        <p:nvSpPr>
          <p:cNvPr id="26" name="Text Box 25">
            <a:hlinkClick r:id="rId3" action="ppaction://hlinksldjump"/>
          </p:cNvPr>
          <p:cNvSpPr txBox="1">
            <a:spLocks noChangeArrowheads="1"/>
          </p:cNvSpPr>
          <p:nvPr/>
        </p:nvSpPr>
        <p:spPr bwMode="gray">
          <a:xfrm>
            <a:off x="481965" y="1317625"/>
            <a:ext cx="627951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57150">
              <a:buNone/>
            </a:pPr>
            <a:r>
              <a:rPr lang="en-US" b="1" dirty="0">
                <a:solidFill>
                  <a:srgbClr val="002060"/>
                </a:solidFill>
                <a:latin typeface="Times New Roman" panose="02020603050405020304" pitchFamily="18" charset="0"/>
                <a:cs typeface="Times New Roman" panose="02020603050405020304" pitchFamily="18" charset="0"/>
              </a:rPr>
              <a:t>Nông học: khoa học nông nghiệp</a:t>
            </a:r>
            <a:r>
              <a:rPr lang="vi-VN" altLang="en-US" b="1" dirty="0">
                <a:solidFill>
                  <a:srgbClr val="002060"/>
                </a:solidFill>
                <a:latin typeface="Times New Roman" panose="02020603050405020304" pitchFamily="18" charset="0"/>
                <a:cs typeface="Times New Roman" panose="02020603050405020304" pitchFamily="18" charset="0"/>
              </a:rPr>
              <a:t>.</a:t>
            </a:r>
          </a:p>
        </p:txBody>
      </p:sp>
      <p:sp>
        <p:nvSpPr>
          <p:cNvPr id="13" name="AutoShape 9"/>
          <p:cNvSpPr>
            <a:spLocks noChangeArrowheads="1"/>
          </p:cNvSpPr>
          <p:nvPr/>
        </p:nvSpPr>
        <p:spPr bwMode="gray">
          <a:xfrm>
            <a:off x="481965" y="2415540"/>
            <a:ext cx="5614035" cy="72898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en-US"/>
          </a:p>
        </p:txBody>
      </p:sp>
      <p:sp>
        <p:nvSpPr>
          <p:cNvPr id="14" name="Text Box 10">
            <a:hlinkClick r:id="rId3" action="ppaction://hlinksldjump"/>
          </p:cNvPr>
          <p:cNvSpPr txBox="1">
            <a:spLocks noChangeArrowheads="1"/>
          </p:cNvSpPr>
          <p:nvPr/>
        </p:nvSpPr>
        <p:spPr bwMode="gray">
          <a:xfrm>
            <a:off x="607695" y="2456815"/>
            <a:ext cx="52228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57150">
              <a:buNone/>
            </a:pPr>
            <a:r>
              <a:rPr lang="en-US" b="1" dirty="0">
                <a:solidFill>
                  <a:srgbClr val="002060"/>
                </a:solidFill>
                <a:latin typeface="Times New Roman" panose="02020603050405020304" pitchFamily="18" charset="0"/>
                <a:cs typeface="Times New Roman" panose="02020603050405020304" pitchFamily="18" charset="0"/>
              </a:rPr>
              <a:t>Canh tác: cày cấy, trồng trọt</a:t>
            </a:r>
            <a:r>
              <a:rPr lang="vi-VN" altLang="en-US" b="1" dirty="0">
                <a:solidFill>
                  <a:srgbClr val="002060"/>
                </a:solidFill>
                <a:latin typeface="Times New Roman" panose="02020603050405020304" pitchFamily="18" charset="0"/>
                <a:cs typeface="Times New Roman" panose="02020603050405020304" pitchFamily="18" charset="0"/>
              </a:rPr>
              <a:t>.</a:t>
            </a:r>
          </a:p>
        </p:txBody>
      </p:sp>
      <p:pic>
        <p:nvPicPr>
          <p:cNvPr id="19" name="Picture 18" descr="cày">
            <a:hlinkClick r:id="rId3" action="ppaction://hlinksldjump"/>
          </p:cNvPr>
          <p:cNvPicPr>
            <a:picLocks noChangeAspect="1"/>
          </p:cNvPicPr>
          <p:nvPr/>
        </p:nvPicPr>
        <p:blipFill>
          <a:blip r:embed="rId4"/>
          <a:stretch>
            <a:fillRect/>
          </a:stretch>
        </p:blipFill>
        <p:spPr>
          <a:xfrm>
            <a:off x="688340" y="3418840"/>
            <a:ext cx="4943475" cy="2972435"/>
          </a:xfrm>
          <a:prstGeom prst="rect">
            <a:avLst/>
          </a:prstGeom>
        </p:spPr>
      </p:pic>
      <p:pic>
        <p:nvPicPr>
          <p:cNvPr id="18" name="Picture 17" descr="canh tác">
            <a:hlinkClick r:id="rId3" action="ppaction://hlinksldjump"/>
          </p:cNvPr>
          <p:cNvPicPr>
            <a:picLocks noChangeAspect="1"/>
          </p:cNvPicPr>
          <p:nvPr/>
        </p:nvPicPr>
        <p:blipFill>
          <a:blip r:embed="rId5"/>
          <a:stretch>
            <a:fillRect/>
          </a:stretch>
        </p:blipFill>
        <p:spPr>
          <a:xfrm>
            <a:off x="6568440" y="1225550"/>
            <a:ext cx="5217160" cy="31553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par>
                          <p:cTn id="11" fill="hold">
                            <p:stCondLst>
                              <p:cond delay="500"/>
                            </p:stCondLst>
                            <p:childTnLst>
                              <p:par>
                                <p:cTn id="12" presetID="8" presetClass="entr" presetSubtype="16" fill="hold" nodeType="afterEffect">
                                  <p:stCondLst>
                                    <p:cond delay="0"/>
                                  </p:stCondLst>
                                  <p:childTnLst>
                                    <p:set>
                                      <p:cBhvr>
                                        <p:cTn id="13" dur="500" fill="hold">
                                          <p:stCondLst>
                                            <p:cond delay="0"/>
                                          </p:stCondLst>
                                        </p:cTn>
                                        <p:tgtEl>
                                          <p:spTgt spid="18"/>
                                        </p:tgtEl>
                                        <p:attrNameLst>
                                          <p:attrName>style.visibility</p:attrName>
                                        </p:attrNameLst>
                                      </p:cBhvr>
                                      <p:to>
                                        <p:strVal val="visible"/>
                                      </p:to>
                                    </p:set>
                                    <p:animEffect transition="in" filter="diamond(in)">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8" presetClass="entr" presetSubtype="16" fill="hold" nodeType="withEffect">
                                  <p:stCondLst>
                                    <p:cond delay="0"/>
                                  </p:stCondLst>
                                  <p:childTnLst>
                                    <p:set>
                                      <p:cBhvr>
                                        <p:cTn id="24" dur="500" fill="hold">
                                          <p:stCondLst>
                                            <p:cond delay="0"/>
                                          </p:stCondLst>
                                        </p:cTn>
                                        <p:tgtEl>
                                          <p:spTgt spid="19"/>
                                        </p:tgtEl>
                                        <p:attrNameLst>
                                          <p:attrName>style.visibility</p:attrName>
                                        </p:attrNameLst>
                                      </p:cBhvr>
                                      <p:to>
                                        <p:strVal val="visible"/>
                                      </p:to>
                                    </p:set>
                                    <p:animEffect transition="in" filter="diamond(in)">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p:bldP spid="26" grpId="1"/>
      <p:bldP spid="13" grpId="0" animBg="1"/>
      <p:bldP spid="13" grpId="1" animBg="1"/>
      <p:bldP spid="14" grpId="0"/>
      <p:bldP spid="1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2385"/>
            <a:ext cx="765175" cy="79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688087" y="253656"/>
            <a:ext cx="4550621" cy="734759"/>
            <a:chOff x="1465" y="817"/>
            <a:chExt cx="7221" cy="1160"/>
          </a:xfrm>
        </p:grpSpPr>
        <p:sp>
          <p:nvSpPr>
            <p:cNvPr id="5" name="TextBox 4"/>
            <p:cNvSpPr txBox="1">
              <a:spLocks noChangeArrowheads="1"/>
            </p:cNvSpPr>
            <p:nvPr/>
          </p:nvSpPr>
          <p:spPr bwMode="auto">
            <a:xfrm>
              <a:off x="1465" y="961"/>
              <a:ext cx="7221"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0"/>
                </a:spcBef>
                <a:buFontTx/>
                <a:buNone/>
              </a:pPr>
              <a:r>
                <a:rPr lang="en-US" altLang="en-US" sz="3590">
                  <a:solidFill>
                    <a:srgbClr val="FF0000"/>
                  </a:solidFill>
                  <a:latin typeface="Times New Roman" panose="02020603050405020304" pitchFamily="18" charset="0"/>
                </a:rPr>
                <a:t>*GIẢI NGHĨA TỪ:</a:t>
              </a:r>
            </a:p>
          </p:txBody>
        </p:sp>
        <p:sp>
          <p:nvSpPr>
            <p:cNvPr id="9" name="圆角矩形 2"/>
            <p:cNvSpPr/>
            <p:nvPr/>
          </p:nvSpPr>
          <p:spPr>
            <a:xfrm>
              <a:off x="1466" y="817"/>
              <a:ext cx="6302" cy="1160"/>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defRPr/>
              </a:pPr>
              <a:endParaRPr kumimoji="0" lang="zh-CN" altLang="en-US" sz="2795" b="0" i="0" u="none" strike="noStrike" kern="0" cap="none" spc="0" normalizeH="0" baseline="0" noProof="0">
                <a:ln>
                  <a:noFill/>
                </a:ln>
                <a:solidFill>
                  <a:prstClr val="white"/>
                </a:solidFill>
                <a:effectLst/>
                <a:uLnTx/>
                <a:uFillTx/>
              </a:endParaRPr>
            </a:p>
          </p:txBody>
        </p:sp>
      </p:grpSp>
      <p:grpSp>
        <p:nvGrpSpPr>
          <p:cNvPr id="2" name="Group 5"/>
          <p:cNvGrpSpPr/>
          <p:nvPr/>
        </p:nvGrpSpPr>
        <p:grpSpPr bwMode="auto">
          <a:xfrm>
            <a:off x="791237" y="1227037"/>
            <a:ext cx="10204547" cy="1378189"/>
            <a:chOff x="151" y="-771"/>
            <a:chExt cx="6180" cy="727"/>
          </a:xfrm>
        </p:grpSpPr>
        <p:sp>
          <p:nvSpPr>
            <p:cNvPr id="4" name="AutoShape 6"/>
            <p:cNvSpPr>
              <a:spLocks noChangeArrowheads="1"/>
            </p:cNvSpPr>
            <p:nvPr/>
          </p:nvSpPr>
          <p:spPr bwMode="gray">
            <a:xfrm>
              <a:off x="151" y="-771"/>
              <a:ext cx="5875" cy="727"/>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en-US"/>
            </a:p>
          </p:txBody>
        </p:sp>
        <p:sp>
          <p:nvSpPr>
            <p:cNvPr id="6" name="Text Box 7"/>
            <p:cNvSpPr txBox="1">
              <a:spLocks noChangeArrowheads="1"/>
            </p:cNvSpPr>
            <p:nvPr/>
          </p:nvSpPr>
          <p:spPr bwMode="gray">
            <a:xfrm>
              <a:off x="240" y="-688"/>
              <a:ext cx="6091"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57150">
                <a:buNone/>
              </a:pPr>
              <a:r>
                <a:rPr lang="en-US" b="1" dirty="0">
                  <a:solidFill>
                    <a:srgbClr val="002060"/>
                  </a:solidFill>
                  <a:latin typeface="Times New Roman" panose="02020603050405020304" pitchFamily="18" charset="0"/>
                  <a:cs typeface="Times New Roman" panose="02020603050405020304" pitchFamily="18" charset="0"/>
                </a:rPr>
                <a:t>Anh hùng Lao động: danh hiệu nhà nước phong tặng người/ đơn vị có thành tích đặc biệt trong lao động</a:t>
              </a:r>
              <a:r>
                <a:rPr lang="vi-VN" altLang="en-US" b="1" dirty="0">
                  <a:solidFill>
                    <a:srgbClr val="002060"/>
                  </a:solidFill>
                  <a:latin typeface="Times New Roman" panose="02020603050405020304" pitchFamily="18" charset="0"/>
                  <a:cs typeface="Times New Roman" panose="02020603050405020304" pitchFamily="18" charset="0"/>
                </a:rPr>
                <a:t>.</a:t>
              </a:r>
            </a:p>
          </p:txBody>
        </p:sp>
      </p:grpSp>
      <p:pic>
        <p:nvPicPr>
          <p:cNvPr id="23" name="Picture 22" descr="huyc"/>
          <p:cNvPicPr>
            <a:picLocks noChangeAspect="1"/>
          </p:cNvPicPr>
          <p:nvPr/>
        </p:nvPicPr>
        <p:blipFill>
          <a:blip r:embed="rId3"/>
          <a:srcRect l="4517" r="2806"/>
          <a:stretch>
            <a:fillRect/>
          </a:stretch>
        </p:blipFill>
        <p:spPr>
          <a:xfrm>
            <a:off x="2345690" y="2857500"/>
            <a:ext cx="7242175" cy="3486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par>
                                <p:cTn id="11" presetID="8" presetClass="entr" presetSubtype="16" fill="hold" nodeType="withEffect">
                                  <p:stCondLst>
                                    <p:cond delay="0"/>
                                  </p:stCondLst>
                                  <p:childTnLst>
                                    <p:set>
                                      <p:cBhvr>
                                        <p:cTn id="12" dur="500" fill="hold">
                                          <p:stCondLst>
                                            <p:cond delay="0"/>
                                          </p:stCondLst>
                                        </p:cTn>
                                        <p:tgtEl>
                                          <p:spTgt spid="23"/>
                                        </p:tgtEl>
                                        <p:attrNameLst>
                                          <p:attrName>style.visibility</p:attrName>
                                        </p:attrNameLst>
                                      </p:cBhvr>
                                      <p:to>
                                        <p:strVal val="visible"/>
                                      </p:to>
                                    </p:set>
                                    <p:animEffect transition="in" filter="diamond(in)">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gray">
          <a:xfrm>
            <a:off x="156210" y="1383665"/>
            <a:ext cx="11827510" cy="138811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lgn="just"/>
            <a:endParaRPr lang="en-US" sz="3200"/>
          </a:p>
        </p:txBody>
      </p:sp>
      <p:pic>
        <p:nvPicPr>
          <p:cNvPr id="11" name="图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2385"/>
            <a:ext cx="765175" cy="79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688087" y="253656"/>
            <a:ext cx="4550621" cy="734759"/>
            <a:chOff x="1465" y="817"/>
            <a:chExt cx="7221" cy="1160"/>
          </a:xfrm>
        </p:grpSpPr>
        <p:sp>
          <p:nvSpPr>
            <p:cNvPr id="5" name="TextBox 4"/>
            <p:cNvSpPr txBox="1">
              <a:spLocks noChangeArrowheads="1"/>
            </p:cNvSpPr>
            <p:nvPr/>
          </p:nvSpPr>
          <p:spPr bwMode="auto">
            <a:xfrm>
              <a:off x="1465" y="961"/>
              <a:ext cx="7221"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0"/>
                </a:spcBef>
                <a:buFontTx/>
                <a:buNone/>
              </a:pPr>
              <a:r>
                <a:rPr lang="en-US" altLang="en-US" sz="3590">
                  <a:solidFill>
                    <a:srgbClr val="FF0000"/>
                  </a:solidFill>
                  <a:latin typeface="Times New Roman" panose="02020603050405020304" pitchFamily="18" charset="0"/>
                </a:rPr>
                <a:t>*GIẢI NGHĨA TỪ:</a:t>
              </a:r>
            </a:p>
          </p:txBody>
        </p:sp>
        <p:sp>
          <p:nvSpPr>
            <p:cNvPr id="9" name="圆角矩形 2"/>
            <p:cNvSpPr/>
            <p:nvPr/>
          </p:nvSpPr>
          <p:spPr>
            <a:xfrm>
              <a:off x="1466" y="817"/>
              <a:ext cx="6302" cy="1160"/>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defRPr/>
              </a:pPr>
              <a:endParaRPr kumimoji="0" lang="zh-CN" altLang="en-US" sz="2795" b="0" i="0" u="none" strike="noStrike" kern="0" cap="none" spc="0" normalizeH="0" baseline="0" noProof="0">
                <a:ln>
                  <a:noFill/>
                </a:ln>
                <a:solidFill>
                  <a:prstClr val="white"/>
                </a:solidFill>
                <a:effectLst/>
                <a:uLnTx/>
                <a:uFillTx/>
              </a:endParaRPr>
            </a:p>
          </p:txBody>
        </p:sp>
      </p:grpSp>
      <p:sp>
        <p:nvSpPr>
          <p:cNvPr id="2" name="Text Box 1"/>
          <p:cNvSpPr txBox="1"/>
          <p:nvPr/>
        </p:nvSpPr>
        <p:spPr>
          <a:xfrm>
            <a:off x="156210" y="1539240"/>
            <a:ext cx="11978005" cy="1076325"/>
          </a:xfrm>
          <a:prstGeom prst="rect">
            <a:avLst/>
          </a:prstGeom>
          <a:noFill/>
        </p:spPr>
        <p:txBody>
          <a:bodyPr wrap="square" rtlCol="0" anchor="t">
            <a:spAutoFit/>
          </a:bodyPr>
          <a:lstStyle/>
          <a:p>
            <a:pPr algn="just"/>
            <a:r>
              <a:rPr lang="vi-VN" altLang="en-US" sz="3200" b="1" dirty="0">
                <a:solidFill>
                  <a:srgbClr val="000000"/>
                </a:solidFill>
                <a:latin typeface="Times New Roman" panose="02020603050405020304" pitchFamily="18" charset="0"/>
                <a:cs typeface="Arial" panose="020B0604020202020204" pitchFamily="34" charset="0"/>
                <a:sym typeface="+mn-ea"/>
              </a:rPr>
              <a:t>Huân chương: </a:t>
            </a:r>
            <a:r>
              <a:rPr lang="vi-VN" altLang="x-none" sz="3200" dirty="0">
                <a:solidFill>
                  <a:srgbClr val="000000"/>
                </a:solidFill>
                <a:latin typeface="Times New Roman" panose="02020603050405020304" pitchFamily="18" charset="0"/>
                <a:sym typeface="+mn-ea"/>
              </a:rPr>
              <a:t>vật làm bằng kim loại, đeo trước ngực làm dấu hiệu cho phần thưởng lớn được nhà nước trao tặng cho người có công.</a:t>
            </a:r>
          </a:p>
        </p:txBody>
      </p:sp>
      <p:pic>
        <p:nvPicPr>
          <p:cNvPr id="70660" name="Picture 4" descr="Thủ tục xin cấp lại Huân chương do bị mục nát theo quy định hiện hành -  Luật Việt Phong | Công ty Luật uy tí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315" y="3166745"/>
            <a:ext cx="4391660" cy="33896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7890" name="Picture 2" descr="Công bố thông tin đề nghị khen thưởng huân chương đối với các tập thể, cá  nhân - Hànộimới"/>
          <p:cNvPicPr>
            <a:picLocks noChangeAspect="1"/>
          </p:cNvPicPr>
          <p:nvPr/>
        </p:nvPicPr>
        <p:blipFill>
          <a:blip r:embed="rId4"/>
          <a:stretch>
            <a:fillRect/>
          </a:stretch>
        </p:blipFill>
        <p:spPr>
          <a:xfrm>
            <a:off x="584200" y="3082925"/>
            <a:ext cx="5193665" cy="32639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789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0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3865" y="998583"/>
            <a:ext cx="11624987" cy="1382395"/>
          </a:xfrm>
          <a:prstGeom prst="rect">
            <a:avLst/>
          </a:prstGeom>
        </p:spPr>
        <p:txBody>
          <a:bodyPr wrap="square" lIns="91390" tIns="45694" rIns="91390" bIns="45694">
            <a:spAutoFit/>
          </a:bodyPr>
          <a:lstStyle/>
          <a:p>
            <a:pPr indent="800100" algn="just"/>
            <a:r>
              <a:rPr lang="en-US" sz="2800" b="1" dirty="0" err="1">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Rất nhiều sản phẩm nông nghiệp được nông</a:t>
            </a:r>
            <a:r>
              <a:rPr lang="vi-VN" altLang="en-US" sz="2800" dirty="0" err="1">
                <a:latin typeface="Arial" panose="020B0604020202020204" pitchFamily="34" charset="0"/>
                <a:cs typeface="Arial" panose="020B0604020202020204" pitchFamily="34" charset="0"/>
              </a:rPr>
              <a:t> dân</a:t>
            </a:r>
            <a:r>
              <a:rPr lang="en-US" sz="2800" dirty="0" err="1">
                <a:latin typeface="Arial" panose="020B0604020202020204" pitchFamily="34" charset="0"/>
                <a:cs typeface="Arial" panose="020B0604020202020204" pitchFamily="34" charset="0"/>
              </a:rPr>
              <a:t> gắn liền với tên của ông một cách thân thiết: dưa ông Của, cà chua ông Của, lúa ông Của,...    Còn bạn bè trìu mến gọi ông là </a:t>
            </a:r>
            <a:r>
              <a:rPr lang="vi-VN" altLang="en-US" sz="2800" dirty="0" err="1">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 bác học của đồng ruộng”</a:t>
            </a:r>
            <a:r>
              <a:rPr lang="en-US" sz="2800" dirty="0">
                <a:latin typeface="Arial" panose="020B0604020202020204" pitchFamily="34" charset="0"/>
                <a:cs typeface="Arial" panose="020B0604020202020204" pitchFamily="34" charset="0"/>
              </a:rPr>
              <a:t>. </a:t>
            </a:r>
            <a:endParaRPr lang="vi-VN" sz="2800" dirty="0">
              <a:latin typeface="Arial" panose="020B0604020202020204" pitchFamily="34" charset="0"/>
              <a:cs typeface="Arial" panose="020B0604020202020204" pitchFamily="34" charset="0"/>
            </a:endParaRPr>
          </a:p>
        </p:txBody>
      </p:sp>
      <p:sp>
        <p:nvSpPr>
          <p:cNvPr id="8" name="Rectangle 2"/>
          <p:cNvSpPr/>
          <p:nvPr/>
        </p:nvSpPr>
        <p:spPr>
          <a:xfrm>
            <a:off x="343865" y="2920093"/>
            <a:ext cx="11624987" cy="2675255"/>
          </a:xfrm>
          <a:prstGeom prst="rect">
            <a:avLst/>
          </a:prstGeom>
        </p:spPr>
        <p:txBody>
          <a:bodyPr wrap="square" lIns="91390" tIns="45694" rIns="91390" bIns="45694">
            <a:spAutoFit/>
          </a:bodyPr>
          <a:lstStyle/>
          <a:p>
            <a:pPr indent="800100" algn="just"/>
            <a:r>
              <a:rPr lang="en-US" altLang="vi-VN" sz="2800" dirty="0">
                <a:latin typeface="Arial" panose="020B0604020202020204" pitchFamily="34" charset="0"/>
                <a:cs typeface="Arial" panose="020B0604020202020204" pitchFamily="34" charset="0"/>
              </a:rPr>
              <a:t>Ông Lương Định Của không còn nữa   nhưng những giống cây ông để lại  và tên tuổi ông  vẫn còn khắc sâu trong tâm trí của người dân Việt Nam.     Ông đã được Nhà nước trao tặng danh hiệu   Anh hùng Lao động,   Huân chương Lao động hạng Nhất   và Giải thưởng Hồ Chí Minh.</a:t>
            </a:r>
          </a:p>
          <a:p>
            <a:pPr indent="800100" algn="r"/>
            <a:endParaRPr lang="en-US" altLang="vi-VN" sz="28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5131753" y="1427480"/>
            <a:ext cx="121285" cy="5207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7515543" y="1388745"/>
            <a:ext cx="166370" cy="4965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0536873" y="1427480"/>
            <a:ext cx="158115" cy="5308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579245" y="1778635"/>
            <a:ext cx="328295" cy="601980"/>
            <a:chOff x="2487" y="2801"/>
            <a:chExt cx="517" cy="948"/>
          </a:xfrm>
        </p:grpSpPr>
        <p:cxnSp>
          <p:nvCxnSpPr>
            <p:cNvPr id="7" name="Straight Connector 6"/>
            <p:cNvCxnSpPr/>
            <p:nvPr/>
          </p:nvCxnSpPr>
          <p:spPr>
            <a:xfrm flipH="1">
              <a:off x="2688" y="2801"/>
              <a:ext cx="316" cy="9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487" y="2801"/>
              <a:ext cx="316" cy="9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flipH="1">
            <a:off x="7681913" y="269748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131378" y="3429000"/>
            <a:ext cx="142240" cy="4457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785043" y="3300095"/>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896235" y="3751580"/>
            <a:ext cx="401320" cy="601980"/>
            <a:chOff x="4561" y="5908"/>
            <a:chExt cx="632" cy="948"/>
          </a:xfrm>
        </p:grpSpPr>
        <p:cxnSp>
          <p:nvCxnSpPr>
            <p:cNvPr id="13" name="Straight Connector 12"/>
            <p:cNvCxnSpPr/>
            <p:nvPr/>
          </p:nvCxnSpPr>
          <p:spPr>
            <a:xfrm flipH="1">
              <a:off x="4877" y="5908"/>
              <a:ext cx="316" cy="9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561" y="5908"/>
              <a:ext cx="316" cy="9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10942003" y="375158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096578" y="418084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134158" y="418084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1"/>
          <p:cNvCxnSpPr/>
          <p:nvPr/>
        </p:nvCxnSpPr>
        <p:spPr>
          <a:xfrm flipH="1">
            <a:off x="6775133" y="1895475"/>
            <a:ext cx="152400" cy="5492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nodeType="clickEffect">
                                  <p:stCondLst>
                                    <p:cond delay="0"/>
                                  </p:stCondLst>
                                  <p:childTnLst>
                                    <p:set>
                                      <p:cBhvr>
                                        <p:cTn id="10" dur="500"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7" presetClass="entr" presetSubtype="4" fill="hold" nodeType="afterEffect">
                                  <p:stCondLst>
                                    <p:cond delay="0"/>
                                  </p:stCondLst>
                                  <p:childTnLst>
                                    <p:set>
                                      <p:cBhvr>
                                        <p:cTn id="15" dur="500"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7" presetClass="entr" presetSubtype="4" fill="hold" nodeType="afterEffect">
                                  <p:stCondLst>
                                    <p:cond delay="0"/>
                                  </p:stCondLst>
                                  <p:childTnLst>
                                    <p:set>
                                      <p:cBhvr>
                                        <p:cTn id="20" dur="500"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2000"/>
                            </p:stCondLst>
                            <p:childTnLst>
                              <p:par>
                                <p:cTn id="28" presetID="7" presetClass="entr" presetSubtype="4" fill="hold" nodeType="afterEffect">
                                  <p:stCondLst>
                                    <p:cond delay="0"/>
                                  </p:stCondLst>
                                  <p:childTnLst>
                                    <p:set>
                                      <p:cBhvr>
                                        <p:cTn id="29" dur="500"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7" presetClass="entr" presetSubtype="4" fill="hold" nodeType="clickEffect">
                                  <p:stCondLst>
                                    <p:cond delay="0"/>
                                  </p:stCondLst>
                                  <p:childTnLst>
                                    <p:set>
                                      <p:cBhvr>
                                        <p:cTn id="39" dur="500"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7" presetClass="entr" presetSubtype="4" fill="hold" nodeType="afterEffect">
                                  <p:stCondLst>
                                    <p:cond delay="0"/>
                                  </p:stCondLst>
                                  <p:childTnLst>
                                    <p:set>
                                      <p:cBhvr>
                                        <p:cTn id="44" dur="500"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par>
                          <p:cTn id="47" fill="hold">
                            <p:stCondLst>
                              <p:cond delay="1000"/>
                            </p:stCondLst>
                            <p:childTnLst>
                              <p:par>
                                <p:cTn id="48" presetID="7" presetClass="entr" presetSubtype="4" fill="hold" nodeType="afterEffect">
                                  <p:stCondLst>
                                    <p:cond delay="0"/>
                                  </p:stCondLst>
                                  <p:childTnLst>
                                    <p:set>
                                      <p:cBhvr>
                                        <p:cTn id="49" dur="500"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2000"/>
                            </p:stCondLst>
                            <p:childTnLst>
                              <p:par>
                                <p:cTn id="57" presetID="7" presetClass="entr" presetSubtype="4" fill="hold" nodeType="afterEffect">
                                  <p:stCondLst>
                                    <p:cond delay="0"/>
                                  </p:stCondLst>
                                  <p:childTnLst>
                                    <p:set>
                                      <p:cBhvr>
                                        <p:cTn id="58" dur="500"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7" presetClass="entr" presetSubtype="4" fill="hold" nodeType="afterEffect">
                                  <p:stCondLst>
                                    <p:cond delay="0"/>
                                  </p:stCondLst>
                                  <p:childTnLst>
                                    <p:set>
                                      <p:cBhvr>
                                        <p:cTn id="63" dur="500"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childTnLst>
                          </p:cTn>
                        </p:par>
                        <p:par>
                          <p:cTn id="66" fill="hold">
                            <p:stCondLst>
                              <p:cond delay="3000"/>
                            </p:stCondLst>
                            <p:childTnLst>
                              <p:par>
                                <p:cTn id="67" presetID="7" presetClass="entr" presetSubtype="4" fill="hold" nodeType="afterEffect">
                                  <p:stCondLst>
                                    <p:cond delay="0"/>
                                  </p:stCondLst>
                                  <p:childTnLst>
                                    <p:set>
                                      <p:cBhvr>
                                        <p:cTn id="68" dur="500"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305" y="95885"/>
            <a:ext cx="2131695" cy="547370"/>
          </a:xfrm>
          <a:prstGeom prst="rect">
            <a:avLst/>
          </a:prstGeom>
        </p:spPr>
      </p:pic>
      <p:sp>
        <p:nvSpPr>
          <p:cNvPr id="27" name="Text Box 21"/>
          <p:cNvSpPr txBox="1">
            <a:spLocks noChangeArrowheads="1"/>
          </p:cNvSpPr>
          <p:nvPr/>
        </p:nvSpPr>
        <p:spPr bwMode="auto">
          <a:xfrm>
            <a:off x="2022490" y="88265"/>
            <a:ext cx="85288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000" dirty="0">
                <a:solidFill>
                  <a:srgbClr val="FF0000"/>
                </a:solidFill>
                <a:latin typeface="Times New Roman" panose="02020603050405020304" pitchFamily="18" charset="0"/>
                <a:cs typeface="Times New Roman" panose="02020603050405020304" pitchFamily="18" charset="0"/>
              </a:rPr>
              <a:t>Nhà bác học của đồng ruộng</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36" name="Text Box 51"/>
          <p:cNvSpPr txBox="1">
            <a:spLocks noChangeArrowheads="1"/>
          </p:cNvSpPr>
          <p:nvPr/>
        </p:nvSpPr>
        <p:spPr bwMode="auto">
          <a:xfrm>
            <a:off x="235585" y="795655"/>
            <a:ext cx="11551920" cy="5914390"/>
          </a:xfrm>
          <a:custGeom>
            <a:avLst/>
            <a:gdLst>
              <a:gd name="connsiteX0" fmla="*/ 0 w 8698523"/>
              <a:gd name="connsiteY0" fmla="*/ 0 h 2308324"/>
              <a:gd name="connsiteX1" fmla="*/ 666887 w 8698523"/>
              <a:gd name="connsiteY1" fmla="*/ 0 h 2308324"/>
              <a:gd name="connsiteX2" fmla="*/ 1246788 w 8698523"/>
              <a:gd name="connsiteY2" fmla="*/ 0 h 2308324"/>
              <a:gd name="connsiteX3" fmla="*/ 2000660 w 8698523"/>
              <a:gd name="connsiteY3" fmla="*/ 0 h 2308324"/>
              <a:gd name="connsiteX4" fmla="*/ 2493577 w 8698523"/>
              <a:gd name="connsiteY4" fmla="*/ 0 h 2308324"/>
              <a:gd name="connsiteX5" fmla="*/ 2899508 w 8698523"/>
              <a:gd name="connsiteY5" fmla="*/ 0 h 2308324"/>
              <a:gd name="connsiteX6" fmla="*/ 3305439 w 8698523"/>
              <a:gd name="connsiteY6" fmla="*/ 0 h 2308324"/>
              <a:gd name="connsiteX7" fmla="*/ 3624385 w 8698523"/>
              <a:gd name="connsiteY7" fmla="*/ 0 h 2308324"/>
              <a:gd name="connsiteX8" fmla="*/ 4378257 w 8698523"/>
              <a:gd name="connsiteY8" fmla="*/ 0 h 2308324"/>
              <a:gd name="connsiteX9" fmla="*/ 4784188 w 8698523"/>
              <a:gd name="connsiteY9" fmla="*/ 0 h 2308324"/>
              <a:gd name="connsiteX10" fmla="*/ 5538060 w 8698523"/>
              <a:gd name="connsiteY10" fmla="*/ 0 h 2308324"/>
              <a:gd name="connsiteX11" fmla="*/ 6204946 w 8698523"/>
              <a:gd name="connsiteY11" fmla="*/ 0 h 2308324"/>
              <a:gd name="connsiteX12" fmla="*/ 6871833 w 8698523"/>
              <a:gd name="connsiteY12" fmla="*/ 0 h 2308324"/>
              <a:gd name="connsiteX13" fmla="*/ 7625705 w 8698523"/>
              <a:gd name="connsiteY13" fmla="*/ 0 h 2308324"/>
              <a:gd name="connsiteX14" fmla="*/ 8698523 w 8698523"/>
              <a:gd name="connsiteY14" fmla="*/ 0 h 2308324"/>
              <a:gd name="connsiteX15" fmla="*/ 8698523 w 8698523"/>
              <a:gd name="connsiteY15" fmla="*/ 553998 h 2308324"/>
              <a:gd name="connsiteX16" fmla="*/ 8698523 w 8698523"/>
              <a:gd name="connsiteY16" fmla="*/ 1107996 h 2308324"/>
              <a:gd name="connsiteX17" fmla="*/ 8698523 w 8698523"/>
              <a:gd name="connsiteY17" fmla="*/ 1661993 h 2308324"/>
              <a:gd name="connsiteX18" fmla="*/ 8698523 w 8698523"/>
              <a:gd name="connsiteY18" fmla="*/ 2308324 h 2308324"/>
              <a:gd name="connsiteX19" fmla="*/ 8118621 w 8698523"/>
              <a:gd name="connsiteY19" fmla="*/ 2308324 h 2308324"/>
              <a:gd name="connsiteX20" fmla="*/ 7451735 w 8698523"/>
              <a:gd name="connsiteY20" fmla="*/ 2308324 h 2308324"/>
              <a:gd name="connsiteX21" fmla="*/ 7045804 w 8698523"/>
              <a:gd name="connsiteY21" fmla="*/ 2308324 h 2308324"/>
              <a:gd name="connsiteX22" fmla="*/ 6291932 w 8698523"/>
              <a:gd name="connsiteY22" fmla="*/ 2308324 h 2308324"/>
              <a:gd name="connsiteX23" fmla="*/ 5625045 w 8698523"/>
              <a:gd name="connsiteY23" fmla="*/ 2308324 h 2308324"/>
              <a:gd name="connsiteX24" fmla="*/ 4871173 w 8698523"/>
              <a:gd name="connsiteY24" fmla="*/ 2308324 h 2308324"/>
              <a:gd name="connsiteX25" fmla="*/ 4291271 w 8698523"/>
              <a:gd name="connsiteY25" fmla="*/ 2308324 h 2308324"/>
              <a:gd name="connsiteX26" fmla="*/ 3972326 w 8698523"/>
              <a:gd name="connsiteY26" fmla="*/ 2308324 h 2308324"/>
              <a:gd name="connsiteX27" fmla="*/ 3218454 w 8698523"/>
              <a:gd name="connsiteY27" fmla="*/ 2308324 h 2308324"/>
              <a:gd name="connsiteX28" fmla="*/ 2638552 w 8698523"/>
              <a:gd name="connsiteY28" fmla="*/ 2308324 h 2308324"/>
              <a:gd name="connsiteX29" fmla="*/ 2232621 w 8698523"/>
              <a:gd name="connsiteY29" fmla="*/ 2308324 h 2308324"/>
              <a:gd name="connsiteX30" fmla="*/ 1826690 w 8698523"/>
              <a:gd name="connsiteY30" fmla="*/ 2308324 h 2308324"/>
              <a:gd name="connsiteX31" fmla="*/ 1420759 w 8698523"/>
              <a:gd name="connsiteY31" fmla="*/ 2308324 h 2308324"/>
              <a:gd name="connsiteX32" fmla="*/ 1014828 w 8698523"/>
              <a:gd name="connsiteY32" fmla="*/ 2308324 h 2308324"/>
              <a:gd name="connsiteX33" fmla="*/ 521911 w 8698523"/>
              <a:gd name="connsiteY33" fmla="*/ 2308324 h 2308324"/>
              <a:gd name="connsiteX34" fmla="*/ 0 w 8698523"/>
              <a:gd name="connsiteY34" fmla="*/ 2308324 h 2308324"/>
              <a:gd name="connsiteX35" fmla="*/ 0 w 8698523"/>
              <a:gd name="connsiteY35" fmla="*/ 1777409 h 2308324"/>
              <a:gd name="connsiteX36" fmla="*/ 0 w 8698523"/>
              <a:gd name="connsiteY36" fmla="*/ 1177245 h 2308324"/>
              <a:gd name="connsiteX37" fmla="*/ 0 w 8698523"/>
              <a:gd name="connsiteY37" fmla="*/ 600164 h 2308324"/>
              <a:gd name="connsiteX38" fmla="*/ 0 w 8698523"/>
              <a:gd name="connsiteY38"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698523" h="2308324" fill="none" extrusionOk="0">
                <a:moveTo>
                  <a:pt x="0" y="0"/>
                </a:moveTo>
                <a:cubicBezTo>
                  <a:pt x="244611" y="-2585"/>
                  <a:pt x="374831" y="36906"/>
                  <a:pt x="666887" y="0"/>
                </a:cubicBezTo>
                <a:cubicBezTo>
                  <a:pt x="958943" y="-36906"/>
                  <a:pt x="1107359" y="28330"/>
                  <a:pt x="1246788" y="0"/>
                </a:cubicBezTo>
                <a:cubicBezTo>
                  <a:pt x="1386217" y="-28330"/>
                  <a:pt x="1653973" y="12861"/>
                  <a:pt x="2000660" y="0"/>
                </a:cubicBezTo>
                <a:cubicBezTo>
                  <a:pt x="2347347" y="-12861"/>
                  <a:pt x="2363256" y="52706"/>
                  <a:pt x="2493577" y="0"/>
                </a:cubicBezTo>
                <a:cubicBezTo>
                  <a:pt x="2623898" y="-52706"/>
                  <a:pt x="2801977" y="27179"/>
                  <a:pt x="2899508" y="0"/>
                </a:cubicBezTo>
                <a:cubicBezTo>
                  <a:pt x="2997039" y="-27179"/>
                  <a:pt x="3146861" y="30051"/>
                  <a:pt x="3305439" y="0"/>
                </a:cubicBezTo>
                <a:cubicBezTo>
                  <a:pt x="3464017" y="-30051"/>
                  <a:pt x="3496409" y="3216"/>
                  <a:pt x="3624385" y="0"/>
                </a:cubicBezTo>
                <a:cubicBezTo>
                  <a:pt x="3752361" y="-3216"/>
                  <a:pt x="4147308" y="20740"/>
                  <a:pt x="4378257" y="0"/>
                </a:cubicBezTo>
                <a:cubicBezTo>
                  <a:pt x="4609206" y="-20740"/>
                  <a:pt x="4587694" y="2029"/>
                  <a:pt x="4784188" y="0"/>
                </a:cubicBezTo>
                <a:cubicBezTo>
                  <a:pt x="4980682" y="-2029"/>
                  <a:pt x="5194771" y="86451"/>
                  <a:pt x="5538060" y="0"/>
                </a:cubicBezTo>
                <a:cubicBezTo>
                  <a:pt x="5881349" y="-86451"/>
                  <a:pt x="5888320" y="73197"/>
                  <a:pt x="6204946" y="0"/>
                </a:cubicBezTo>
                <a:cubicBezTo>
                  <a:pt x="6521572" y="-73197"/>
                  <a:pt x="6561678" y="8455"/>
                  <a:pt x="6871833" y="0"/>
                </a:cubicBezTo>
                <a:cubicBezTo>
                  <a:pt x="7181988" y="-8455"/>
                  <a:pt x="7264128" y="78981"/>
                  <a:pt x="7625705" y="0"/>
                </a:cubicBezTo>
                <a:cubicBezTo>
                  <a:pt x="7987282" y="-78981"/>
                  <a:pt x="8478833" y="97756"/>
                  <a:pt x="8698523" y="0"/>
                </a:cubicBezTo>
                <a:cubicBezTo>
                  <a:pt x="8719326" y="121461"/>
                  <a:pt x="8681814" y="435478"/>
                  <a:pt x="8698523" y="553998"/>
                </a:cubicBezTo>
                <a:cubicBezTo>
                  <a:pt x="8715232" y="672518"/>
                  <a:pt x="8687195" y="895726"/>
                  <a:pt x="8698523" y="1107996"/>
                </a:cubicBezTo>
                <a:cubicBezTo>
                  <a:pt x="8709851" y="1320266"/>
                  <a:pt x="8658445" y="1446743"/>
                  <a:pt x="8698523" y="1661993"/>
                </a:cubicBezTo>
                <a:cubicBezTo>
                  <a:pt x="8738601" y="1877243"/>
                  <a:pt x="8677482" y="2036236"/>
                  <a:pt x="8698523" y="2308324"/>
                </a:cubicBezTo>
                <a:cubicBezTo>
                  <a:pt x="8449011" y="2375464"/>
                  <a:pt x="8343716" y="2259154"/>
                  <a:pt x="8118621" y="2308324"/>
                </a:cubicBezTo>
                <a:cubicBezTo>
                  <a:pt x="7893526" y="2357494"/>
                  <a:pt x="7728053" y="2239259"/>
                  <a:pt x="7451735" y="2308324"/>
                </a:cubicBezTo>
                <a:cubicBezTo>
                  <a:pt x="7175417" y="2377389"/>
                  <a:pt x="7240118" y="2304237"/>
                  <a:pt x="7045804" y="2308324"/>
                </a:cubicBezTo>
                <a:cubicBezTo>
                  <a:pt x="6851490" y="2312411"/>
                  <a:pt x="6570529" y="2284182"/>
                  <a:pt x="6291932" y="2308324"/>
                </a:cubicBezTo>
                <a:cubicBezTo>
                  <a:pt x="6013335" y="2332466"/>
                  <a:pt x="5824219" y="2289314"/>
                  <a:pt x="5625045" y="2308324"/>
                </a:cubicBezTo>
                <a:cubicBezTo>
                  <a:pt x="5425871" y="2327334"/>
                  <a:pt x="5226037" y="2221032"/>
                  <a:pt x="4871173" y="2308324"/>
                </a:cubicBezTo>
                <a:cubicBezTo>
                  <a:pt x="4516309" y="2395616"/>
                  <a:pt x="4533990" y="2298072"/>
                  <a:pt x="4291271" y="2308324"/>
                </a:cubicBezTo>
                <a:cubicBezTo>
                  <a:pt x="4048552" y="2318576"/>
                  <a:pt x="4050163" y="2293682"/>
                  <a:pt x="3972326" y="2308324"/>
                </a:cubicBezTo>
                <a:cubicBezTo>
                  <a:pt x="3894490" y="2322966"/>
                  <a:pt x="3537542" y="2266228"/>
                  <a:pt x="3218454" y="2308324"/>
                </a:cubicBezTo>
                <a:cubicBezTo>
                  <a:pt x="2899366" y="2350420"/>
                  <a:pt x="2849181" y="2300539"/>
                  <a:pt x="2638552" y="2308324"/>
                </a:cubicBezTo>
                <a:cubicBezTo>
                  <a:pt x="2427923" y="2316109"/>
                  <a:pt x="2351883" y="2270725"/>
                  <a:pt x="2232621" y="2308324"/>
                </a:cubicBezTo>
                <a:cubicBezTo>
                  <a:pt x="2113359" y="2345923"/>
                  <a:pt x="1985995" y="2301081"/>
                  <a:pt x="1826690" y="2308324"/>
                </a:cubicBezTo>
                <a:cubicBezTo>
                  <a:pt x="1667385" y="2315567"/>
                  <a:pt x="1584531" y="2262922"/>
                  <a:pt x="1420759" y="2308324"/>
                </a:cubicBezTo>
                <a:cubicBezTo>
                  <a:pt x="1256987" y="2353726"/>
                  <a:pt x="1216720" y="2260439"/>
                  <a:pt x="1014828" y="2308324"/>
                </a:cubicBezTo>
                <a:cubicBezTo>
                  <a:pt x="812936" y="2356209"/>
                  <a:pt x="705941" y="2289195"/>
                  <a:pt x="521911" y="2308324"/>
                </a:cubicBezTo>
                <a:cubicBezTo>
                  <a:pt x="337881" y="2327453"/>
                  <a:pt x="244670" y="2260919"/>
                  <a:pt x="0" y="2308324"/>
                </a:cubicBezTo>
                <a:cubicBezTo>
                  <a:pt x="-4669" y="2051833"/>
                  <a:pt x="11419" y="1921405"/>
                  <a:pt x="0" y="1777409"/>
                </a:cubicBezTo>
                <a:cubicBezTo>
                  <a:pt x="-11419" y="1633414"/>
                  <a:pt x="30529" y="1344587"/>
                  <a:pt x="0" y="1177245"/>
                </a:cubicBezTo>
                <a:cubicBezTo>
                  <a:pt x="-30529" y="1009903"/>
                  <a:pt x="22903" y="808455"/>
                  <a:pt x="0" y="600164"/>
                </a:cubicBezTo>
                <a:cubicBezTo>
                  <a:pt x="-22903" y="391873"/>
                  <a:pt x="69767" y="170819"/>
                  <a:pt x="0" y="0"/>
                </a:cubicBezTo>
                <a:close/>
              </a:path>
              <a:path w="8698523" h="2308324" stroke="0" extrusionOk="0">
                <a:moveTo>
                  <a:pt x="0" y="0"/>
                </a:moveTo>
                <a:cubicBezTo>
                  <a:pt x="146055" y="-33219"/>
                  <a:pt x="288000" y="46623"/>
                  <a:pt x="492916" y="0"/>
                </a:cubicBezTo>
                <a:cubicBezTo>
                  <a:pt x="697832" y="-46623"/>
                  <a:pt x="721017" y="6862"/>
                  <a:pt x="811862" y="0"/>
                </a:cubicBezTo>
                <a:cubicBezTo>
                  <a:pt x="902707" y="-6862"/>
                  <a:pt x="1316583" y="4124"/>
                  <a:pt x="1565734" y="0"/>
                </a:cubicBezTo>
                <a:cubicBezTo>
                  <a:pt x="1814885" y="-4124"/>
                  <a:pt x="1803227" y="32584"/>
                  <a:pt x="1971665" y="0"/>
                </a:cubicBezTo>
                <a:cubicBezTo>
                  <a:pt x="2140103" y="-32584"/>
                  <a:pt x="2286747" y="42130"/>
                  <a:pt x="2377596" y="0"/>
                </a:cubicBezTo>
                <a:cubicBezTo>
                  <a:pt x="2468445" y="-42130"/>
                  <a:pt x="2541488" y="1695"/>
                  <a:pt x="2696542" y="0"/>
                </a:cubicBezTo>
                <a:cubicBezTo>
                  <a:pt x="2851596" y="-1695"/>
                  <a:pt x="3016748" y="32115"/>
                  <a:pt x="3102473" y="0"/>
                </a:cubicBezTo>
                <a:cubicBezTo>
                  <a:pt x="3188198" y="-32115"/>
                  <a:pt x="3411615" y="46122"/>
                  <a:pt x="3508404" y="0"/>
                </a:cubicBezTo>
                <a:cubicBezTo>
                  <a:pt x="3605193" y="-46122"/>
                  <a:pt x="4095736" y="56591"/>
                  <a:pt x="4262276" y="0"/>
                </a:cubicBezTo>
                <a:cubicBezTo>
                  <a:pt x="4428816" y="-56591"/>
                  <a:pt x="4673257" y="11534"/>
                  <a:pt x="4842178" y="0"/>
                </a:cubicBezTo>
                <a:cubicBezTo>
                  <a:pt x="5011099" y="-11534"/>
                  <a:pt x="5389535" y="7557"/>
                  <a:pt x="5596050" y="0"/>
                </a:cubicBezTo>
                <a:cubicBezTo>
                  <a:pt x="5802565" y="-7557"/>
                  <a:pt x="6120637" y="2828"/>
                  <a:pt x="6349922" y="0"/>
                </a:cubicBezTo>
                <a:cubicBezTo>
                  <a:pt x="6579207" y="-2828"/>
                  <a:pt x="6691976" y="2280"/>
                  <a:pt x="6929823" y="0"/>
                </a:cubicBezTo>
                <a:cubicBezTo>
                  <a:pt x="7167670" y="-2280"/>
                  <a:pt x="7304064" y="43515"/>
                  <a:pt x="7422740" y="0"/>
                </a:cubicBezTo>
                <a:cubicBezTo>
                  <a:pt x="7541416" y="-43515"/>
                  <a:pt x="7736150" y="58152"/>
                  <a:pt x="7915656" y="0"/>
                </a:cubicBezTo>
                <a:cubicBezTo>
                  <a:pt x="8095162" y="-58152"/>
                  <a:pt x="8334109" y="83365"/>
                  <a:pt x="8698523" y="0"/>
                </a:cubicBezTo>
                <a:cubicBezTo>
                  <a:pt x="8707921" y="183378"/>
                  <a:pt x="8660090" y="306578"/>
                  <a:pt x="8698523" y="553998"/>
                </a:cubicBezTo>
                <a:cubicBezTo>
                  <a:pt x="8736956" y="801418"/>
                  <a:pt x="8664312" y="838266"/>
                  <a:pt x="8698523" y="1107996"/>
                </a:cubicBezTo>
                <a:cubicBezTo>
                  <a:pt x="8732734" y="1377726"/>
                  <a:pt x="8638552" y="1476548"/>
                  <a:pt x="8698523" y="1685077"/>
                </a:cubicBezTo>
                <a:cubicBezTo>
                  <a:pt x="8758494" y="1893606"/>
                  <a:pt x="8684102" y="2036943"/>
                  <a:pt x="8698523" y="2308324"/>
                </a:cubicBezTo>
                <a:cubicBezTo>
                  <a:pt x="8453413" y="2374869"/>
                  <a:pt x="8401753" y="2268918"/>
                  <a:pt x="8118621" y="2308324"/>
                </a:cubicBezTo>
                <a:cubicBezTo>
                  <a:pt x="7835489" y="2347730"/>
                  <a:pt x="7639140" y="2288881"/>
                  <a:pt x="7451735" y="2308324"/>
                </a:cubicBezTo>
                <a:cubicBezTo>
                  <a:pt x="7264330" y="2327767"/>
                  <a:pt x="7129096" y="2305685"/>
                  <a:pt x="6958818" y="2308324"/>
                </a:cubicBezTo>
                <a:cubicBezTo>
                  <a:pt x="6788540" y="2310963"/>
                  <a:pt x="6449930" y="2261497"/>
                  <a:pt x="6291932" y="2308324"/>
                </a:cubicBezTo>
                <a:cubicBezTo>
                  <a:pt x="6133934" y="2355151"/>
                  <a:pt x="5829147" y="2265846"/>
                  <a:pt x="5712030" y="2308324"/>
                </a:cubicBezTo>
                <a:cubicBezTo>
                  <a:pt x="5594913" y="2350802"/>
                  <a:pt x="5430008" y="2280152"/>
                  <a:pt x="5219114" y="2308324"/>
                </a:cubicBezTo>
                <a:cubicBezTo>
                  <a:pt x="5008220" y="2336496"/>
                  <a:pt x="4862539" y="2259064"/>
                  <a:pt x="4726197" y="2308324"/>
                </a:cubicBezTo>
                <a:cubicBezTo>
                  <a:pt x="4589855" y="2357584"/>
                  <a:pt x="4477861" y="2266914"/>
                  <a:pt x="4320266" y="2308324"/>
                </a:cubicBezTo>
                <a:cubicBezTo>
                  <a:pt x="4162671" y="2349734"/>
                  <a:pt x="3935500" y="2263697"/>
                  <a:pt x="3827350" y="2308324"/>
                </a:cubicBezTo>
                <a:cubicBezTo>
                  <a:pt x="3719200" y="2352951"/>
                  <a:pt x="3575421" y="2299828"/>
                  <a:pt x="3508404" y="2308324"/>
                </a:cubicBezTo>
                <a:cubicBezTo>
                  <a:pt x="3441387" y="2316820"/>
                  <a:pt x="3133508" y="2260040"/>
                  <a:pt x="3015488" y="2308324"/>
                </a:cubicBezTo>
                <a:cubicBezTo>
                  <a:pt x="2897468" y="2356608"/>
                  <a:pt x="2448573" y="2307754"/>
                  <a:pt x="2261616" y="2308324"/>
                </a:cubicBezTo>
                <a:cubicBezTo>
                  <a:pt x="2074659" y="2308894"/>
                  <a:pt x="1999876" y="2260797"/>
                  <a:pt x="1855685" y="2308324"/>
                </a:cubicBezTo>
                <a:cubicBezTo>
                  <a:pt x="1711494" y="2355851"/>
                  <a:pt x="1397222" y="2233123"/>
                  <a:pt x="1188798" y="2308324"/>
                </a:cubicBezTo>
                <a:cubicBezTo>
                  <a:pt x="980374" y="2383525"/>
                  <a:pt x="917719" y="2299288"/>
                  <a:pt x="695882" y="2308324"/>
                </a:cubicBezTo>
                <a:cubicBezTo>
                  <a:pt x="474045" y="2317360"/>
                  <a:pt x="145291" y="2293825"/>
                  <a:pt x="0" y="2308324"/>
                </a:cubicBezTo>
                <a:cubicBezTo>
                  <a:pt x="-4084" y="2050802"/>
                  <a:pt x="24227" y="2007843"/>
                  <a:pt x="0" y="1708160"/>
                </a:cubicBezTo>
                <a:cubicBezTo>
                  <a:pt x="-24227" y="1408477"/>
                  <a:pt x="30925" y="1341355"/>
                  <a:pt x="0" y="1177245"/>
                </a:cubicBezTo>
                <a:cubicBezTo>
                  <a:pt x="-30925" y="1013136"/>
                  <a:pt x="39225" y="828782"/>
                  <a:pt x="0" y="646331"/>
                </a:cubicBezTo>
                <a:cubicBezTo>
                  <a:pt x="-39225" y="463880"/>
                  <a:pt x="5875" y="179379"/>
                  <a:pt x="0" y="0"/>
                </a:cubicBezTo>
                <a:close/>
              </a:path>
            </a:pathLst>
          </a:custGeom>
        </p:spPr>
        <p:style>
          <a:lnRef idx="2">
            <a:schemeClr val="accent4"/>
          </a:lnRef>
          <a:fillRef idx="1">
            <a:schemeClr val="lt1"/>
          </a:fillRef>
          <a:effectRef idx="0">
            <a:schemeClr val="accent4"/>
          </a:effectRef>
          <a:fontRef idx="minor">
            <a:schemeClr val="dk1"/>
          </a:fontRef>
        </p:style>
        <p:txBody>
          <a:bodyPr wrap="square">
            <a:noAutofit/>
          </a:bodyPr>
          <a:lstStyle/>
          <a:p>
            <a:r>
              <a:rPr lang="en-US" sz="2200" dirty="0">
                <a:latin typeface="Times New Roman" panose="02020603050405020304" pitchFamily="18" charset="0"/>
                <a:cs typeface="Times New Roman" panose="02020603050405020304" pitchFamily="18" charset="0"/>
              </a:rPr>
              <a:t>        Lương Đ</a:t>
            </a:r>
            <a:r>
              <a:rPr lang="vi-VN" altLang="en-US" sz="2200" dirty="0">
                <a:latin typeface="Times New Roman" panose="02020603050405020304" pitchFamily="18" charset="0"/>
                <a:cs typeface="Times New Roman" panose="02020603050405020304" pitchFamily="18" charset="0"/>
              </a:rPr>
              <a:t>ị</a:t>
            </a:r>
            <a:r>
              <a:rPr lang="en-US" sz="2200" dirty="0">
                <a:latin typeface="Times New Roman" panose="02020603050405020304" pitchFamily="18" charset="0"/>
                <a:cs typeface="Times New Roman" panose="02020603050405020304" pitchFamily="18" charset="0"/>
              </a:rPr>
              <a:t>nh Của là một nhà nông học xuất sắc và là cha đẻ của nhiều giống cây trồng mới. Rất nhiều sản phẩm nông nghiệp được nông dân gắn liền với tên của ông một cách thân thiết: dưa ông Của, cà chua ông Của, lúa ông Của,.. Còn bạn bè trìu mến gọi ông là  “ nhà bác học của đồng ruộng”.</a:t>
            </a:r>
          </a:p>
          <a:p>
            <a:r>
              <a:rPr lang="en-US" sz="2200" dirty="0">
                <a:latin typeface="Times New Roman" panose="02020603050405020304" pitchFamily="18" charset="0"/>
                <a:cs typeface="Times New Roman" panose="02020603050405020304" pitchFamily="18" charset="0"/>
              </a:rPr>
              <a:t>       Là viện trưởng một viện nghiên cứu nhưng</a:t>
            </a:r>
            <a:r>
              <a:rPr lang="vi-VN" altLang="en-US" sz="2200" dirty="0">
                <a:latin typeface="Times New Roman" panose="02020603050405020304" pitchFamily="18" charset="0"/>
                <a:cs typeface="Times New Roman" panose="02020603050405020304" pitchFamily="18" charset="0"/>
              </a:rPr>
              <a:t> Lương Định Của vẫn </a:t>
            </a:r>
            <a:r>
              <a:rPr lang="en-US" sz="2200" dirty="0">
                <a:latin typeface="Times New Roman" panose="02020603050405020304" pitchFamily="18" charset="0"/>
                <a:cs typeface="Times New Roman" panose="02020603050405020304" pitchFamily="18" charset="0"/>
              </a:rPr>
              <a:t>làm việc trong một căn phòng rất đơn sơ. Ngoài giờ lên lớp, ông thường xắn quần, lội trên những cánh đồng thí nghiệm. Ông là người đầu tiên ứng dụng một cách sáng tạo các k</a:t>
            </a:r>
            <a:r>
              <a:rPr lang="vi-VN" altLang="en-US" sz="2200" dirty="0">
                <a:latin typeface="Times New Roman" panose="02020603050405020304" pitchFamily="18" charset="0"/>
                <a:cs typeface="Times New Roman" panose="02020603050405020304" pitchFamily="18" charset="0"/>
              </a:rPr>
              <a:t>ĩ</a:t>
            </a:r>
            <a:r>
              <a:rPr lang="en-US" sz="2200" dirty="0">
                <a:latin typeface="Times New Roman" panose="02020603050405020304" pitchFamily="18" charset="0"/>
                <a:cs typeface="Times New Roman" panose="02020603050405020304" pitchFamily="18" charset="0"/>
              </a:rPr>
              <a:t> thuật canh tác của nước ngoài vào việc trồng lúa ở Việt Nam như: cấy chăng dây thẳng hàng, cấy ngửa tay để cây lúa không bị ngập quá sâu xuống bùn,..</a:t>
            </a:r>
          </a:p>
          <a:p>
            <a:r>
              <a:rPr lang="en-US" sz="2200" dirty="0">
                <a:latin typeface="Times New Roman" panose="02020603050405020304" pitchFamily="18" charset="0"/>
                <a:cs typeface="Times New Roman" panose="02020603050405020304" pitchFamily="18" charset="0"/>
              </a:rPr>
              <a:t>       Có lần, một người bạn nước ngoài gửi cho viện nghiên cứu của ông mười hạt thóc giống quý. Giữa lúc ấy, trời rét đậm. Ông Của bảo: “</a:t>
            </a:r>
            <a:r>
              <a:rPr lang="vi-VN" altLang="en-US" sz="2200" dirty="0">
                <a:latin typeface="Times New Roman" panose="02020603050405020304" pitchFamily="18" charset="0"/>
                <a:cs typeface="Times New Roman" panose="02020603050405020304" pitchFamily="18" charset="0"/>
              </a:rPr>
              <a:t>K</a:t>
            </a:r>
            <a:r>
              <a:rPr lang="en-US" sz="2200" dirty="0">
                <a:latin typeface="Times New Roman" panose="02020603050405020304" pitchFamily="18" charset="0"/>
                <a:cs typeface="Times New Roman" panose="02020603050405020304" pitchFamily="18" charset="0"/>
              </a:rPr>
              <a:t>hông thể để những hạt giống quý này nảy mầm rồi chết vì rét”. Ông chia mười hạt thóc giống làm hai phần. Năm hạt, ông gieo trong phòng thí nghiệm. Năm hạt còn lại, ông ngâm nước ấm, gói vào khăn, tối </a:t>
            </a:r>
            <a:r>
              <a:rPr lang="en-US" sz="2200" dirty="0" err="1">
                <a:latin typeface="Times New Roman" panose="02020603050405020304" pitchFamily="18" charset="0"/>
                <a:cs typeface="Times New Roman" panose="02020603050405020304" pitchFamily="18" charset="0"/>
              </a:rPr>
              <a:t>tối</a:t>
            </a:r>
            <a:r>
              <a:rPr lang="vi-VN" altLang="en-US" sz="2200" dirty="0" err="1">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ủ trong người, trùm chăn ngủ để hơi ấm</a:t>
            </a:r>
            <a:r>
              <a:rPr lang="vi-VN" altLang="en-US" sz="2200" dirty="0">
                <a:latin typeface="Times New Roman" panose="02020603050405020304" pitchFamily="18" charset="0"/>
                <a:cs typeface="Times New Roman" panose="02020603050405020304" pitchFamily="18" charset="0"/>
              </a:rPr>
              <a:t> của </a:t>
            </a:r>
            <a:r>
              <a:rPr lang="en-US" sz="2200" dirty="0">
                <a:latin typeface="Times New Roman" panose="02020603050405020304" pitchFamily="18" charset="0"/>
                <a:cs typeface="Times New Roman" panose="02020603050405020304" pitchFamily="18" charset="0"/>
              </a:rPr>
              <a:t>cơ thể làm cho thóc nảy mầm. Sau đợt rét kéo dài, chỉ </a:t>
            </a:r>
            <a:r>
              <a:rPr lang="en-US" sz="2200" dirty="0" err="1">
                <a:latin typeface="Times New Roman" panose="02020603050405020304" pitchFamily="18" charset="0"/>
                <a:cs typeface="Times New Roman" panose="02020603050405020304" pitchFamily="18" charset="0"/>
              </a:rPr>
              <a:t>có</a:t>
            </a:r>
            <a:r>
              <a:rPr lang="vi-VN" altLang="en-US" sz="2200" dirty="0" err="1">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năm hạt thó</a:t>
            </a:r>
            <a:r>
              <a:rPr lang="vi-VN" altLang="en-US" sz="2200" dirty="0">
                <a:latin typeface="Times New Roman" panose="02020603050405020304" pitchFamily="18" charset="0"/>
                <a:cs typeface="Times New Roman" panose="02020603050405020304" pitchFamily="18" charset="0"/>
              </a:rPr>
              <a:t>c </a:t>
            </a:r>
            <a:r>
              <a:rPr lang="en-US" sz="2200" dirty="0">
                <a:latin typeface="Times New Roman" panose="02020603050405020304" pitchFamily="18" charset="0"/>
                <a:cs typeface="Times New Roman" panose="02020603050405020304" pitchFamily="18" charset="0"/>
              </a:rPr>
              <a:t>ông Của ủ trong người là giữ được mầm xanh.</a:t>
            </a:r>
          </a:p>
          <a:p>
            <a:r>
              <a:rPr lang="en-US" sz="2200" dirty="0">
                <a:latin typeface="Times New Roman" panose="02020603050405020304" pitchFamily="18" charset="0"/>
                <a:cs typeface="Times New Roman" panose="02020603050405020304" pitchFamily="18" charset="0"/>
              </a:rPr>
              <a:t>      Ông Lương Định Của không còn nữa nhưng những giống cây ông để lại và tên tuổi ông vẫn còn khắc sâu trong tâm trí của người dân Việt Nam. Ông đã được Nhà nước trao tặng danh hiệu Anh hùng lao động, Huân chương Lao động hạng Nhất và giải thưởng Hồ Chí Minh</a:t>
            </a:r>
            <a:r>
              <a:rPr lang="vi-VN" altLang="en-US" sz="2200" dirty="0">
                <a:latin typeface="Times New Roman" panose="02020603050405020304" pitchFamily="18" charset="0"/>
                <a:cs typeface="Times New Roman" panose="02020603050405020304" pitchFamily="18" charset="0"/>
              </a:rPr>
              <a:t>.</a:t>
            </a:r>
          </a:p>
          <a:p>
            <a:r>
              <a:rPr lang="vi-VN" altLang="en-US" sz="2200" dirty="0">
                <a:latin typeface="Times New Roman" panose="02020603050405020304" pitchFamily="18" charset="0"/>
                <a:cs typeface="Times New Roman" panose="02020603050405020304" pitchFamily="18" charset="0"/>
              </a:rPr>
              <a:t>                                                                                                                                   Theo Minh Chuyên</a:t>
            </a: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410" y="18415"/>
            <a:ext cx="1186180" cy="1002030"/>
          </a:xfrm>
          <a:prstGeom prst="rect">
            <a:avLst/>
          </a:prstGeom>
        </p:spPr>
      </p:pic>
      <p:pic>
        <p:nvPicPr>
          <p:cNvPr id="30" name="Graphic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745726">
            <a:off x="571500" y="10160"/>
            <a:ext cx="498475" cy="4711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7"/>
                                        </p:tgtEl>
                                        <p:attrNameLst>
                                          <p:attrName>style.visibility</p:attrName>
                                        </p:attrNameLst>
                                      </p:cBhvr>
                                      <p:to>
                                        <p:strVal val="visible"/>
                                      </p:to>
                                    </p:set>
                                    <p:anim calcmode="discrete" valueType="clr">
                                      <p:cBhvr override="childStyle">
                                        <p:cTn id="7"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
                                        </p:tgtEl>
                                        <p:attrNameLst>
                                          <p:attrName>fillcolor</p:attrName>
                                        </p:attrNameLst>
                                      </p:cBhvr>
                                      <p:tavLst>
                                        <p:tav tm="0">
                                          <p:val>
                                            <p:clrVal>
                                              <a:schemeClr val="accent2"/>
                                            </p:clrVal>
                                          </p:val>
                                        </p:tav>
                                        <p:tav tm="50000">
                                          <p:val>
                                            <p:clrVal>
                                              <a:schemeClr val="hlink"/>
                                            </p:clrVal>
                                          </p:val>
                                        </p:tav>
                                      </p:tavLst>
                                    </p:anim>
                                    <p:set>
                                      <p:cBhvr>
                                        <p:cTn id="9" dur="80"/>
                                        <p:tgtEl>
                                          <p:spTgt spid="27"/>
                                        </p:tgtEl>
                                        <p:attrNameLst>
                                          <p:attrName>fill.type</p:attrName>
                                        </p:attrNameLst>
                                      </p:cBhvr>
                                      <p:to>
                                        <p:strVal val="solid"/>
                                      </p:to>
                                    </p:set>
                                  </p:childTnLst>
                                </p:cTn>
                              </p:par>
                              <p:par>
                                <p:cTn id="10" presetID="3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00" fill="hold"/>
                                        <p:tgtEl>
                                          <p:spTgt spid="36"/>
                                        </p:tgtEl>
                                        <p:attrNameLst>
                                          <p:attrName>ppt_w</p:attrName>
                                        </p:attrNameLst>
                                      </p:cBhvr>
                                      <p:tavLst>
                                        <p:tav tm="0">
                                          <p:val>
                                            <p:fltVal val="0"/>
                                          </p:val>
                                        </p:tav>
                                        <p:tav tm="100000">
                                          <p:val>
                                            <p:strVal val="#ppt_w"/>
                                          </p:val>
                                        </p:tav>
                                      </p:tavLst>
                                    </p:anim>
                                    <p:anim calcmode="lin" valueType="num">
                                      <p:cBhvr>
                                        <p:cTn id="13" dur="1000" fill="hold"/>
                                        <p:tgtEl>
                                          <p:spTgt spid="36"/>
                                        </p:tgtEl>
                                        <p:attrNameLst>
                                          <p:attrName>ppt_h</p:attrName>
                                        </p:attrNameLst>
                                      </p:cBhvr>
                                      <p:tavLst>
                                        <p:tav tm="0">
                                          <p:val>
                                            <p:fltVal val="0"/>
                                          </p:val>
                                        </p:tav>
                                        <p:tav tm="100000">
                                          <p:val>
                                            <p:strVal val="#ppt_h"/>
                                          </p:val>
                                        </p:tav>
                                      </p:tavLst>
                                    </p:anim>
                                    <p:anim calcmode="lin" valueType="num">
                                      <p:cBhvr>
                                        <p:cTn id="14" dur="1000" fill="hold"/>
                                        <p:tgtEl>
                                          <p:spTgt spid="36"/>
                                        </p:tgtEl>
                                        <p:attrNameLst>
                                          <p:attrName>style.rotation</p:attrName>
                                        </p:attrNameLst>
                                      </p:cBhvr>
                                      <p:tavLst>
                                        <p:tav tm="0">
                                          <p:val>
                                            <p:fltVal val="90"/>
                                          </p:val>
                                        </p:tav>
                                        <p:tav tm="100000">
                                          <p:val>
                                            <p:fltVal val="0"/>
                                          </p:val>
                                        </p:tav>
                                      </p:tavLst>
                                    </p:anim>
                                    <p:animEffect transition="in" filter="fade">
                                      <p:cBhvr>
                                        <p:cTn id="15" dur="1000"/>
                                        <p:tgtEl>
                                          <p:spTgt spid="36"/>
                                        </p:tgtEl>
                                      </p:cBhvr>
                                    </p:animEffect>
                                  </p:childTnLst>
                                </p:cTn>
                              </p:par>
                            </p:childTnLst>
                          </p:cTn>
                        </p:par>
                        <p:par>
                          <p:cTn id="16" fill="hold">
                            <p:stCondLst>
                              <p:cond delay="0"/>
                            </p:stCondLst>
                            <p:childTnLst>
                              <p:par>
                                <p:cTn id="17" presetID="31"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fltVal val="0"/>
                                          </p:val>
                                        </p:tav>
                                        <p:tav tm="100000">
                                          <p:val>
                                            <p:strVal val="#ppt_w"/>
                                          </p:val>
                                        </p:tav>
                                      </p:tavLst>
                                    </p:anim>
                                    <p:anim calcmode="lin" valueType="num">
                                      <p:cBhvr>
                                        <p:cTn id="20" dur="1000" fill="hold"/>
                                        <p:tgtEl>
                                          <p:spTgt spid="30"/>
                                        </p:tgtEl>
                                        <p:attrNameLst>
                                          <p:attrName>ppt_h</p:attrName>
                                        </p:attrNameLst>
                                      </p:cBhvr>
                                      <p:tavLst>
                                        <p:tav tm="0">
                                          <p:val>
                                            <p:fltVal val="0"/>
                                          </p:val>
                                        </p:tav>
                                        <p:tav tm="100000">
                                          <p:val>
                                            <p:strVal val="#ppt_h"/>
                                          </p:val>
                                        </p:tav>
                                      </p:tavLst>
                                    </p:anim>
                                    <p:anim calcmode="lin" valueType="num">
                                      <p:cBhvr>
                                        <p:cTn id="21" dur="1000" fill="hold"/>
                                        <p:tgtEl>
                                          <p:spTgt spid="30"/>
                                        </p:tgtEl>
                                        <p:attrNameLst>
                                          <p:attrName>style.rotation</p:attrName>
                                        </p:attrNameLst>
                                      </p:cBhvr>
                                      <p:tavLst>
                                        <p:tav tm="0">
                                          <p:val>
                                            <p:fltVal val="90"/>
                                          </p:val>
                                        </p:tav>
                                        <p:tav tm="100000">
                                          <p:val>
                                            <p:fltVal val="0"/>
                                          </p:val>
                                        </p:tav>
                                      </p:tavLst>
                                    </p:anim>
                                    <p:animEffect transition="in" filter="fade">
                                      <p:cBhvr>
                                        <p:cTn id="22"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6"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10"/>
          <p:cNvSpPr/>
          <p:nvPr/>
        </p:nvSpPr>
        <p:spPr>
          <a:xfrm>
            <a:off x="672465" y="3070225"/>
            <a:ext cx="11042650" cy="2324735"/>
          </a:xfrm>
          <a:prstGeom prst="roundRect">
            <a:avLst>
              <a:gd name="adj" fmla="val 11821"/>
            </a:avLst>
          </a:prstGeom>
          <a:solidFill>
            <a:schemeClr val="bg1"/>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buClr>
                <a:srgbClr val="000000"/>
              </a:buClr>
              <a:buFont typeface="Arial" panose="020B0604020202020204"/>
              <a:buNone/>
            </a:pPr>
            <a:endParaRPr lang="zh-CN" altLang="en-US" dirty="0">
              <a:cs typeface="+mn-ea"/>
              <a:sym typeface="+mn-lt"/>
            </a:endParaRPr>
          </a:p>
        </p:txBody>
      </p:sp>
      <p:sp>
        <p:nvSpPr>
          <p:cNvPr id="28" name="Text Box 23"/>
          <p:cNvSpPr txBox="1">
            <a:spLocks noChangeArrowheads="1"/>
          </p:cNvSpPr>
          <p:nvPr/>
        </p:nvSpPr>
        <p:spPr bwMode="auto">
          <a:xfrm>
            <a:off x="1310640" y="1532255"/>
            <a:ext cx="9601835" cy="1168400"/>
          </a:xfrm>
          <a:custGeom>
            <a:avLst/>
            <a:gdLst>
              <a:gd name="connsiteX0" fmla="*/ 0 w 7272808"/>
              <a:gd name="connsiteY0" fmla="*/ 0 h 523220"/>
              <a:gd name="connsiteX1" fmla="*/ 486719 w 7272808"/>
              <a:gd name="connsiteY1" fmla="*/ 0 h 523220"/>
              <a:gd name="connsiteX2" fmla="*/ 900709 w 7272808"/>
              <a:gd name="connsiteY2" fmla="*/ 0 h 523220"/>
              <a:gd name="connsiteX3" fmla="*/ 1387428 w 7272808"/>
              <a:gd name="connsiteY3" fmla="*/ 0 h 523220"/>
              <a:gd name="connsiteX4" fmla="*/ 1728691 w 7272808"/>
              <a:gd name="connsiteY4" fmla="*/ 0 h 523220"/>
              <a:gd name="connsiteX5" fmla="*/ 2288137 w 7272808"/>
              <a:gd name="connsiteY5" fmla="*/ 0 h 523220"/>
              <a:gd name="connsiteX6" fmla="*/ 2774856 w 7272808"/>
              <a:gd name="connsiteY6" fmla="*/ 0 h 523220"/>
              <a:gd name="connsiteX7" fmla="*/ 3188847 w 7272808"/>
              <a:gd name="connsiteY7" fmla="*/ 0 h 523220"/>
              <a:gd name="connsiteX8" fmla="*/ 3530109 w 7272808"/>
              <a:gd name="connsiteY8" fmla="*/ 0 h 523220"/>
              <a:gd name="connsiteX9" fmla="*/ 4235012 w 7272808"/>
              <a:gd name="connsiteY9" fmla="*/ 0 h 523220"/>
              <a:gd name="connsiteX10" fmla="*/ 4794459 w 7272808"/>
              <a:gd name="connsiteY10" fmla="*/ 0 h 523220"/>
              <a:gd name="connsiteX11" fmla="*/ 5353906 w 7272808"/>
              <a:gd name="connsiteY11" fmla="*/ 0 h 523220"/>
              <a:gd name="connsiteX12" fmla="*/ 5767896 w 7272808"/>
              <a:gd name="connsiteY12" fmla="*/ 0 h 523220"/>
              <a:gd name="connsiteX13" fmla="*/ 6254615 w 7272808"/>
              <a:gd name="connsiteY13" fmla="*/ 0 h 523220"/>
              <a:gd name="connsiteX14" fmla="*/ 6668605 w 7272808"/>
              <a:gd name="connsiteY14" fmla="*/ 0 h 523220"/>
              <a:gd name="connsiteX15" fmla="*/ 7272808 w 7272808"/>
              <a:gd name="connsiteY15" fmla="*/ 0 h 523220"/>
              <a:gd name="connsiteX16" fmla="*/ 7272808 w 7272808"/>
              <a:gd name="connsiteY16" fmla="*/ 523220 h 523220"/>
              <a:gd name="connsiteX17" fmla="*/ 6931545 w 7272808"/>
              <a:gd name="connsiteY17" fmla="*/ 523220 h 523220"/>
              <a:gd name="connsiteX18" fmla="*/ 6444827 w 7272808"/>
              <a:gd name="connsiteY18" fmla="*/ 523220 h 523220"/>
              <a:gd name="connsiteX19" fmla="*/ 5958108 w 7272808"/>
              <a:gd name="connsiteY19" fmla="*/ 523220 h 523220"/>
              <a:gd name="connsiteX20" fmla="*/ 5544117 w 7272808"/>
              <a:gd name="connsiteY20" fmla="*/ 523220 h 523220"/>
              <a:gd name="connsiteX21" fmla="*/ 5130127 w 7272808"/>
              <a:gd name="connsiteY21" fmla="*/ 523220 h 523220"/>
              <a:gd name="connsiteX22" fmla="*/ 4716136 w 7272808"/>
              <a:gd name="connsiteY22" fmla="*/ 523220 h 523220"/>
              <a:gd name="connsiteX23" fmla="*/ 4011233 w 7272808"/>
              <a:gd name="connsiteY23" fmla="*/ 523220 h 523220"/>
              <a:gd name="connsiteX24" fmla="*/ 3597243 w 7272808"/>
              <a:gd name="connsiteY24" fmla="*/ 523220 h 523220"/>
              <a:gd name="connsiteX25" fmla="*/ 3110524 w 7272808"/>
              <a:gd name="connsiteY25" fmla="*/ 523220 h 523220"/>
              <a:gd name="connsiteX26" fmla="*/ 2478349 w 7272808"/>
              <a:gd name="connsiteY26" fmla="*/ 523220 h 523220"/>
              <a:gd name="connsiteX27" fmla="*/ 2137087 w 7272808"/>
              <a:gd name="connsiteY27" fmla="*/ 523220 h 523220"/>
              <a:gd name="connsiteX28" fmla="*/ 1795824 w 7272808"/>
              <a:gd name="connsiteY28" fmla="*/ 523220 h 523220"/>
              <a:gd name="connsiteX29" fmla="*/ 1236377 w 7272808"/>
              <a:gd name="connsiteY29" fmla="*/ 523220 h 523220"/>
              <a:gd name="connsiteX30" fmla="*/ 604203 w 7272808"/>
              <a:gd name="connsiteY30" fmla="*/ 523220 h 523220"/>
              <a:gd name="connsiteX31" fmla="*/ 0 w 7272808"/>
              <a:gd name="connsiteY31" fmla="*/ 523220 h 523220"/>
              <a:gd name="connsiteX32" fmla="*/ 0 w 7272808"/>
              <a:gd name="connsiteY3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2808" h="523220" fill="none" extrusionOk="0">
                <a:moveTo>
                  <a:pt x="0" y="0"/>
                </a:moveTo>
                <a:cubicBezTo>
                  <a:pt x="213781" y="-18503"/>
                  <a:pt x="251206" y="19717"/>
                  <a:pt x="486719" y="0"/>
                </a:cubicBezTo>
                <a:cubicBezTo>
                  <a:pt x="722232" y="-19717"/>
                  <a:pt x="718815" y="17606"/>
                  <a:pt x="900709" y="0"/>
                </a:cubicBezTo>
                <a:cubicBezTo>
                  <a:pt x="1082603" y="-17606"/>
                  <a:pt x="1168836" y="6843"/>
                  <a:pt x="1387428" y="0"/>
                </a:cubicBezTo>
                <a:cubicBezTo>
                  <a:pt x="1606020" y="-6843"/>
                  <a:pt x="1578237" y="40806"/>
                  <a:pt x="1728691" y="0"/>
                </a:cubicBezTo>
                <a:cubicBezTo>
                  <a:pt x="1879145" y="-40806"/>
                  <a:pt x="2065435" y="41388"/>
                  <a:pt x="2288137" y="0"/>
                </a:cubicBezTo>
                <a:cubicBezTo>
                  <a:pt x="2510839" y="-41388"/>
                  <a:pt x="2615829" y="52578"/>
                  <a:pt x="2774856" y="0"/>
                </a:cubicBezTo>
                <a:cubicBezTo>
                  <a:pt x="2933883" y="-52578"/>
                  <a:pt x="3016764" y="12663"/>
                  <a:pt x="3188847" y="0"/>
                </a:cubicBezTo>
                <a:cubicBezTo>
                  <a:pt x="3360930" y="-12663"/>
                  <a:pt x="3383912" y="9880"/>
                  <a:pt x="3530109" y="0"/>
                </a:cubicBezTo>
                <a:cubicBezTo>
                  <a:pt x="3676306" y="-9880"/>
                  <a:pt x="4059126" y="29802"/>
                  <a:pt x="4235012" y="0"/>
                </a:cubicBezTo>
                <a:cubicBezTo>
                  <a:pt x="4410898" y="-29802"/>
                  <a:pt x="4629280" y="33261"/>
                  <a:pt x="4794459" y="0"/>
                </a:cubicBezTo>
                <a:cubicBezTo>
                  <a:pt x="4959638" y="-33261"/>
                  <a:pt x="5111383" y="27639"/>
                  <a:pt x="5353906" y="0"/>
                </a:cubicBezTo>
                <a:cubicBezTo>
                  <a:pt x="5596429" y="-27639"/>
                  <a:pt x="5601435" y="29762"/>
                  <a:pt x="5767896" y="0"/>
                </a:cubicBezTo>
                <a:cubicBezTo>
                  <a:pt x="5934357" y="-29762"/>
                  <a:pt x="6131061" y="6025"/>
                  <a:pt x="6254615" y="0"/>
                </a:cubicBezTo>
                <a:cubicBezTo>
                  <a:pt x="6378169" y="-6025"/>
                  <a:pt x="6538064" y="27821"/>
                  <a:pt x="6668605" y="0"/>
                </a:cubicBezTo>
                <a:cubicBezTo>
                  <a:pt x="6799146" y="-27821"/>
                  <a:pt x="7010845" y="21838"/>
                  <a:pt x="7272808" y="0"/>
                </a:cubicBezTo>
                <a:cubicBezTo>
                  <a:pt x="7314159" y="257325"/>
                  <a:pt x="7241908" y="287224"/>
                  <a:pt x="7272808" y="523220"/>
                </a:cubicBezTo>
                <a:cubicBezTo>
                  <a:pt x="7158858" y="549549"/>
                  <a:pt x="7077782" y="483398"/>
                  <a:pt x="6931545" y="523220"/>
                </a:cubicBezTo>
                <a:cubicBezTo>
                  <a:pt x="6785308" y="563042"/>
                  <a:pt x="6582280" y="522802"/>
                  <a:pt x="6444827" y="523220"/>
                </a:cubicBezTo>
                <a:cubicBezTo>
                  <a:pt x="6307374" y="523638"/>
                  <a:pt x="6143844" y="520088"/>
                  <a:pt x="5958108" y="523220"/>
                </a:cubicBezTo>
                <a:cubicBezTo>
                  <a:pt x="5772372" y="526352"/>
                  <a:pt x="5647917" y="522392"/>
                  <a:pt x="5544117" y="523220"/>
                </a:cubicBezTo>
                <a:cubicBezTo>
                  <a:pt x="5440317" y="524048"/>
                  <a:pt x="5219705" y="488388"/>
                  <a:pt x="5130127" y="523220"/>
                </a:cubicBezTo>
                <a:cubicBezTo>
                  <a:pt x="5040549" y="558052"/>
                  <a:pt x="4851360" y="477747"/>
                  <a:pt x="4716136" y="523220"/>
                </a:cubicBezTo>
                <a:cubicBezTo>
                  <a:pt x="4580912" y="568693"/>
                  <a:pt x="4326156" y="489984"/>
                  <a:pt x="4011233" y="523220"/>
                </a:cubicBezTo>
                <a:cubicBezTo>
                  <a:pt x="3696310" y="556456"/>
                  <a:pt x="3688656" y="513097"/>
                  <a:pt x="3597243" y="523220"/>
                </a:cubicBezTo>
                <a:cubicBezTo>
                  <a:pt x="3505830" y="533343"/>
                  <a:pt x="3269769" y="477581"/>
                  <a:pt x="3110524" y="523220"/>
                </a:cubicBezTo>
                <a:cubicBezTo>
                  <a:pt x="2951279" y="568859"/>
                  <a:pt x="2638516" y="486669"/>
                  <a:pt x="2478349" y="523220"/>
                </a:cubicBezTo>
                <a:cubicBezTo>
                  <a:pt x="2318182" y="559771"/>
                  <a:pt x="2302029" y="507058"/>
                  <a:pt x="2137087" y="523220"/>
                </a:cubicBezTo>
                <a:cubicBezTo>
                  <a:pt x="1972145" y="539382"/>
                  <a:pt x="1877826" y="483345"/>
                  <a:pt x="1795824" y="523220"/>
                </a:cubicBezTo>
                <a:cubicBezTo>
                  <a:pt x="1713822" y="563095"/>
                  <a:pt x="1390862" y="490057"/>
                  <a:pt x="1236377" y="523220"/>
                </a:cubicBezTo>
                <a:cubicBezTo>
                  <a:pt x="1081892" y="556383"/>
                  <a:pt x="893121" y="464447"/>
                  <a:pt x="604203" y="523220"/>
                </a:cubicBezTo>
                <a:cubicBezTo>
                  <a:pt x="315285" y="581993"/>
                  <a:pt x="148037" y="509832"/>
                  <a:pt x="0" y="523220"/>
                </a:cubicBezTo>
                <a:cubicBezTo>
                  <a:pt x="-59143" y="401713"/>
                  <a:pt x="46043" y="216730"/>
                  <a:pt x="0" y="0"/>
                </a:cubicBezTo>
                <a:close/>
              </a:path>
              <a:path w="7272808" h="523220" stroke="0" extrusionOk="0">
                <a:moveTo>
                  <a:pt x="0" y="0"/>
                </a:moveTo>
                <a:cubicBezTo>
                  <a:pt x="129798" y="-14128"/>
                  <a:pt x="380641" y="28305"/>
                  <a:pt x="486719" y="0"/>
                </a:cubicBezTo>
                <a:cubicBezTo>
                  <a:pt x="592797" y="-28305"/>
                  <a:pt x="852767" y="28021"/>
                  <a:pt x="1118894" y="0"/>
                </a:cubicBezTo>
                <a:cubicBezTo>
                  <a:pt x="1385022" y="-28021"/>
                  <a:pt x="1386466" y="32508"/>
                  <a:pt x="1605612" y="0"/>
                </a:cubicBezTo>
                <a:cubicBezTo>
                  <a:pt x="1824758" y="-32508"/>
                  <a:pt x="1819085" y="7544"/>
                  <a:pt x="1946875" y="0"/>
                </a:cubicBezTo>
                <a:cubicBezTo>
                  <a:pt x="2074665" y="-7544"/>
                  <a:pt x="2301914" y="8528"/>
                  <a:pt x="2506322" y="0"/>
                </a:cubicBezTo>
                <a:cubicBezTo>
                  <a:pt x="2710730" y="-8528"/>
                  <a:pt x="2790440" y="38693"/>
                  <a:pt x="3065768" y="0"/>
                </a:cubicBezTo>
                <a:cubicBezTo>
                  <a:pt x="3341096" y="-38693"/>
                  <a:pt x="3322945" y="26656"/>
                  <a:pt x="3407031" y="0"/>
                </a:cubicBezTo>
                <a:cubicBezTo>
                  <a:pt x="3491117" y="-26656"/>
                  <a:pt x="3590549" y="9040"/>
                  <a:pt x="3748293" y="0"/>
                </a:cubicBezTo>
                <a:cubicBezTo>
                  <a:pt x="3906037" y="-9040"/>
                  <a:pt x="4014018" y="23951"/>
                  <a:pt x="4089556" y="0"/>
                </a:cubicBezTo>
                <a:cubicBezTo>
                  <a:pt x="4165094" y="-23951"/>
                  <a:pt x="4295052" y="14977"/>
                  <a:pt x="4430818" y="0"/>
                </a:cubicBezTo>
                <a:cubicBezTo>
                  <a:pt x="4566584" y="-14977"/>
                  <a:pt x="4635010" y="35581"/>
                  <a:pt x="4772081" y="0"/>
                </a:cubicBezTo>
                <a:cubicBezTo>
                  <a:pt x="4909152" y="-35581"/>
                  <a:pt x="5080171" y="38419"/>
                  <a:pt x="5331528" y="0"/>
                </a:cubicBezTo>
                <a:cubicBezTo>
                  <a:pt x="5582885" y="-38419"/>
                  <a:pt x="5735434" y="50084"/>
                  <a:pt x="6036431" y="0"/>
                </a:cubicBezTo>
                <a:cubicBezTo>
                  <a:pt x="6337428" y="-50084"/>
                  <a:pt x="6468477" y="23362"/>
                  <a:pt x="6668605" y="0"/>
                </a:cubicBezTo>
                <a:cubicBezTo>
                  <a:pt x="6868733" y="-23362"/>
                  <a:pt x="7104309" y="3816"/>
                  <a:pt x="7272808" y="0"/>
                </a:cubicBezTo>
                <a:cubicBezTo>
                  <a:pt x="7325506" y="217404"/>
                  <a:pt x="7247383" y="391497"/>
                  <a:pt x="7272808" y="523220"/>
                </a:cubicBezTo>
                <a:cubicBezTo>
                  <a:pt x="6939376" y="602210"/>
                  <a:pt x="6804946" y="463684"/>
                  <a:pt x="6567905" y="523220"/>
                </a:cubicBezTo>
                <a:cubicBezTo>
                  <a:pt x="6330864" y="582756"/>
                  <a:pt x="6287700" y="468794"/>
                  <a:pt x="6081186" y="523220"/>
                </a:cubicBezTo>
                <a:cubicBezTo>
                  <a:pt x="5874672" y="577646"/>
                  <a:pt x="5669719" y="500979"/>
                  <a:pt x="5521740" y="523220"/>
                </a:cubicBezTo>
                <a:cubicBezTo>
                  <a:pt x="5373761" y="545461"/>
                  <a:pt x="4965268" y="474969"/>
                  <a:pt x="4816837" y="523220"/>
                </a:cubicBezTo>
                <a:cubicBezTo>
                  <a:pt x="4668406" y="571471"/>
                  <a:pt x="4449857" y="522662"/>
                  <a:pt x="4257390" y="523220"/>
                </a:cubicBezTo>
                <a:cubicBezTo>
                  <a:pt x="4064923" y="523778"/>
                  <a:pt x="3981478" y="483932"/>
                  <a:pt x="3843399" y="523220"/>
                </a:cubicBezTo>
                <a:cubicBezTo>
                  <a:pt x="3705320" y="562508"/>
                  <a:pt x="3397624" y="500425"/>
                  <a:pt x="3211224" y="523220"/>
                </a:cubicBezTo>
                <a:cubicBezTo>
                  <a:pt x="3024825" y="546015"/>
                  <a:pt x="2664611" y="461383"/>
                  <a:pt x="2506322" y="523220"/>
                </a:cubicBezTo>
                <a:cubicBezTo>
                  <a:pt x="2348033" y="585057"/>
                  <a:pt x="2110185" y="470529"/>
                  <a:pt x="1946875" y="523220"/>
                </a:cubicBezTo>
                <a:cubicBezTo>
                  <a:pt x="1783565" y="575911"/>
                  <a:pt x="1776012" y="508882"/>
                  <a:pt x="1605612" y="523220"/>
                </a:cubicBezTo>
                <a:cubicBezTo>
                  <a:pt x="1435212" y="537558"/>
                  <a:pt x="1286190" y="513846"/>
                  <a:pt x="1046165" y="523220"/>
                </a:cubicBezTo>
                <a:cubicBezTo>
                  <a:pt x="806140" y="532594"/>
                  <a:pt x="803898" y="496809"/>
                  <a:pt x="704903" y="523220"/>
                </a:cubicBezTo>
                <a:cubicBezTo>
                  <a:pt x="605908" y="549631"/>
                  <a:pt x="237339" y="505893"/>
                  <a:pt x="0" y="523220"/>
                </a:cubicBezTo>
                <a:cubicBezTo>
                  <a:pt x="-52614" y="387515"/>
                  <a:pt x="48984" y="208756"/>
                  <a:pt x="0" y="0"/>
                </a:cubicBezTo>
                <a:close/>
              </a:path>
            </a:pathLst>
          </a:custGeom>
        </p:spPr>
        <p:style>
          <a:lnRef idx="2">
            <a:schemeClr val="accent4"/>
          </a:lnRef>
          <a:fillRef idx="1">
            <a:schemeClr val="lt1"/>
          </a:fillRef>
          <a:effectRef idx="0">
            <a:schemeClr val="accent4"/>
          </a:effectRef>
          <a:fontRef idx="minor">
            <a:schemeClr val="dk1"/>
          </a:fontRef>
        </p:style>
        <p:txBody>
          <a:bodyPr wrap="square">
            <a:noAutofit/>
          </a:bodyPr>
          <a:lstStyle/>
          <a:p>
            <a:pPr marL="514350" indent="-514350" algn="just">
              <a:buAutoNum type="arabicPeriod"/>
            </a:pPr>
            <a:r>
              <a:rPr lang="en-US" altLang="en-US" sz="2800" b="1" dirty="0">
                <a:solidFill>
                  <a:srgbClr val="00B050"/>
                </a:solidFill>
                <a:latin typeface="Times New Roman" panose="02020603050405020304" pitchFamily="18" charset="0"/>
              </a:rPr>
              <a:t>Tìm trong đoạn 1 những tên gọi thể hiện sự đánh giá đối với tài năng và sự đóng góp của ông Lương Định Của?</a:t>
            </a:r>
          </a:p>
        </p:txBody>
      </p:sp>
      <p:pic>
        <p:nvPicPr>
          <p:cNvPr id="30" name="Graphic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65727">
            <a:off x="305386" y="135049"/>
            <a:ext cx="1107644" cy="1047227"/>
          </a:xfrm>
          <a:prstGeom prst="rect">
            <a:avLst/>
          </a:prstGeom>
        </p:spPr>
      </p:pic>
      <p:sp>
        <p:nvSpPr>
          <p:cNvPr id="3" name="Text Box 2"/>
          <p:cNvSpPr txBox="1"/>
          <p:nvPr/>
        </p:nvSpPr>
        <p:spPr>
          <a:xfrm>
            <a:off x="815975" y="3313430"/>
            <a:ext cx="10755630" cy="1741805"/>
          </a:xfrm>
          <a:prstGeom prst="rect">
            <a:avLst/>
          </a:prstGeom>
          <a:noFill/>
        </p:spPr>
        <p:txBody>
          <a:bodyPr wrap="square" rtlCol="0">
            <a:noAutofit/>
          </a:bodyPr>
          <a:lstStyle/>
          <a:p>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Đó</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là</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các</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tên</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gọi</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nhà</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nông</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học</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xuất</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sắc</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cha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đẻ</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của</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nhiều</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giống</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cây</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trồng</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mới</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dưa</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ông</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Của</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cà</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chua</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ông</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Của</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lúa</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ông</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Của</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nhà</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bác</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học</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của</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đồng</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ruộng</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a:t>
            </a:r>
            <a:endParaRPr sz="2800" kern="0" dirty="0">
              <a:solidFill>
                <a:schemeClr val="tx1"/>
              </a:solidFill>
              <a:latin typeface="Times New Roman" panose="02020603050405020304" pitchFamily="18" charset="0"/>
              <a:cs typeface="Times New Roman" panose="02020603050405020304" pitchFamily="18" charset="0"/>
              <a:sym typeface="Arial" panose="020B0604020202020204"/>
            </a:endParaRPr>
          </a:p>
          <a:p>
            <a:endPar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endParaRPr>
          </a:p>
        </p:txBody>
      </p:sp>
      <p:sp>
        <p:nvSpPr>
          <p:cNvPr id="52" name="AutoShape 75"/>
          <p:cNvSpPr>
            <a:spLocks noChangeArrowheads="1"/>
          </p:cNvSpPr>
          <p:nvPr/>
        </p:nvSpPr>
        <p:spPr bwMode="gray">
          <a:xfrm>
            <a:off x="2529840" y="286385"/>
            <a:ext cx="6845935" cy="983615"/>
          </a:xfrm>
          <a:prstGeom prst="roundRect">
            <a:avLst>
              <a:gd name="adj" fmla="val 50000"/>
            </a:avLst>
          </a:prstGeom>
          <a:blipFill dpi="0" rotWithShape="1">
            <a:blip r:embed="rId5">
              <a:duotone>
                <a:prstClr val="black"/>
                <a:schemeClr val="accent6">
                  <a:tint val="45000"/>
                  <a:satMod val="400000"/>
                </a:schemeClr>
              </a:duotone>
            </a:blip>
            <a:srcRect/>
            <a:tile tx="0" ty="0" sx="100000" sy="100000" flip="none" algn="tl"/>
          </a:blipFill>
          <a:ln w="38100" algn="ctr">
            <a:solidFill>
              <a:srgbClr val="FFFFFF"/>
            </a:solidFill>
            <a:round/>
          </a:ln>
          <a:effectLst>
            <a:outerShdw dist="63500" dir="3187806" algn="ctr" rotWithShape="0">
              <a:srgbClr val="001D3A"/>
            </a:outerShdw>
          </a:effectLst>
        </p:spPr>
        <p:txBody>
          <a:bodyPr wrap="none" anchor="ctr"/>
          <a:lstStyle/>
          <a:p>
            <a:pPr algn="ctr">
              <a:defRPr/>
            </a:pPr>
            <a:r>
              <a:rPr lang="en-US" sz="4000" b="1">
                <a:solidFill>
                  <a:srgbClr val="0000FF"/>
                </a:solidFill>
                <a:latin typeface="VNI-Times" pitchFamily="2" charset="0"/>
              </a:rPr>
              <a:t> </a:t>
            </a:r>
          </a:p>
        </p:txBody>
      </p:sp>
      <p:sp>
        <p:nvSpPr>
          <p:cNvPr id="56" name="Text Box 79">
            <a:hlinkClick r:id="rId6" action="ppaction://hlinksldjump"/>
          </p:cNvPr>
          <p:cNvSpPr txBox="1">
            <a:spLocks noChangeArrowheads="1"/>
          </p:cNvSpPr>
          <p:nvPr/>
        </p:nvSpPr>
        <p:spPr bwMode="auto">
          <a:xfrm>
            <a:off x="2030570" y="393782"/>
            <a:ext cx="81609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4400" b="1" dirty="0">
                <a:solidFill>
                  <a:srgbClr val="FF0000"/>
                </a:solidFill>
                <a:latin typeface="Times New Roman" panose="02020603050405020304" pitchFamily="18" charset="0"/>
                <a:cs typeface="Times New Roman" panose="02020603050405020304" pitchFamily="18" charset="0"/>
              </a:rPr>
              <a:t>Tìm hiểu bài</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checkerboard(across)">
                                      <p:cBhvr>
                                        <p:cTn id="7" dur="500"/>
                                        <p:tgtEl>
                                          <p:spTgt spid="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style.rotation</p:attrName>
                                        </p:attrNameLst>
                                      </p:cBhvr>
                                      <p:tavLst>
                                        <p:tav tm="0">
                                          <p:val>
                                            <p:fltVal val="90"/>
                                          </p:val>
                                        </p:tav>
                                        <p:tav tm="100000">
                                          <p:val>
                                            <p:fltVal val="0"/>
                                          </p:val>
                                        </p:tav>
                                      </p:tavLst>
                                    </p:anim>
                                    <p:animEffect transition="in" filter="fade">
                                      <p:cBhvr>
                                        <p:cTn id="15" dur="1000"/>
                                        <p:tgtEl>
                                          <p:spTgt spid="28"/>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fltVal val="0"/>
                                          </p:val>
                                        </p:tav>
                                        <p:tav tm="100000">
                                          <p:val>
                                            <p:strVal val="#ppt_w"/>
                                          </p:val>
                                        </p:tav>
                                      </p:tavLst>
                                    </p:anim>
                                    <p:anim calcmode="lin" valueType="num">
                                      <p:cBhvr>
                                        <p:cTn id="20" dur="1000" fill="hold"/>
                                        <p:tgtEl>
                                          <p:spTgt spid="30"/>
                                        </p:tgtEl>
                                        <p:attrNameLst>
                                          <p:attrName>ppt_h</p:attrName>
                                        </p:attrNameLst>
                                      </p:cBhvr>
                                      <p:tavLst>
                                        <p:tav tm="0">
                                          <p:val>
                                            <p:fltVal val="0"/>
                                          </p:val>
                                        </p:tav>
                                        <p:tav tm="100000">
                                          <p:val>
                                            <p:strVal val="#ppt_h"/>
                                          </p:val>
                                        </p:tav>
                                      </p:tavLst>
                                    </p:anim>
                                    <p:anim calcmode="lin" valueType="num">
                                      <p:cBhvr>
                                        <p:cTn id="21" dur="1000" fill="hold"/>
                                        <p:tgtEl>
                                          <p:spTgt spid="30"/>
                                        </p:tgtEl>
                                        <p:attrNameLst>
                                          <p:attrName>style.rotation</p:attrName>
                                        </p:attrNameLst>
                                      </p:cBhvr>
                                      <p:tavLst>
                                        <p:tav tm="0">
                                          <p:val>
                                            <p:fltVal val="90"/>
                                          </p:val>
                                        </p:tav>
                                        <p:tav tm="100000">
                                          <p:val>
                                            <p:fltVal val="0"/>
                                          </p:val>
                                        </p:tav>
                                      </p:tavLst>
                                    </p:anim>
                                    <p:animEffect transition="in" filter="fade">
                                      <p:cBhvr>
                                        <p:cTn id="22" dur="1000"/>
                                        <p:tgtEl>
                                          <p:spTgt spid="30"/>
                                        </p:tgtEl>
                                      </p:cBhvr>
                                    </p:animEffect>
                                  </p:childTnLst>
                                </p:cTn>
                              </p:par>
                            </p:childTnLst>
                          </p:cTn>
                        </p:par>
                        <p:par>
                          <p:cTn id="23" fill="hold">
                            <p:stCondLst>
                              <p:cond delay="2000"/>
                            </p:stCondLst>
                            <p:childTnLst>
                              <p:par>
                                <p:cTn id="24" presetID="31"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1000" fill="hold"/>
                                        <p:tgtEl>
                                          <p:spTgt spid="29"/>
                                        </p:tgtEl>
                                        <p:attrNameLst>
                                          <p:attrName>ppt_w</p:attrName>
                                        </p:attrNameLst>
                                      </p:cBhvr>
                                      <p:tavLst>
                                        <p:tav tm="0">
                                          <p:val>
                                            <p:fltVal val="0"/>
                                          </p:val>
                                        </p:tav>
                                        <p:tav tm="100000">
                                          <p:val>
                                            <p:strVal val="#ppt_w"/>
                                          </p:val>
                                        </p:tav>
                                      </p:tavLst>
                                    </p:anim>
                                    <p:anim calcmode="lin" valueType="num">
                                      <p:cBhvr>
                                        <p:cTn id="27" dur="1000" fill="hold"/>
                                        <p:tgtEl>
                                          <p:spTgt spid="29"/>
                                        </p:tgtEl>
                                        <p:attrNameLst>
                                          <p:attrName>ppt_h</p:attrName>
                                        </p:attrNameLst>
                                      </p:cBhvr>
                                      <p:tavLst>
                                        <p:tav tm="0">
                                          <p:val>
                                            <p:fltVal val="0"/>
                                          </p:val>
                                        </p:tav>
                                        <p:tav tm="100000">
                                          <p:val>
                                            <p:strVal val="#ppt_h"/>
                                          </p:val>
                                        </p:tav>
                                      </p:tavLst>
                                    </p:anim>
                                    <p:anim calcmode="lin" valueType="num">
                                      <p:cBhvr>
                                        <p:cTn id="28" dur="1000" fill="hold"/>
                                        <p:tgtEl>
                                          <p:spTgt spid="29"/>
                                        </p:tgtEl>
                                        <p:attrNameLst>
                                          <p:attrName>style.rotation</p:attrName>
                                        </p:attrNameLst>
                                      </p:cBhvr>
                                      <p:tavLst>
                                        <p:tav tm="0">
                                          <p:val>
                                            <p:fltVal val="90"/>
                                          </p:val>
                                        </p:tav>
                                        <p:tav tm="100000">
                                          <p:val>
                                            <p:fltVal val="0"/>
                                          </p:val>
                                        </p:tav>
                                      </p:tavLst>
                                    </p:anim>
                                    <p:animEffect transition="in" filter="fade">
                                      <p:cBhvr>
                                        <p:cTn id="29" dur="10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8" grpId="0" bldLvl="0" animBg="1"/>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1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844" y="-1203944"/>
            <a:ext cx="16758449" cy="956494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131" y="3775066"/>
            <a:ext cx="4571081" cy="3242643"/>
          </a:xfrm>
          <a:prstGeom prst="rect">
            <a:avLst/>
          </a:prstGeom>
        </p:spPr>
      </p:pic>
      <p:sp>
        <p:nvSpPr>
          <p:cNvPr id="15" name="椭圆 24"/>
          <p:cNvSpPr/>
          <p:nvPr/>
        </p:nvSpPr>
        <p:spPr>
          <a:xfrm>
            <a:off x="1997423" y="1325531"/>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algn="ctr"/>
            <a:endParaRPr lang="zh-CN" altLang="en-US" sz="2255">
              <a:latin typeface="Times New Roman" panose="02020603050405020304" pitchFamily="18" charset="0"/>
              <a:cs typeface="Times New Roman" panose="02020603050405020304" pitchFamily="18" charset="0"/>
            </a:endParaRPr>
          </a:p>
        </p:txBody>
      </p:sp>
      <p:sp>
        <p:nvSpPr>
          <p:cNvPr id="16" name="椭圆 25"/>
          <p:cNvSpPr/>
          <p:nvPr/>
        </p:nvSpPr>
        <p:spPr>
          <a:xfrm>
            <a:off x="3634360" y="1325531"/>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algn="ctr"/>
            <a:endParaRPr lang="zh-CN" altLang="en-US" sz="2255">
              <a:latin typeface="Times New Roman" panose="02020603050405020304" pitchFamily="18" charset="0"/>
              <a:cs typeface="Times New Roman" panose="02020603050405020304" pitchFamily="18" charset="0"/>
            </a:endParaRPr>
          </a:p>
        </p:txBody>
      </p:sp>
      <p:sp>
        <p:nvSpPr>
          <p:cNvPr id="17" name="椭圆 26"/>
          <p:cNvSpPr/>
          <p:nvPr/>
        </p:nvSpPr>
        <p:spPr>
          <a:xfrm>
            <a:off x="5284277" y="1325531"/>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algn="ctr"/>
            <a:endParaRPr lang="zh-CN" altLang="en-US" sz="2255">
              <a:latin typeface="Times New Roman" panose="02020603050405020304" pitchFamily="18" charset="0"/>
              <a:cs typeface="Times New Roman" panose="02020603050405020304" pitchFamily="18" charset="0"/>
            </a:endParaRPr>
          </a:p>
        </p:txBody>
      </p:sp>
      <p:sp>
        <p:nvSpPr>
          <p:cNvPr id="18" name="椭圆 27"/>
          <p:cNvSpPr/>
          <p:nvPr/>
        </p:nvSpPr>
        <p:spPr>
          <a:xfrm>
            <a:off x="6936246" y="1325531"/>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algn="ctr"/>
            <a:endParaRPr lang="zh-CN" altLang="en-US" sz="2255">
              <a:latin typeface="Times New Roman" panose="02020603050405020304" pitchFamily="18" charset="0"/>
              <a:cs typeface="Times New Roman" panose="02020603050405020304" pitchFamily="18" charset="0"/>
            </a:endParaRPr>
          </a:p>
        </p:txBody>
      </p:sp>
      <p:grpSp>
        <p:nvGrpSpPr>
          <p:cNvPr id="19" name="组合 28"/>
          <p:cNvGrpSpPr/>
          <p:nvPr/>
        </p:nvGrpSpPr>
        <p:grpSpPr>
          <a:xfrm>
            <a:off x="2132390" y="1454694"/>
            <a:ext cx="1699131" cy="1693305"/>
            <a:chOff x="3768359" y="1725446"/>
            <a:chExt cx="1930605" cy="1930605"/>
          </a:xfrm>
        </p:grpSpPr>
        <p:sp>
          <p:nvSpPr>
            <p:cNvPr id="2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21" name="Oval 5"/>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22" name="组合 31"/>
          <p:cNvGrpSpPr/>
          <p:nvPr/>
        </p:nvGrpSpPr>
        <p:grpSpPr>
          <a:xfrm>
            <a:off x="3773969" y="1460036"/>
            <a:ext cx="1699131" cy="1693305"/>
            <a:chOff x="3768359" y="1725446"/>
            <a:chExt cx="1930605" cy="1930605"/>
          </a:xfrm>
        </p:grpSpPr>
        <p:sp>
          <p:nvSpPr>
            <p:cNvPr id="2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24"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25" name="组合 34"/>
          <p:cNvGrpSpPr/>
          <p:nvPr/>
        </p:nvGrpSpPr>
        <p:grpSpPr>
          <a:xfrm>
            <a:off x="5418191" y="1460036"/>
            <a:ext cx="1699131" cy="1693305"/>
            <a:chOff x="3768359" y="1725446"/>
            <a:chExt cx="1930605" cy="1930605"/>
          </a:xfrm>
        </p:grpSpPr>
        <p:sp>
          <p:nvSpPr>
            <p:cNvPr id="2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27"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28" name="组合 37"/>
          <p:cNvGrpSpPr/>
          <p:nvPr/>
        </p:nvGrpSpPr>
        <p:grpSpPr>
          <a:xfrm>
            <a:off x="7135791" y="1417625"/>
            <a:ext cx="1699131" cy="1693305"/>
            <a:chOff x="3768359" y="1725446"/>
            <a:chExt cx="1930605" cy="1930605"/>
          </a:xfrm>
        </p:grpSpPr>
        <p:sp>
          <p:nvSpPr>
            <p:cNvPr id="2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30"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sp>
        <p:nvSpPr>
          <p:cNvPr id="31" name="矩形 40"/>
          <p:cNvSpPr/>
          <p:nvPr/>
        </p:nvSpPr>
        <p:spPr>
          <a:xfrm>
            <a:off x="2291207" y="1387994"/>
            <a:ext cx="1295874" cy="1795590"/>
          </a:xfrm>
          <a:prstGeom prst="rect">
            <a:avLst/>
          </a:prstGeom>
          <a:effectLst/>
        </p:spPr>
        <p:txBody>
          <a:bodyPr wrap="none" lIns="96364" tIns="48182" rIns="96364" bIns="48182">
            <a:spAutoFit/>
          </a:bodyPr>
          <a:lstStyle/>
          <a:p>
            <a:r>
              <a:rPr lang="en-US" altLang="zh-CN"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K</a:t>
            </a:r>
            <a:endParaRPr lang="zh-CN" altLang="en-US"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2" name="矩形 41"/>
          <p:cNvSpPr/>
          <p:nvPr/>
        </p:nvSpPr>
        <p:spPr>
          <a:xfrm>
            <a:off x="3952347" y="1417569"/>
            <a:ext cx="1295874" cy="1795590"/>
          </a:xfrm>
          <a:prstGeom prst="rect">
            <a:avLst/>
          </a:prstGeom>
          <a:effectLst/>
        </p:spPr>
        <p:txBody>
          <a:bodyPr wrap="none" lIns="96364" tIns="48182" rIns="96364" bIns="48182">
            <a:spAutoFit/>
          </a:bodyPr>
          <a:lstStyle/>
          <a:p>
            <a:r>
              <a:rPr lang="en-US" altLang="zh-CN" sz="11035" b="1">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H</a:t>
            </a:r>
            <a:endParaRPr lang="zh-CN" altLang="en-US"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3" name="矩形 42"/>
          <p:cNvSpPr/>
          <p:nvPr/>
        </p:nvSpPr>
        <p:spPr>
          <a:xfrm>
            <a:off x="5641381" y="1443419"/>
            <a:ext cx="1295874" cy="1795590"/>
          </a:xfrm>
          <a:prstGeom prst="rect">
            <a:avLst/>
          </a:prstGeom>
          <a:effectLst/>
        </p:spPr>
        <p:txBody>
          <a:bodyPr wrap="none" lIns="96364" tIns="48182" rIns="96364" bIns="48182">
            <a:spAutoFit/>
          </a:bodyPr>
          <a:lstStyle/>
          <a:p>
            <a:r>
              <a:rPr lang="en-US" altLang="zh-CN" sz="11035" b="1">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Ở</a:t>
            </a:r>
            <a:endParaRPr lang="zh-CN" altLang="en-US"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4" name="矩形 43"/>
          <p:cNvSpPr/>
          <p:nvPr/>
        </p:nvSpPr>
        <p:spPr>
          <a:xfrm>
            <a:off x="7612334" y="1352106"/>
            <a:ext cx="746043" cy="1795590"/>
          </a:xfrm>
          <a:prstGeom prst="rect">
            <a:avLst/>
          </a:prstGeom>
          <a:effectLst/>
        </p:spPr>
        <p:txBody>
          <a:bodyPr wrap="none" lIns="96364" tIns="48182" rIns="96364" bIns="48182">
            <a:spAutoFit/>
          </a:bodyPr>
          <a:lstStyle/>
          <a:p>
            <a:r>
              <a:rPr lang="en-US" altLang="zh-CN" sz="11035" b="1">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I</a:t>
            </a:r>
            <a:endParaRPr lang="zh-CN" altLang="en-US"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35" name="组合 44"/>
          <p:cNvGrpSpPr/>
          <p:nvPr/>
        </p:nvGrpSpPr>
        <p:grpSpPr>
          <a:xfrm>
            <a:off x="1591536" y="2243209"/>
            <a:ext cx="405886" cy="404494"/>
            <a:chOff x="3768359" y="1725446"/>
            <a:chExt cx="1930605" cy="1930605"/>
          </a:xfrm>
        </p:grpSpPr>
        <p:sp>
          <p:nvSpPr>
            <p:cNvPr id="3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37"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38" name="组合 47"/>
          <p:cNvGrpSpPr/>
          <p:nvPr/>
        </p:nvGrpSpPr>
        <p:grpSpPr>
          <a:xfrm>
            <a:off x="1194516" y="2062457"/>
            <a:ext cx="284016" cy="283041"/>
            <a:chOff x="3768359" y="1725446"/>
            <a:chExt cx="1930605" cy="1930605"/>
          </a:xfrm>
          <a:solidFill>
            <a:srgbClr val="EA5E66"/>
          </a:solidFill>
        </p:grpSpPr>
        <p:sp>
          <p:nvSpPr>
            <p:cNvPr id="39"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40"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41" name="组合 50"/>
          <p:cNvGrpSpPr/>
          <p:nvPr/>
        </p:nvGrpSpPr>
        <p:grpSpPr>
          <a:xfrm>
            <a:off x="3586371" y="1407208"/>
            <a:ext cx="203535" cy="202837"/>
            <a:chOff x="3768359" y="1725446"/>
            <a:chExt cx="1930605" cy="1930605"/>
          </a:xfrm>
        </p:grpSpPr>
        <p:sp>
          <p:nvSpPr>
            <p:cNvPr id="4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43"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44" name="组合 53"/>
          <p:cNvGrpSpPr/>
          <p:nvPr/>
        </p:nvGrpSpPr>
        <p:grpSpPr>
          <a:xfrm>
            <a:off x="5296979" y="1352804"/>
            <a:ext cx="290432" cy="289436"/>
            <a:chOff x="3768359" y="1725446"/>
            <a:chExt cx="1930605" cy="1930605"/>
          </a:xfrm>
        </p:grpSpPr>
        <p:sp>
          <p:nvSpPr>
            <p:cNvPr id="4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46" name="Oval 5"/>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47" name="组合 56"/>
          <p:cNvGrpSpPr/>
          <p:nvPr/>
        </p:nvGrpSpPr>
        <p:grpSpPr>
          <a:xfrm>
            <a:off x="5276184" y="2998966"/>
            <a:ext cx="250642" cy="249783"/>
            <a:chOff x="3768359" y="1725446"/>
            <a:chExt cx="1930605" cy="1930605"/>
          </a:xfrm>
        </p:grpSpPr>
        <p:sp>
          <p:nvSpPr>
            <p:cNvPr id="4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49"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50" name="组合 59"/>
          <p:cNvGrpSpPr/>
          <p:nvPr/>
        </p:nvGrpSpPr>
        <p:grpSpPr>
          <a:xfrm>
            <a:off x="3691466" y="2977900"/>
            <a:ext cx="257852" cy="256968"/>
            <a:chOff x="3768359" y="1725446"/>
            <a:chExt cx="1930605" cy="1930605"/>
          </a:xfrm>
        </p:grpSpPr>
        <p:sp>
          <p:nvSpPr>
            <p:cNvPr id="5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52"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53" name="组合 62"/>
          <p:cNvGrpSpPr/>
          <p:nvPr/>
        </p:nvGrpSpPr>
        <p:grpSpPr>
          <a:xfrm>
            <a:off x="6977151" y="1255600"/>
            <a:ext cx="253899" cy="253027"/>
            <a:chOff x="3768359" y="1725446"/>
            <a:chExt cx="1930605" cy="1930605"/>
          </a:xfrm>
        </p:grpSpPr>
        <p:sp>
          <p:nvSpPr>
            <p:cNvPr id="5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55"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56" name="组合 65"/>
          <p:cNvGrpSpPr/>
          <p:nvPr/>
        </p:nvGrpSpPr>
        <p:grpSpPr>
          <a:xfrm>
            <a:off x="7077081" y="3064282"/>
            <a:ext cx="224333" cy="223563"/>
            <a:chOff x="3768359" y="1725446"/>
            <a:chExt cx="1930605" cy="1930605"/>
          </a:xfrm>
        </p:grpSpPr>
        <p:sp>
          <p:nvSpPr>
            <p:cNvPr id="5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58"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59" name="组合 68"/>
          <p:cNvGrpSpPr/>
          <p:nvPr/>
        </p:nvGrpSpPr>
        <p:grpSpPr>
          <a:xfrm>
            <a:off x="8800639" y="2171112"/>
            <a:ext cx="405886" cy="404494"/>
            <a:chOff x="3768359" y="1725446"/>
            <a:chExt cx="1930605" cy="1930605"/>
          </a:xfrm>
        </p:grpSpPr>
        <p:sp>
          <p:nvSpPr>
            <p:cNvPr id="6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61"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62" name="组合 71"/>
          <p:cNvGrpSpPr/>
          <p:nvPr/>
        </p:nvGrpSpPr>
        <p:grpSpPr>
          <a:xfrm>
            <a:off x="9298474" y="2000234"/>
            <a:ext cx="284016" cy="283041"/>
            <a:chOff x="3768359" y="1725446"/>
            <a:chExt cx="1930605" cy="1930605"/>
          </a:xfrm>
        </p:grpSpPr>
        <p:sp>
          <p:nvSpPr>
            <p:cNvPr id="6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64"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65" name="组合 74"/>
          <p:cNvGrpSpPr/>
          <p:nvPr/>
        </p:nvGrpSpPr>
        <p:grpSpPr>
          <a:xfrm>
            <a:off x="9717462" y="2244081"/>
            <a:ext cx="203535" cy="202837"/>
            <a:chOff x="3768359" y="1725446"/>
            <a:chExt cx="1930605" cy="1930605"/>
          </a:xfrm>
        </p:grpSpPr>
        <p:sp>
          <p:nvSpPr>
            <p:cNvPr id="6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67"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68" name="组合 77"/>
          <p:cNvGrpSpPr/>
          <p:nvPr/>
        </p:nvGrpSpPr>
        <p:grpSpPr>
          <a:xfrm>
            <a:off x="779838" y="2205995"/>
            <a:ext cx="203535" cy="202837"/>
            <a:chOff x="3768359" y="1725446"/>
            <a:chExt cx="1930605" cy="1930605"/>
          </a:xfrm>
        </p:grpSpPr>
        <p:sp>
          <p:nvSpPr>
            <p:cNvPr id="6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70"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sp>
        <p:nvSpPr>
          <p:cNvPr id="71" name="椭圆 24"/>
          <p:cNvSpPr/>
          <p:nvPr/>
        </p:nvSpPr>
        <p:spPr>
          <a:xfrm>
            <a:off x="3000567" y="3299837"/>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algn="ctr"/>
            <a:endParaRPr lang="zh-CN" altLang="en-US" sz="2255">
              <a:latin typeface="Times New Roman" panose="02020603050405020304" pitchFamily="18" charset="0"/>
              <a:cs typeface="Times New Roman" panose="02020603050405020304" pitchFamily="18" charset="0"/>
            </a:endParaRPr>
          </a:p>
        </p:txBody>
      </p:sp>
      <p:sp>
        <p:nvSpPr>
          <p:cNvPr id="72" name="椭圆 25"/>
          <p:cNvSpPr/>
          <p:nvPr/>
        </p:nvSpPr>
        <p:spPr>
          <a:xfrm>
            <a:off x="4637504" y="3299837"/>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algn="ctr"/>
            <a:endParaRPr lang="zh-CN" altLang="en-US" sz="2255">
              <a:latin typeface="Times New Roman" panose="02020603050405020304" pitchFamily="18" charset="0"/>
              <a:cs typeface="Times New Roman" panose="02020603050405020304" pitchFamily="18" charset="0"/>
            </a:endParaRPr>
          </a:p>
        </p:txBody>
      </p:sp>
      <p:sp>
        <p:nvSpPr>
          <p:cNvPr id="73" name="椭圆 26"/>
          <p:cNvSpPr/>
          <p:nvPr/>
        </p:nvSpPr>
        <p:spPr>
          <a:xfrm>
            <a:off x="6287421" y="3299837"/>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algn="ctr"/>
            <a:endParaRPr lang="zh-CN" altLang="en-US" sz="2255">
              <a:latin typeface="Times New Roman" panose="02020603050405020304" pitchFamily="18" charset="0"/>
              <a:cs typeface="Times New Roman" panose="02020603050405020304" pitchFamily="18" charset="0"/>
            </a:endParaRPr>
          </a:p>
        </p:txBody>
      </p:sp>
      <p:sp>
        <p:nvSpPr>
          <p:cNvPr id="74" name="椭圆 27"/>
          <p:cNvSpPr/>
          <p:nvPr/>
        </p:nvSpPr>
        <p:spPr>
          <a:xfrm>
            <a:off x="7939390" y="3299837"/>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algn="ctr"/>
            <a:endParaRPr lang="zh-CN" altLang="en-US" sz="2255">
              <a:latin typeface="Times New Roman" panose="02020603050405020304" pitchFamily="18" charset="0"/>
              <a:cs typeface="Times New Roman" panose="02020603050405020304" pitchFamily="18" charset="0"/>
            </a:endParaRPr>
          </a:p>
        </p:txBody>
      </p:sp>
      <p:grpSp>
        <p:nvGrpSpPr>
          <p:cNvPr id="75" name="组合 28"/>
          <p:cNvGrpSpPr/>
          <p:nvPr/>
        </p:nvGrpSpPr>
        <p:grpSpPr>
          <a:xfrm>
            <a:off x="3135534" y="3429000"/>
            <a:ext cx="1699131" cy="1693305"/>
            <a:chOff x="3768359" y="1725446"/>
            <a:chExt cx="1930605" cy="1930605"/>
          </a:xfrm>
        </p:grpSpPr>
        <p:sp>
          <p:nvSpPr>
            <p:cNvPr id="7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77" name="Oval 5"/>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78" name="组合 31"/>
          <p:cNvGrpSpPr/>
          <p:nvPr/>
        </p:nvGrpSpPr>
        <p:grpSpPr>
          <a:xfrm>
            <a:off x="4777113" y="3434342"/>
            <a:ext cx="1699131" cy="1693305"/>
            <a:chOff x="3768359" y="1725446"/>
            <a:chExt cx="1930605" cy="1930605"/>
          </a:xfrm>
        </p:grpSpPr>
        <p:sp>
          <p:nvSpPr>
            <p:cNvPr id="7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80"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81" name="组合 34"/>
          <p:cNvGrpSpPr/>
          <p:nvPr/>
        </p:nvGrpSpPr>
        <p:grpSpPr>
          <a:xfrm>
            <a:off x="6421335" y="3434342"/>
            <a:ext cx="1699131" cy="1693305"/>
            <a:chOff x="3768359" y="1725446"/>
            <a:chExt cx="1930605" cy="1930605"/>
          </a:xfrm>
        </p:grpSpPr>
        <p:sp>
          <p:nvSpPr>
            <p:cNvPr id="8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83"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84" name="组合 37"/>
          <p:cNvGrpSpPr/>
          <p:nvPr/>
        </p:nvGrpSpPr>
        <p:grpSpPr>
          <a:xfrm>
            <a:off x="8138935" y="3391931"/>
            <a:ext cx="1699131" cy="1693305"/>
            <a:chOff x="3768359" y="1725446"/>
            <a:chExt cx="1930605" cy="1930605"/>
          </a:xfrm>
        </p:grpSpPr>
        <p:sp>
          <p:nvSpPr>
            <p:cNvPr id="8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86"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sp>
        <p:nvSpPr>
          <p:cNvPr id="87" name="矩形 40"/>
          <p:cNvSpPr/>
          <p:nvPr/>
        </p:nvSpPr>
        <p:spPr>
          <a:xfrm>
            <a:off x="3399115" y="3350309"/>
            <a:ext cx="1217326" cy="1795590"/>
          </a:xfrm>
          <a:prstGeom prst="rect">
            <a:avLst/>
          </a:prstGeom>
          <a:effectLst/>
        </p:spPr>
        <p:txBody>
          <a:bodyPr wrap="none" lIns="96364" tIns="48182" rIns="96364" bIns="48182">
            <a:spAutoFit/>
          </a:bodyPr>
          <a:lstStyle/>
          <a:p>
            <a:r>
              <a:rPr lang="en-US" altLang="zh-CN" sz="11035" b="1">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a:t>
            </a:r>
            <a:endParaRPr lang="zh-CN" altLang="en-US"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8" name="矩形 41"/>
          <p:cNvSpPr/>
          <p:nvPr/>
        </p:nvSpPr>
        <p:spPr>
          <a:xfrm>
            <a:off x="4955491" y="3391875"/>
            <a:ext cx="1295874" cy="1795590"/>
          </a:xfrm>
          <a:prstGeom prst="rect">
            <a:avLst/>
          </a:prstGeom>
          <a:effectLst/>
        </p:spPr>
        <p:txBody>
          <a:bodyPr wrap="none" lIns="96364" tIns="48182" rIns="96364" bIns="48182">
            <a:spAutoFit/>
          </a:bodyPr>
          <a:lstStyle/>
          <a:p>
            <a:r>
              <a:rPr lang="en-US" altLang="zh-CN" sz="11035" b="1">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Ộ</a:t>
            </a:r>
            <a:endParaRPr lang="zh-CN" altLang="en-US"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9" name="矩形 42"/>
          <p:cNvSpPr/>
          <p:nvPr/>
        </p:nvSpPr>
        <p:spPr>
          <a:xfrm>
            <a:off x="6698521" y="3379940"/>
            <a:ext cx="1217326" cy="1795590"/>
          </a:xfrm>
          <a:prstGeom prst="rect">
            <a:avLst/>
          </a:prstGeom>
          <a:effectLst/>
        </p:spPr>
        <p:txBody>
          <a:bodyPr wrap="none" lIns="96364" tIns="48182" rIns="96364" bIns="48182">
            <a:spAutoFit/>
          </a:bodyPr>
          <a:lstStyle/>
          <a:p>
            <a:r>
              <a:rPr lang="en-US" altLang="zh-CN" sz="11035" b="1">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a:t>
            </a:r>
            <a:endParaRPr lang="zh-CN" altLang="en-US"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0" name="矩形 43"/>
          <p:cNvSpPr/>
          <p:nvPr/>
        </p:nvSpPr>
        <p:spPr>
          <a:xfrm>
            <a:off x="8348969" y="3326412"/>
            <a:ext cx="1295874" cy="1795590"/>
          </a:xfrm>
          <a:prstGeom prst="rect">
            <a:avLst/>
          </a:prstGeom>
          <a:effectLst/>
        </p:spPr>
        <p:txBody>
          <a:bodyPr wrap="none" lIns="96364" tIns="48182" rIns="96364" bIns="48182">
            <a:spAutoFit/>
          </a:bodyPr>
          <a:lstStyle/>
          <a:p>
            <a:r>
              <a:rPr lang="en-US" altLang="zh-CN" sz="11035" b="1">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G</a:t>
            </a:r>
            <a:endParaRPr lang="zh-CN" altLang="en-US"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91" name="组合 44"/>
          <p:cNvGrpSpPr/>
          <p:nvPr/>
        </p:nvGrpSpPr>
        <p:grpSpPr>
          <a:xfrm>
            <a:off x="2594680" y="4217515"/>
            <a:ext cx="405886" cy="404494"/>
            <a:chOff x="3768359" y="1725446"/>
            <a:chExt cx="1930605" cy="1930605"/>
          </a:xfrm>
        </p:grpSpPr>
        <p:sp>
          <p:nvSpPr>
            <p:cNvPr id="9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93"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94" name="组合 47"/>
          <p:cNvGrpSpPr/>
          <p:nvPr/>
        </p:nvGrpSpPr>
        <p:grpSpPr>
          <a:xfrm>
            <a:off x="2197660" y="4036763"/>
            <a:ext cx="284016" cy="283041"/>
            <a:chOff x="3768359" y="1725446"/>
            <a:chExt cx="1930605" cy="1930605"/>
          </a:xfrm>
          <a:solidFill>
            <a:srgbClr val="EA5E66"/>
          </a:solidFill>
        </p:grpSpPr>
        <p:sp>
          <p:nvSpPr>
            <p:cNvPr id="9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96"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97" name="组合 50"/>
          <p:cNvGrpSpPr/>
          <p:nvPr/>
        </p:nvGrpSpPr>
        <p:grpSpPr>
          <a:xfrm>
            <a:off x="4589515" y="3381514"/>
            <a:ext cx="203535" cy="202837"/>
            <a:chOff x="3768359" y="1725446"/>
            <a:chExt cx="1930605" cy="1930605"/>
          </a:xfrm>
        </p:grpSpPr>
        <p:sp>
          <p:nvSpPr>
            <p:cNvPr id="9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99"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00" name="组合 53"/>
          <p:cNvGrpSpPr/>
          <p:nvPr/>
        </p:nvGrpSpPr>
        <p:grpSpPr>
          <a:xfrm>
            <a:off x="6300123" y="3327110"/>
            <a:ext cx="290432" cy="289436"/>
            <a:chOff x="3768359" y="1725446"/>
            <a:chExt cx="1930605" cy="1930605"/>
          </a:xfrm>
        </p:grpSpPr>
        <p:sp>
          <p:nvSpPr>
            <p:cNvPr id="10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02" name="Oval 5"/>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03" name="组合 56"/>
          <p:cNvGrpSpPr/>
          <p:nvPr/>
        </p:nvGrpSpPr>
        <p:grpSpPr>
          <a:xfrm>
            <a:off x="6279328" y="4973272"/>
            <a:ext cx="250642" cy="249783"/>
            <a:chOff x="3768359" y="1725446"/>
            <a:chExt cx="1930605" cy="1930605"/>
          </a:xfrm>
        </p:grpSpPr>
        <p:sp>
          <p:nvSpPr>
            <p:cNvPr id="10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05"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06" name="组合 59"/>
          <p:cNvGrpSpPr/>
          <p:nvPr/>
        </p:nvGrpSpPr>
        <p:grpSpPr>
          <a:xfrm>
            <a:off x="4694610" y="4952206"/>
            <a:ext cx="257852" cy="256968"/>
            <a:chOff x="3768359" y="1725446"/>
            <a:chExt cx="1930605" cy="1930605"/>
          </a:xfrm>
        </p:grpSpPr>
        <p:sp>
          <p:nvSpPr>
            <p:cNvPr id="10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08"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09" name="组合 62"/>
          <p:cNvGrpSpPr/>
          <p:nvPr/>
        </p:nvGrpSpPr>
        <p:grpSpPr>
          <a:xfrm>
            <a:off x="7980295" y="3229906"/>
            <a:ext cx="253899" cy="253027"/>
            <a:chOff x="3768359" y="1725446"/>
            <a:chExt cx="1930605" cy="1930605"/>
          </a:xfrm>
        </p:grpSpPr>
        <p:sp>
          <p:nvSpPr>
            <p:cNvPr id="11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11"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12" name="组合 65"/>
          <p:cNvGrpSpPr/>
          <p:nvPr/>
        </p:nvGrpSpPr>
        <p:grpSpPr>
          <a:xfrm>
            <a:off x="8080225" y="5038588"/>
            <a:ext cx="224333" cy="223563"/>
            <a:chOff x="3768359" y="1725446"/>
            <a:chExt cx="1930605" cy="1930605"/>
          </a:xfrm>
        </p:grpSpPr>
        <p:sp>
          <p:nvSpPr>
            <p:cNvPr id="11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14"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15" name="组合 68"/>
          <p:cNvGrpSpPr/>
          <p:nvPr/>
        </p:nvGrpSpPr>
        <p:grpSpPr>
          <a:xfrm>
            <a:off x="9803783" y="4145418"/>
            <a:ext cx="405886" cy="404494"/>
            <a:chOff x="3768359" y="1725446"/>
            <a:chExt cx="1930605" cy="1930605"/>
          </a:xfrm>
        </p:grpSpPr>
        <p:sp>
          <p:nvSpPr>
            <p:cNvPr id="11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17"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18" name="组合 71"/>
          <p:cNvGrpSpPr/>
          <p:nvPr/>
        </p:nvGrpSpPr>
        <p:grpSpPr>
          <a:xfrm>
            <a:off x="10301618" y="3974540"/>
            <a:ext cx="284016" cy="283041"/>
            <a:chOff x="3768359" y="1725446"/>
            <a:chExt cx="1930605" cy="1930605"/>
          </a:xfrm>
        </p:grpSpPr>
        <p:sp>
          <p:nvSpPr>
            <p:cNvPr id="11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20"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21" name="组合 74"/>
          <p:cNvGrpSpPr/>
          <p:nvPr/>
        </p:nvGrpSpPr>
        <p:grpSpPr>
          <a:xfrm>
            <a:off x="10720606" y="4218387"/>
            <a:ext cx="203535" cy="202837"/>
            <a:chOff x="3768359" y="1725446"/>
            <a:chExt cx="1930605" cy="1930605"/>
          </a:xfrm>
        </p:grpSpPr>
        <p:sp>
          <p:nvSpPr>
            <p:cNvPr id="12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23"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24" name="组合 77"/>
          <p:cNvGrpSpPr/>
          <p:nvPr/>
        </p:nvGrpSpPr>
        <p:grpSpPr>
          <a:xfrm>
            <a:off x="1782982" y="4180301"/>
            <a:ext cx="203535" cy="202837"/>
            <a:chOff x="3768359" y="1725446"/>
            <a:chExt cx="1930605" cy="1930605"/>
          </a:xfrm>
        </p:grpSpPr>
        <p:sp>
          <p:nvSpPr>
            <p:cNvPr id="12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26"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4005" y="0"/>
            <a:ext cx="1885950" cy="18859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7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000" fill="hold"/>
                                        <p:tgtEl>
                                          <p:spTgt spid="3"/>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250" fill="hold"/>
                                        <p:tgtEl>
                                          <p:spTgt spid="31"/>
                                        </p:tgtEl>
                                        <p:attrNameLst>
                                          <p:attrName>ppt_w</p:attrName>
                                        </p:attrNameLst>
                                      </p:cBhvr>
                                      <p:tavLst>
                                        <p:tav tm="0">
                                          <p:val>
                                            <p:fltVal val="0"/>
                                          </p:val>
                                        </p:tav>
                                        <p:tav tm="100000">
                                          <p:val>
                                            <p:strVal val="#ppt_w"/>
                                          </p:val>
                                        </p:tav>
                                      </p:tavLst>
                                    </p:anim>
                                    <p:anim calcmode="lin" valueType="num">
                                      <p:cBhvr>
                                        <p:cTn id="23" dur="250" fill="hold"/>
                                        <p:tgtEl>
                                          <p:spTgt spid="31"/>
                                        </p:tgtEl>
                                        <p:attrNameLst>
                                          <p:attrName>ppt_h</p:attrName>
                                        </p:attrNameLst>
                                      </p:cBhvr>
                                      <p:tavLst>
                                        <p:tav tm="0">
                                          <p:val>
                                            <p:fltVal val="0"/>
                                          </p:val>
                                        </p:tav>
                                        <p:tav tm="100000">
                                          <p:val>
                                            <p:strVal val="#ppt_h"/>
                                          </p:val>
                                        </p:tav>
                                      </p:tavLst>
                                    </p:anim>
                                    <p:animEffect transition="in" filter="fade">
                                      <p:cBhvr>
                                        <p:cTn id="24" dur="250"/>
                                        <p:tgtEl>
                                          <p:spTgt spid="3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250" fill="hold"/>
                                        <p:tgtEl>
                                          <p:spTgt spid="32"/>
                                        </p:tgtEl>
                                        <p:attrNameLst>
                                          <p:attrName>ppt_w</p:attrName>
                                        </p:attrNameLst>
                                      </p:cBhvr>
                                      <p:tavLst>
                                        <p:tav tm="0">
                                          <p:val>
                                            <p:fltVal val="0"/>
                                          </p:val>
                                        </p:tav>
                                        <p:tav tm="100000">
                                          <p:val>
                                            <p:strVal val="#ppt_w"/>
                                          </p:val>
                                        </p:tav>
                                      </p:tavLst>
                                    </p:anim>
                                    <p:anim calcmode="lin" valueType="num">
                                      <p:cBhvr>
                                        <p:cTn id="38" dur="250" fill="hold"/>
                                        <p:tgtEl>
                                          <p:spTgt spid="32"/>
                                        </p:tgtEl>
                                        <p:attrNameLst>
                                          <p:attrName>ppt_h</p:attrName>
                                        </p:attrNameLst>
                                      </p:cBhvr>
                                      <p:tavLst>
                                        <p:tav tm="0">
                                          <p:val>
                                            <p:fltVal val="0"/>
                                          </p:val>
                                        </p:tav>
                                        <p:tav tm="100000">
                                          <p:val>
                                            <p:strVal val="#ppt_h"/>
                                          </p:val>
                                        </p:tav>
                                      </p:tavLst>
                                    </p:anim>
                                    <p:animEffect transition="in" filter="fade">
                                      <p:cBhvr>
                                        <p:cTn id="39" dur="25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250" fill="hold"/>
                                        <p:tgtEl>
                                          <p:spTgt spid="33"/>
                                        </p:tgtEl>
                                        <p:attrNameLst>
                                          <p:attrName>ppt_w</p:attrName>
                                        </p:attrNameLst>
                                      </p:cBhvr>
                                      <p:tavLst>
                                        <p:tav tm="0">
                                          <p:val>
                                            <p:fltVal val="0"/>
                                          </p:val>
                                        </p:tav>
                                        <p:tav tm="100000">
                                          <p:val>
                                            <p:strVal val="#ppt_w"/>
                                          </p:val>
                                        </p:tav>
                                      </p:tavLst>
                                    </p:anim>
                                    <p:anim calcmode="lin" valueType="num">
                                      <p:cBhvr>
                                        <p:cTn id="53" dur="250" fill="hold"/>
                                        <p:tgtEl>
                                          <p:spTgt spid="33"/>
                                        </p:tgtEl>
                                        <p:attrNameLst>
                                          <p:attrName>ppt_h</p:attrName>
                                        </p:attrNameLst>
                                      </p:cBhvr>
                                      <p:tavLst>
                                        <p:tav tm="0">
                                          <p:val>
                                            <p:fltVal val="0"/>
                                          </p:val>
                                        </p:tav>
                                        <p:tav tm="100000">
                                          <p:val>
                                            <p:strVal val="#ppt_h"/>
                                          </p:val>
                                        </p:tav>
                                      </p:tavLst>
                                    </p:anim>
                                    <p:animEffect transition="in" filter="fade">
                                      <p:cBhvr>
                                        <p:cTn id="54" dur="250"/>
                                        <p:tgtEl>
                                          <p:spTgt spid="3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250" fill="hold"/>
                                        <p:tgtEl>
                                          <p:spTgt spid="34"/>
                                        </p:tgtEl>
                                        <p:attrNameLst>
                                          <p:attrName>ppt_w</p:attrName>
                                        </p:attrNameLst>
                                      </p:cBhvr>
                                      <p:tavLst>
                                        <p:tav tm="0">
                                          <p:val>
                                            <p:fltVal val="0"/>
                                          </p:val>
                                        </p:tav>
                                        <p:tav tm="100000">
                                          <p:val>
                                            <p:strVal val="#ppt_w"/>
                                          </p:val>
                                        </p:tav>
                                      </p:tavLst>
                                    </p:anim>
                                    <p:anim calcmode="lin" valueType="num">
                                      <p:cBhvr>
                                        <p:cTn id="68" dur="250" fill="hold"/>
                                        <p:tgtEl>
                                          <p:spTgt spid="34"/>
                                        </p:tgtEl>
                                        <p:attrNameLst>
                                          <p:attrName>ppt_h</p:attrName>
                                        </p:attrNameLst>
                                      </p:cBhvr>
                                      <p:tavLst>
                                        <p:tav tm="0">
                                          <p:val>
                                            <p:fltVal val="0"/>
                                          </p:val>
                                        </p:tav>
                                        <p:tav tm="100000">
                                          <p:val>
                                            <p:strVal val="#ppt_h"/>
                                          </p:val>
                                        </p:tav>
                                      </p:tavLst>
                                    </p:anim>
                                    <p:animEffect transition="in" filter="fade">
                                      <p:cBhvr>
                                        <p:cTn id="69" dur="250"/>
                                        <p:tgtEl>
                                          <p:spTgt spid="34"/>
                                        </p:tgtEl>
                                      </p:cBhvr>
                                    </p:animEffect>
                                  </p:childTnLst>
                                </p:cTn>
                              </p:par>
                              <p:par>
                                <p:cTn id="70" presetID="53" presetClass="entr" presetSubtype="16" fill="hold" nodeType="with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250" fill="hold"/>
                                        <p:tgtEl>
                                          <p:spTgt spid="44"/>
                                        </p:tgtEl>
                                        <p:attrNameLst>
                                          <p:attrName>ppt_w</p:attrName>
                                        </p:attrNameLst>
                                      </p:cBhvr>
                                      <p:tavLst>
                                        <p:tav tm="0">
                                          <p:val>
                                            <p:fltVal val="0"/>
                                          </p:val>
                                        </p:tav>
                                        <p:tav tm="100000">
                                          <p:val>
                                            <p:strVal val="#ppt_w"/>
                                          </p:val>
                                        </p:tav>
                                      </p:tavLst>
                                    </p:anim>
                                    <p:anim calcmode="lin" valueType="num">
                                      <p:cBhvr>
                                        <p:cTn id="73" dur="250" fill="hold"/>
                                        <p:tgtEl>
                                          <p:spTgt spid="44"/>
                                        </p:tgtEl>
                                        <p:attrNameLst>
                                          <p:attrName>ppt_h</p:attrName>
                                        </p:attrNameLst>
                                      </p:cBhvr>
                                      <p:tavLst>
                                        <p:tav tm="0">
                                          <p:val>
                                            <p:fltVal val="0"/>
                                          </p:val>
                                        </p:tav>
                                        <p:tav tm="100000">
                                          <p:val>
                                            <p:strVal val="#ppt_h"/>
                                          </p:val>
                                        </p:tav>
                                      </p:tavLst>
                                    </p:anim>
                                    <p:animEffect transition="in" filter="fade">
                                      <p:cBhvr>
                                        <p:cTn id="74" dur="250"/>
                                        <p:tgtEl>
                                          <p:spTgt spid="44"/>
                                        </p:tgtEl>
                                      </p:cBhvr>
                                    </p:animEffect>
                                  </p:childTnLst>
                                </p:cTn>
                              </p:par>
                              <p:par>
                                <p:cTn id="75" presetID="53" presetClass="entr" presetSubtype="16"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p:cTn id="77" dur="250" fill="hold"/>
                                        <p:tgtEl>
                                          <p:spTgt spid="47"/>
                                        </p:tgtEl>
                                        <p:attrNameLst>
                                          <p:attrName>ppt_w</p:attrName>
                                        </p:attrNameLst>
                                      </p:cBhvr>
                                      <p:tavLst>
                                        <p:tav tm="0">
                                          <p:val>
                                            <p:fltVal val="0"/>
                                          </p:val>
                                        </p:tav>
                                        <p:tav tm="100000">
                                          <p:val>
                                            <p:strVal val="#ppt_w"/>
                                          </p:val>
                                        </p:tav>
                                      </p:tavLst>
                                    </p:anim>
                                    <p:anim calcmode="lin" valueType="num">
                                      <p:cBhvr>
                                        <p:cTn id="78" dur="250" fill="hold"/>
                                        <p:tgtEl>
                                          <p:spTgt spid="47"/>
                                        </p:tgtEl>
                                        <p:attrNameLst>
                                          <p:attrName>ppt_h</p:attrName>
                                        </p:attrNameLst>
                                      </p:cBhvr>
                                      <p:tavLst>
                                        <p:tav tm="0">
                                          <p:val>
                                            <p:fltVal val="0"/>
                                          </p:val>
                                        </p:tav>
                                        <p:tav tm="100000">
                                          <p:val>
                                            <p:strVal val="#ppt_h"/>
                                          </p:val>
                                        </p:tav>
                                      </p:tavLst>
                                    </p:anim>
                                    <p:animEffect transition="in" filter="fade">
                                      <p:cBhvr>
                                        <p:cTn id="79" dur="250"/>
                                        <p:tgtEl>
                                          <p:spTgt spid="47"/>
                                        </p:tgtEl>
                                      </p:cBhvr>
                                    </p:animEffect>
                                  </p:childTnLst>
                                </p:cTn>
                              </p:par>
                              <p:par>
                                <p:cTn id="80" presetID="53" presetClass="entr" presetSubtype="16" fill="hold" nodeType="withEffect">
                                  <p:stCondLst>
                                    <p:cond delay="0"/>
                                  </p:stCondLst>
                                  <p:childTnLst>
                                    <p:set>
                                      <p:cBhvr>
                                        <p:cTn id="81" dur="1" fill="hold">
                                          <p:stCondLst>
                                            <p:cond delay="0"/>
                                          </p:stCondLst>
                                        </p:cTn>
                                        <p:tgtEl>
                                          <p:spTgt spid="59"/>
                                        </p:tgtEl>
                                        <p:attrNameLst>
                                          <p:attrName>style.visibility</p:attrName>
                                        </p:attrNameLst>
                                      </p:cBhvr>
                                      <p:to>
                                        <p:strVal val="visible"/>
                                      </p:to>
                                    </p:set>
                                    <p:anim calcmode="lin" valueType="num">
                                      <p:cBhvr>
                                        <p:cTn id="82" dur="250" fill="hold"/>
                                        <p:tgtEl>
                                          <p:spTgt spid="59"/>
                                        </p:tgtEl>
                                        <p:attrNameLst>
                                          <p:attrName>ppt_w</p:attrName>
                                        </p:attrNameLst>
                                      </p:cBhvr>
                                      <p:tavLst>
                                        <p:tav tm="0">
                                          <p:val>
                                            <p:fltVal val="0"/>
                                          </p:val>
                                        </p:tav>
                                        <p:tav tm="100000">
                                          <p:val>
                                            <p:strVal val="#ppt_w"/>
                                          </p:val>
                                        </p:tav>
                                      </p:tavLst>
                                    </p:anim>
                                    <p:anim calcmode="lin" valueType="num">
                                      <p:cBhvr>
                                        <p:cTn id="83" dur="250" fill="hold"/>
                                        <p:tgtEl>
                                          <p:spTgt spid="59"/>
                                        </p:tgtEl>
                                        <p:attrNameLst>
                                          <p:attrName>ppt_h</p:attrName>
                                        </p:attrNameLst>
                                      </p:cBhvr>
                                      <p:tavLst>
                                        <p:tav tm="0">
                                          <p:val>
                                            <p:fltVal val="0"/>
                                          </p:val>
                                        </p:tav>
                                        <p:tav tm="100000">
                                          <p:val>
                                            <p:strVal val="#ppt_h"/>
                                          </p:val>
                                        </p:tav>
                                      </p:tavLst>
                                    </p:anim>
                                    <p:animEffect transition="in" filter="fade">
                                      <p:cBhvr>
                                        <p:cTn id="84" dur="250"/>
                                        <p:tgtEl>
                                          <p:spTgt spid="59"/>
                                        </p:tgtEl>
                                      </p:cBhvr>
                                    </p:animEffect>
                                  </p:childTnLst>
                                </p:cTn>
                              </p:par>
                              <p:par>
                                <p:cTn id="85" presetID="53" presetClass="entr" presetSubtype="16" fill="hold" nodeType="with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250" fill="hold"/>
                                        <p:tgtEl>
                                          <p:spTgt spid="53"/>
                                        </p:tgtEl>
                                        <p:attrNameLst>
                                          <p:attrName>ppt_w</p:attrName>
                                        </p:attrNameLst>
                                      </p:cBhvr>
                                      <p:tavLst>
                                        <p:tav tm="0">
                                          <p:val>
                                            <p:fltVal val="0"/>
                                          </p:val>
                                        </p:tav>
                                        <p:tav tm="100000">
                                          <p:val>
                                            <p:strVal val="#ppt_w"/>
                                          </p:val>
                                        </p:tav>
                                      </p:tavLst>
                                    </p:anim>
                                    <p:anim calcmode="lin" valueType="num">
                                      <p:cBhvr>
                                        <p:cTn id="88" dur="250" fill="hold"/>
                                        <p:tgtEl>
                                          <p:spTgt spid="53"/>
                                        </p:tgtEl>
                                        <p:attrNameLst>
                                          <p:attrName>ppt_h</p:attrName>
                                        </p:attrNameLst>
                                      </p:cBhvr>
                                      <p:tavLst>
                                        <p:tav tm="0">
                                          <p:val>
                                            <p:fltVal val="0"/>
                                          </p:val>
                                        </p:tav>
                                        <p:tav tm="100000">
                                          <p:val>
                                            <p:strVal val="#ppt_h"/>
                                          </p:val>
                                        </p:tav>
                                      </p:tavLst>
                                    </p:anim>
                                    <p:animEffect transition="in" filter="fade">
                                      <p:cBhvr>
                                        <p:cTn id="89" dur="250"/>
                                        <p:tgtEl>
                                          <p:spTgt spid="53"/>
                                        </p:tgtEl>
                                      </p:cBhvr>
                                    </p:animEffect>
                                  </p:childTnLst>
                                </p:cTn>
                              </p:par>
                              <p:par>
                                <p:cTn id="90" presetID="53" presetClass="entr" presetSubtype="16" fill="hold"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250" fill="hold"/>
                                        <p:tgtEl>
                                          <p:spTgt spid="50"/>
                                        </p:tgtEl>
                                        <p:attrNameLst>
                                          <p:attrName>ppt_w</p:attrName>
                                        </p:attrNameLst>
                                      </p:cBhvr>
                                      <p:tavLst>
                                        <p:tav tm="0">
                                          <p:val>
                                            <p:fltVal val="0"/>
                                          </p:val>
                                        </p:tav>
                                        <p:tav tm="100000">
                                          <p:val>
                                            <p:strVal val="#ppt_w"/>
                                          </p:val>
                                        </p:tav>
                                      </p:tavLst>
                                    </p:anim>
                                    <p:anim calcmode="lin" valueType="num">
                                      <p:cBhvr>
                                        <p:cTn id="93" dur="250" fill="hold"/>
                                        <p:tgtEl>
                                          <p:spTgt spid="50"/>
                                        </p:tgtEl>
                                        <p:attrNameLst>
                                          <p:attrName>ppt_h</p:attrName>
                                        </p:attrNameLst>
                                      </p:cBhvr>
                                      <p:tavLst>
                                        <p:tav tm="0">
                                          <p:val>
                                            <p:fltVal val="0"/>
                                          </p:val>
                                        </p:tav>
                                        <p:tav tm="100000">
                                          <p:val>
                                            <p:strVal val="#ppt_h"/>
                                          </p:val>
                                        </p:tav>
                                      </p:tavLst>
                                    </p:anim>
                                    <p:animEffect transition="in" filter="fade">
                                      <p:cBhvr>
                                        <p:cTn id="94" dur="250"/>
                                        <p:tgtEl>
                                          <p:spTgt spid="50"/>
                                        </p:tgtEl>
                                      </p:cBhvr>
                                    </p:animEffect>
                                  </p:childTnLst>
                                </p:cTn>
                              </p:par>
                              <p:par>
                                <p:cTn id="95" presetID="53" presetClass="entr" presetSubtype="16" fill="hold" nodeType="with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250" fill="hold"/>
                                        <p:tgtEl>
                                          <p:spTgt spid="35"/>
                                        </p:tgtEl>
                                        <p:attrNameLst>
                                          <p:attrName>ppt_w</p:attrName>
                                        </p:attrNameLst>
                                      </p:cBhvr>
                                      <p:tavLst>
                                        <p:tav tm="0">
                                          <p:val>
                                            <p:fltVal val="0"/>
                                          </p:val>
                                        </p:tav>
                                        <p:tav tm="100000">
                                          <p:val>
                                            <p:strVal val="#ppt_w"/>
                                          </p:val>
                                        </p:tav>
                                      </p:tavLst>
                                    </p:anim>
                                    <p:anim calcmode="lin" valueType="num">
                                      <p:cBhvr>
                                        <p:cTn id="98" dur="250" fill="hold"/>
                                        <p:tgtEl>
                                          <p:spTgt spid="35"/>
                                        </p:tgtEl>
                                        <p:attrNameLst>
                                          <p:attrName>ppt_h</p:attrName>
                                        </p:attrNameLst>
                                      </p:cBhvr>
                                      <p:tavLst>
                                        <p:tav tm="0">
                                          <p:val>
                                            <p:fltVal val="0"/>
                                          </p:val>
                                        </p:tav>
                                        <p:tav tm="100000">
                                          <p:val>
                                            <p:strVal val="#ppt_h"/>
                                          </p:val>
                                        </p:tav>
                                      </p:tavLst>
                                    </p:anim>
                                    <p:animEffect transition="in" filter="fade">
                                      <p:cBhvr>
                                        <p:cTn id="99" dur="250"/>
                                        <p:tgtEl>
                                          <p:spTgt spid="35"/>
                                        </p:tgtEl>
                                      </p:cBhvr>
                                    </p:animEffect>
                                  </p:childTnLst>
                                </p:cTn>
                              </p:par>
                              <p:par>
                                <p:cTn id="100" presetID="53" presetClass="entr" presetSubtype="16" fill="hold" nodeType="withEffect">
                                  <p:stCondLst>
                                    <p:cond delay="0"/>
                                  </p:stCondLst>
                                  <p:childTnLst>
                                    <p:set>
                                      <p:cBhvr>
                                        <p:cTn id="101" dur="1" fill="hold">
                                          <p:stCondLst>
                                            <p:cond delay="0"/>
                                          </p:stCondLst>
                                        </p:cTn>
                                        <p:tgtEl>
                                          <p:spTgt spid="41"/>
                                        </p:tgtEl>
                                        <p:attrNameLst>
                                          <p:attrName>style.visibility</p:attrName>
                                        </p:attrNameLst>
                                      </p:cBhvr>
                                      <p:to>
                                        <p:strVal val="visible"/>
                                      </p:to>
                                    </p:set>
                                    <p:anim calcmode="lin" valueType="num">
                                      <p:cBhvr>
                                        <p:cTn id="102" dur="250" fill="hold"/>
                                        <p:tgtEl>
                                          <p:spTgt spid="41"/>
                                        </p:tgtEl>
                                        <p:attrNameLst>
                                          <p:attrName>ppt_w</p:attrName>
                                        </p:attrNameLst>
                                      </p:cBhvr>
                                      <p:tavLst>
                                        <p:tav tm="0">
                                          <p:val>
                                            <p:fltVal val="0"/>
                                          </p:val>
                                        </p:tav>
                                        <p:tav tm="100000">
                                          <p:val>
                                            <p:strVal val="#ppt_w"/>
                                          </p:val>
                                        </p:tav>
                                      </p:tavLst>
                                    </p:anim>
                                    <p:anim calcmode="lin" valueType="num">
                                      <p:cBhvr>
                                        <p:cTn id="103" dur="250" fill="hold"/>
                                        <p:tgtEl>
                                          <p:spTgt spid="41"/>
                                        </p:tgtEl>
                                        <p:attrNameLst>
                                          <p:attrName>ppt_h</p:attrName>
                                        </p:attrNameLst>
                                      </p:cBhvr>
                                      <p:tavLst>
                                        <p:tav tm="0">
                                          <p:val>
                                            <p:fltVal val="0"/>
                                          </p:val>
                                        </p:tav>
                                        <p:tav tm="100000">
                                          <p:val>
                                            <p:strVal val="#ppt_h"/>
                                          </p:val>
                                        </p:tav>
                                      </p:tavLst>
                                    </p:anim>
                                    <p:animEffect transition="in" filter="fade">
                                      <p:cBhvr>
                                        <p:cTn id="104" dur="250"/>
                                        <p:tgtEl>
                                          <p:spTgt spid="41"/>
                                        </p:tgtEl>
                                      </p:cBhvr>
                                    </p:animEffect>
                                  </p:childTnLst>
                                </p:cTn>
                              </p:par>
                              <p:par>
                                <p:cTn id="105" presetID="53" presetClass="entr" presetSubtype="16" fill="hold" nodeType="withEffect">
                                  <p:stCondLst>
                                    <p:cond delay="0"/>
                                  </p:stCondLst>
                                  <p:childTnLst>
                                    <p:set>
                                      <p:cBhvr>
                                        <p:cTn id="106" dur="1" fill="hold">
                                          <p:stCondLst>
                                            <p:cond delay="0"/>
                                          </p:stCondLst>
                                        </p:cTn>
                                        <p:tgtEl>
                                          <p:spTgt spid="62"/>
                                        </p:tgtEl>
                                        <p:attrNameLst>
                                          <p:attrName>style.visibility</p:attrName>
                                        </p:attrNameLst>
                                      </p:cBhvr>
                                      <p:to>
                                        <p:strVal val="visible"/>
                                      </p:to>
                                    </p:set>
                                    <p:anim calcmode="lin" valueType="num">
                                      <p:cBhvr>
                                        <p:cTn id="107" dur="250" fill="hold"/>
                                        <p:tgtEl>
                                          <p:spTgt spid="62"/>
                                        </p:tgtEl>
                                        <p:attrNameLst>
                                          <p:attrName>ppt_w</p:attrName>
                                        </p:attrNameLst>
                                      </p:cBhvr>
                                      <p:tavLst>
                                        <p:tav tm="0">
                                          <p:val>
                                            <p:fltVal val="0"/>
                                          </p:val>
                                        </p:tav>
                                        <p:tav tm="100000">
                                          <p:val>
                                            <p:strVal val="#ppt_w"/>
                                          </p:val>
                                        </p:tav>
                                      </p:tavLst>
                                    </p:anim>
                                    <p:anim calcmode="lin" valueType="num">
                                      <p:cBhvr>
                                        <p:cTn id="108" dur="250" fill="hold"/>
                                        <p:tgtEl>
                                          <p:spTgt spid="62"/>
                                        </p:tgtEl>
                                        <p:attrNameLst>
                                          <p:attrName>ppt_h</p:attrName>
                                        </p:attrNameLst>
                                      </p:cBhvr>
                                      <p:tavLst>
                                        <p:tav tm="0">
                                          <p:val>
                                            <p:fltVal val="0"/>
                                          </p:val>
                                        </p:tav>
                                        <p:tav tm="100000">
                                          <p:val>
                                            <p:strVal val="#ppt_h"/>
                                          </p:val>
                                        </p:tav>
                                      </p:tavLst>
                                    </p:anim>
                                    <p:animEffect transition="in" filter="fade">
                                      <p:cBhvr>
                                        <p:cTn id="109" dur="250"/>
                                        <p:tgtEl>
                                          <p:spTgt spid="62"/>
                                        </p:tgtEl>
                                      </p:cBhvr>
                                    </p:animEffect>
                                  </p:childTnLst>
                                </p:cTn>
                              </p:par>
                              <p:par>
                                <p:cTn id="110" presetID="53" presetClass="entr" presetSubtype="16" fill="hold" nodeType="withEffect">
                                  <p:stCondLst>
                                    <p:cond delay="0"/>
                                  </p:stCondLst>
                                  <p:childTnLst>
                                    <p:set>
                                      <p:cBhvr>
                                        <p:cTn id="111" dur="1" fill="hold">
                                          <p:stCondLst>
                                            <p:cond delay="0"/>
                                          </p:stCondLst>
                                        </p:cTn>
                                        <p:tgtEl>
                                          <p:spTgt spid="65"/>
                                        </p:tgtEl>
                                        <p:attrNameLst>
                                          <p:attrName>style.visibility</p:attrName>
                                        </p:attrNameLst>
                                      </p:cBhvr>
                                      <p:to>
                                        <p:strVal val="visible"/>
                                      </p:to>
                                    </p:set>
                                    <p:anim calcmode="lin" valueType="num">
                                      <p:cBhvr>
                                        <p:cTn id="112" dur="250" fill="hold"/>
                                        <p:tgtEl>
                                          <p:spTgt spid="65"/>
                                        </p:tgtEl>
                                        <p:attrNameLst>
                                          <p:attrName>ppt_w</p:attrName>
                                        </p:attrNameLst>
                                      </p:cBhvr>
                                      <p:tavLst>
                                        <p:tav tm="0">
                                          <p:val>
                                            <p:fltVal val="0"/>
                                          </p:val>
                                        </p:tav>
                                        <p:tav tm="100000">
                                          <p:val>
                                            <p:strVal val="#ppt_w"/>
                                          </p:val>
                                        </p:tav>
                                      </p:tavLst>
                                    </p:anim>
                                    <p:anim calcmode="lin" valueType="num">
                                      <p:cBhvr>
                                        <p:cTn id="113" dur="250" fill="hold"/>
                                        <p:tgtEl>
                                          <p:spTgt spid="65"/>
                                        </p:tgtEl>
                                        <p:attrNameLst>
                                          <p:attrName>ppt_h</p:attrName>
                                        </p:attrNameLst>
                                      </p:cBhvr>
                                      <p:tavLst>
                                        <p:tav tm="0">
                                          <p:val>
                                            <p:fltVal val="0"/>
                                          </p:val>
                                        </p:tav>
                                        <p:tav tm="100000">
                                          <p:val>
                                            <p:strVal val="#ppt_h"/>
                                          </p:val>
                                        </p:tav>
                                      </p:tavLst>
                                    </p:anim>
                                    <p:animEffect transition="in" filter="fade">
                                      <p:cBhvr>
                                        <p:cTn id="114" dur="250"/>
                                        <p:tgtEl>
                                          <p:spTgt spid="65"/>
                                        </p:tgtEl>
                                      </p:cBhvr>
                                    </p:animEffect>
                                  </p:childTnLst>
                                </p:cTn>
                              </p:par>
                              <p:par>
                                <p:cTn id="115" presetID="53" presetClass="entr" presetSubtype="16" fill="hold" nodeType="with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250" fill="hold"/>
                                        <p:tgtEl>
                                          <p:spTgt spid="38"/>
                                        </p:tgtEl>
                                        <p:attrNameLst>
                                          <p:attrName>ppt_w</p:attrName>
                                        </p:attrNameLst>
                                      </p:cBhvr>
                                      <p:tavLst>
                                        <p:tav tm="0">
                                          <p:val>
                                            <p:fltVal val="0"/>
                                          </p:val>
                                        </p:tav>
                                        <p:tav tm="100000">
                                          <p:val>
                                            <p:strVal val="#ppt_w"/>
                                          </p:val>
                                        </p:tav>
                                      </p:tavLst>
                                    </p:anim>
                                    <p:anim calcmode="lin" valueType="num">
                                      <p:cBhvr>
                                        <p:cTn id="118" dur="250" fill="hold"/>
                                        <p:tgtEl>
                                          <p:spTgt spid="38"/>
                                        </p:tgtEl>
                                        <p:attrNameLst>
                                          <p:attrName>ppt_h</p:attrName>
                                        </p:attrNameLst>
                                      </p:cBhvr>
                                      <p:tavLst>
                                        <p:tav tm="0">
                                          <p:val>
                                            <p:fltVal val="0"/>
                                          </p:val>
                                        </p:tav>
                                        <p:tav tm="100000">
                                          <p:val>
                                            <p:strVal val="#ppt_h"/>
                                          </p:val>
                                        </p:tav>
                                      </p:tavLst>
                                    </p:anim>
                                    <p:animEffect transition="in" filter="fade">
                                      <p:cBhvr>
                                        <p:cTn id="119" dur="250"/>
                                        <p:tgtEl>
                                          <p:spTgt spid="38"/>
                                        </p:tgtEl>
                                      </p:cBhvr>
                                    </p:animEffect>
                                  </p:childTnLst>
                                </p:cTn>
                              </p:par>
                              <p:par>
                                <p:cTn id="120" presetID="53" presetClass="entr" presetSubtype="16" fill="hold" nodeType="with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p:cTn id="122" dur="250" fill="hold"/>
                                        <p:tgtEl>
                                          <p:spTgt spid="56"/>
                                        </p:tgtEl>
                                        <p:attrNameLst>
                                          <p:attrName>ppt_w</p:attrName>
                                        </p:attrNameLst>
                                      </p:cBhvr>
                                      <p:tavLst>
                                        <p:tav tm="0">
                                          <p:val>
                                            <p:fltVal val="0"/>
                                          </p:val>
                                        </p:tav>
                                        <p:tav tm="100000">
                                          <p:val>
                                            <p:strVal val="#ppt_w"/>
                                          </p:val>
                                        </p:tav>
                                      </p:tavLst>
                                    </p:anim>
                                    <p:anim calcmode="lin" valueType="num">
                                      <p:cBhvr>
                                        <p:cTn id="123" dur="250" fill="hold"/>
                                        <p:tgtEl>
                                          <p:spTgt spid="56"/>
                                        </p:tgtEl>
                                        <p:attrNameLst>
                                          <p:attrName>ppt_h</p:attrName>
                                        </p:attrNameLst>
                                      </p:cBhvr>
                                      <p:tavLst>
                                        <p:tav tm="0">
                                          <p:val>
                                            <p:fltVal val="0"/>
                                          </p:val>
                                        </p:tav>
                                        <p:tav tm="100000">
                                          <p:val>
                                            <p:strVal val="#ppt_h"/>
                                          </p:val>
                                        </p:tav>
                                      </p:tavLst>
                                    </p:anim>
                                    <p:animEffect transition="in" filter="fade">
                                      <p:cBhvr>
                                        <p:cTn id="124" dur="250"/>
                                        <p:tgtEl>
                                          <p:spTgt spid="56"/>
                                        </p:tgtEl>
                                      </p:cBhvr>
                                    </p:animEffect>
                                  </p:childTnLst>
                                </p:cTn>
                              </p:par>
                              <p:par>
                                <p:cTn id="125" presetID="53" presetClass="entr" presetSubtype="16" fill="hold"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250" fill="hold"/>
                                        <p:tgtEl>
                                          <p:spTgt spid="68"/>
                                        </p:tgtEl>
                                        <p:attrNameLst>
                                          <p:attrName>ppt_w</p:attrName>
                                        </p:attrNameLst>
                                      </p:cBhvr>
                                      <p:tavLst>
                                        <p:tav tm="0">
                                          <p:val>
                                            <p:fltVal val="0"/>
                                          </p:val>
                                        </p:tav>
                                        <p:tav tm="100000">
                                          <p:val>
                                            <p:strVal val="#ppt_w"/>
                                          </p:val>
                                        </p:tav>
                                      </p:tavLst>
                                    </p:anim>
                                    <p:anim calcmode="lin" valueType="num">
                                      <p:cBhvr>
                                        <p:cTn id="128" dur="250" fill="hold"/>
                                        <p:tgtEl>
                                          <p:spTgt spid="68"/>
                                        </p:tgtEl>
                                        <p:attrNameLst>
                                          <p:attrName>ppt_h</p:attrName>
                                        </p:attrNameLst>
                                      </p:cBhvr>
                                      <p:tavLst>
                                        <p:tav tm="0">
                                          <p:val>
                                            <p:fltVal val="0"/>
                                          </p:val>
                                        </p:tav>
                                        <p:tav tm="100000">
                                          <p:val>
                                            <p:strVal val="#ppt_h"/>
                                          </p:val>
                                        </p:tav>
                                      </p:tavLst>
                                    </p:anim>
                                    <p:animEffect transition="in" filter="fade">
                                      <p:cBhvr>
                                        <p:cTn id="129" dur="250"/>
                                        <p:tgtEl>
                                          <p:spTgt spid="68"/>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71"/>
                                        </p:tgtEl>
                                        <p:attrNameLst>
                                          <p:attrName>style.visibility</p:attrName>
                                        </p:attrNameLst>
                                      </p:cBhvr>
                                      <p:to>
                                        <p:strVal val="visible"/>
                                      </p:to>
                                    </p:set>
                                    <p:anim calcmode="lin" valueType="num">
                                      <p:cBhvr>
                                        <p:cTn id="132" dur="500" fill="hold"/>
                                        <p:tgtEl>
                                          <p:spTgt spid="71"/>
                                        </p:tgtEl>
                                        <p:attrNameLst>
                                          <p:attrName>ppt_w</p:attrName>
                                        </p:attrNameLst>
                                      </p:cBhvr>
                                      <p:tavLst>
                                        <p:tav tm="0">
                                          <p:val>
                                            <p:fltVal val="0"/>
                                          </p:val>
                                        </p:tav>
                                        <p:tav tm="100000">
                                          <p:val>
                                            <p:strVal val="#ppt_w"/>
                                          </p:val>
                                        </p:tav>
                                      </p:tavLst>
                                    </p:anim>
                                    <p:anim calcmode="lin" valueType="num">
                                      <p:cBhvr>
                                        <p:cTn id="133" dur="500" fill="hold"/>
                                        <p:tgtEl>
                                          <p:spTgt spid="71"/>
                                        </p:tgtEl>
                                        <p:attrNameLst>
                                          <p:attrName>ppt_h</p:attrName>
                                        </p:attrNameLst>
                                      </p:cBhvr>
                                      <p:tavLst>
                                        <p:tav tm="0">
                                          <p:val>
                                            <p:fltVal val="0"/>
                                          </p:val>
                                        </p:tav>
                                        <p:tav tm="100000">
                                          <p:val>
                                            <p:strVal val="#ppt_h"/>
                                          </p:val>
                                        </p:tav>
                                      </p:tavLst>
                                    </p:anim>
                                    <p:animEffect transition="in" filter="fade">
                                      <p:cBhvr>
                                        <p:cTn id="134" dur="500"/>
                                        <p:tgtEl>
                                          <p:spTgt spid="71"/>
                                        </p:tgtEl>
                                      </p:cBhvr>
                                    </p:animEffect>
                                  </p:childTnLst>
                                </p:cTn>
                              </p:par>
                              <p:par>
                                <p:cTn id="135" presetID="53" presetClass="entr" presetSubtype="16" fill="hold" nodeType="withEffect">
                                  <p:stCondLst>
                                    <p:cond delay="0"/>
                                  </p:stCondLst>
                                  <p:childTnLst>
                                    <p:set>
                                      <p:cBhvr>
                                        <p:cTn id="136" dur="1" fill="hold">
                                          <p:stCondLst>
                                            <p:cond delay="0"/>
                                          </p:stCondLst>
                                        </p:cTn>
                                        <p:tgtEl>
                                          <p:spTgt spid="75"/>
                                        </p:tgtEl>
                                        <p:attrNameLst>
                                          <p:attrName>style.visibility</p:attrName>
                                        </p:attrNameLst>
                                      </p:cBhvr>
                                      <p:to>
                                        <p:strVal val="visible"/>
                                      </p:to>
                                    </p:set>
                                    <p:anim calcmode="lin" valueType="num">
                                      <p:cBhvr>
                                        <p:cTn id="137" dur="500" fill="hold"/>
                                        <p:tgtEl>
                                          <p:spTgt spid="75"/>
                                        </p:tgtEl>
                                        <p:attrNameLst>
                                          <p:attrName>ppt_w</p:attrName>
                                        </p:attrNameLst>
                                      </p:cBhvr>
                                      <p:tavLst>
                                        <p:tav tm="0">
                                          <p:val>
                                            <p:fltVal val="0"/>
                                          </p:val>
                                        </p:tav>
                                        <p:tav tm="100000">
                                          <p:val>
                                            <p:strVal val="#ppt_w"/>
                                          </p:val>
                                        </p:tav>
                                      </p:tavLst>
                                    </p:anim>
                                    <p:anim calcmode="lin" valueType="num">
                                      <p:cBhvr>
                                        <p:cTn id="138" dur="500" fill="hold"/>
                                        <p:tgtEl>
                                          <p:spTgt spid="75"/>
                                        </p:tgtEl>
                                        <p:attrNameLst>
                                          <p:attrName>ppt_h</p:attrName>
                                        </p:attrNameLst>
                                      </p:cBhvr>
                                      <p:tavLst>
                                        <p:tav tm="0">
                                          <p:val>
                                            <p:fltVal val="0"/>
                                          </p:val>
                                        </p:tav>
                                        <p:tav tm="100000">
                                          <p:val>
                                            <p:strVal val="#ppt_h"/>
                                          </p:val>
                                        </p:tav>
                                      </p:tavLst>
                                    </p:anim>
                                    <p:animEffect transition="in" filter="fade">
                                      <p:cBhvr>
                                        <p:cTn id="139" dur="500"/>
                                        <p:tgtEl>
                                          <p:spTgt spid="75"/>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87"/>
                                        </p:tgtEl>
                                        <p:attrNameLst>
                                          <p:attrName>style.visibility</p:attrName>
                                        </p:attrNameLst>
                                      </p:cBhvr>
                                      <p:to>
                                        <p:strVal val="visible"/>
                                      </p:to>
                                    </p:set>
                                    <p:anim calcmode="lin" valueType="num">
                                      <p:cBhvr>
                                        <p:cTn id="142" dur="250" fill="hold"/>
                                        <p:tgtEl>
                                          <p:spTgt spid="87"/>
                                        </p:tgtEl>
                                        <p:attrNameLst>
                                          <p:attrName>ppt_w</p:attrName>
                                        </p:attrNameLst>
                                      </p:cBhvr>
                                      <p:tavLst>
                                        <p:tav tm="0">
                                          <p:val>
                                            <p:fltVal val="0"/>
                                          </p:val>
                                        </p:tav>
                                        <p:tav tm="100000">
                                          <p:val>
                                            <p:strVal val="#ppt_w"/>
                                          </p:val>
                                        </p:tav>
                                      </p:tavLst>
                                    </p:anim>
                                    <p:anim calcmode="lin" valueType="num">
                                      <p:cBhvr>
                                        <p:cTn id="143" dur="250" fill="hold"/>
                                        <p:tgtEl>
                                          <p:spTgt spid="87"/>
                                        </p:tgtEl>
                                        <p:attrNameLst>
                                          <p:attrName>ppt_h</p:attrName>
                                        </p:attrNameLst>
                                      </p:cBhvr>
                                      <p:tavLst>
                                        <p:tav tm="0">
                                          <p:val>
                                            <p:fltVal val="0"/>
                                          </p:val>
                                        </p:tav>
                                        <p:tav tm="100000">
                                          <p:val>
                                            <p:strVal val="#ppt_h"/>
                                          </p:val>
                                        </p:tav>
                                      </p:tavLst>
                                    </p:anim>
                                    <p:animEffect transition="in" filter="fade">
                                      <p:cBhvr>
                                        <p:cTn id="144" dur="250"/>
                                        <p:tgtEl>
                                          <p:spTgt spid="87"/>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72"/>
                                        </p:tgtEl>
                                        <p:attrNameLst>
                                          <p:attrName>style.visibility</p:attrName>
                                        </p:attrNameLst>
                                      </p:cBhvr>
                                      <p:to>
                                        <p:strVal val="visible"/>
                                      </p:to>
                                    </p:set>
                                    <p:anim calcmode="lin" valueType="num">
                                      <p:cBhvr>
                                        <p:cTn id="147" dur="500" fill="hold"/>
                                        <p:tgtEl>
                                          <p:spTgt spid="72"/>
                                        </p:tgtEl>
                                        <p:attrNameLst>
                                          <p:attrName>ppt_w</p:attrName>
                                        </p:attrNameLst>
                                      </p:cBhvr>
                                      <p:tavLst>
                                        <p:tav tm="0">
                                          <p:val>
                                            <p:fltVal val="0"/>
                                          </p:val>
                                        </p:tav>
                                        <p:tav tm="100000">
                                          <p:val>
                                            <p:strVal val="#ppt_w"/>
                                          </p:val>
                                        </p:tav>
                                      </p:tavLst>
                                    </p:anim>
                                    <p:anim calcmode="lin" valueType="num">
                                      <p:cBhvr>
                                        <p:cTn id="148" dur="500" fill="hold"/>
                                        <p:tgtEl>
                                          <p:spTgt spid="72"/>
                                        </p:tgtEl>
                                        <p:attrNameLst>
                                          <p:attrName>ppt_h</p:attrName>
                                        </p:attrNameLst>
                                      </p:cBhvr>
                                      <p:tavLst>
                                        <p:tav tm="0">
                                          <p:val>
                                            <p:fltVal val="0"/>
                                          </p:val>
                                        </p:tav>
                                        <p:tav tm="100000">
                                          <p:val>
                                            <p:strVal val="#ppt_h"/>
                                          </p:val>
                                        </p:tav>
                                      </p:tavLst>
                                    </p:anim>
                                    <p:animEffect transition="in" filter="fade">
                                      <p:cBhvr>
                                        <p:cTn id="149" dur="500"/>
                                        <p:tgtEl>
                                          <p:spTgt spid="72"/>
                                        </p:tgtEl>
                                      </p:cBhvr>
                                    </p:animEffect>
                                  </p:childTnLst>
                                </p:cTn>
                              </p:par>
                              <p:par>
                                <p:cTn id="150" presetID="53" presetClass="entr" presetSubtype="16" fill="hold" nodeType="withEffect">
                                  <p:stCondLst>
                                    <p:cond delay="0"/>
                                  </p:stCondLst>
                                  <p:childTnLst>
                                    <p:set>
                                      <p:cBhvr>
                                        <p:cTn id="151" dur="1" fill="hold">
                                          <p:stCondLst>
                                            <p:cond delay="0"/>
                                          </p:stCondLst>
                                        </p:cTn>
                                        <p:tgtEl>
                                          <p:spTgt spid="78"/>
                                        </p:tgtEl>
                                        <p:attrNameLst>
                                          <p:attrName>style.visibility</p:attrName>
                                        </p:attrNameLst>
                                      </p:cBhvr>
                                      <p:to>
                                        <p:strVal val="visible"/>
                                      </p:to>
                                    </p:set>
                                    <p:anim calcmode="lin" valueType="num">
                                      <p:cBhvr>
                                        <p:cTn id="152" dur="500" fill="hold"/>
                                        <p:tgtEl>
                                          <p:spTgt spid="78"/>
                                        </p:tgtEl>
                                        <p:attrNameLst>
                                          <p:attrName>ppt_w</p:attrName>
                                        </p:attrNameLst>
                                      </p:cBhvr>
                                      <p:tavLst>
                                        <p:tav tm="0">
                                          <p:val>
                                            <p:fltVal val="0"/>
                                          </p:val>
                                        </p:tav>
                                        <p:tav tm="100000">
                                          <p:val>
                                            <p:strVal val="#ppt_w"/>
                                          </p:val>
                                        </p:tav>
                                      </p:tavLst>
                                    </p:anim>
                                    <p:anim calcmode="lin" valueType="num">
                                      <p:cBhvr>
                                        <p:cTn id="153" dur="500" fill="hold"/>
                                        <p:tgtEl>
                                          <p:spTgt spid="78"/>
                                        </p:tgtEl>
                                        <p:attrNameLst>
                                          <p:attrName>ppt_h</p:attrName>
                                        </p:attrNameLst>
                                      </p:cBhvr>
                                      <p:tavLst>
                                        <p:tav tm="0">
                                          <p:val>
                                            <p:fltVal val="0"/>
                                          </p:val>
                                        </p:tav>
                                        <p:tav tm="100000">
                                          <p:val>
                                            <p:strVal val="#ppt_h"/>
                                          </p:val>
                                        </p:tav>
                                      </p:tavLst>
                                    </p:anim>
                                    <p:animEffect transition="in" filter="fade">
                                      <p:cBhvr>
                                        <p:cTn id="154" dur="500"/>
                                        <p:tgtEl>
                                          <p:spTgt spid="78"/>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88"/>
                                        </p:tgtEl>
                                        <p:attrNameLst>
                                          <p:attrName>style.visibility</p:attrName>
                                        </p:attrNameLst>
                                      </p:cBhvr>
                                      <p:to>
                                        <p:strVal val="visible"/>
                                      </p:to>
                                    </p:set>
                                    <p:anim calcmode="lin" valueType="num">
                                      <p:cBhvr>
                                        <p:cTn id="157" dur="250" fill="hold"/>
                                        <p:tgtEl>
                                          <p:spTgt spid="88"/>
                                        </p:tgtEl>
                                        <p:attrNameLst>
                                          <p:attrName>ppt_w</p:attrName>
                                        </p:attrNameLst>
                                      </p:cBhvr>
                                      <p:tavLst>
                                        <p:tav tm="0">
                                          <p:val>
                                            <p:fltVal val="0"/>
                                          </p:val>
                                        </p:tav>
                                        <p:tav tm="100000">
                                          <p:val>
                                            <p:strVal val="#ppt_w"/>
                                          </p:val>
                                        </p:tav>
                                      </p:tavLst>
                                    </p:anim>
                                    <p:anim calcmode="lin" valueType="num">
                                      <p:cBhvr>
                                        <p:cTn id="158" dur="250" fill="hold"/>
                                        <p:tgtEl>
                                          <p:spTgt spid="88"/>
                                        </p:tgtEl>
                                        <p:attrNameLst>
                                          <p:attrName>ppt_h</p:attrName>
                                        </p:attrNameLst>
                                      </p:cBhvr>
                                      <p:tavLst>
                                        <p:tav tm="0">
                                          <p:val>
                                            <p:fltVal val="0"/>
                                          </p:val>
                                        </p:tav>
                                        <p:tav tm="100000">
                                          <p:val>
                                            <p:strVal val="#ppt_h"/>
                                          </p:val>
                                        </p:tav>
                                      </p:tavLst>
                                    </p:anim>
                                    <p:animEffect transition="in" filter="fade">
                                      <p:cBhvr>
                                        <p:cTn id="159" dur="250"/>
                                        <p:tgtEl>
                                          <p:spTgt spid="8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73"/>
                                        </p:tgtEl>
                                        <p:attrNameLst>
                                          <p:attrName>style.visibility</p:attrName>
                                        </p:attrNameLst>
                                      </p:cBhvr>
                                      <p:to>
                                        <p:strVal val="visible"/>
                                      </p:to>
                                    </p:set>
                                    <p:anim calcmode="lin" valueType="num">
                                      <p:cBhvr>
                                        <p:cTn id="162" dur="500" fill="hold"/>
                                        <p:tgtEl>
                                          <p:spTgt spid="73"/>
                                        </p:tgtEl>
                                        <p:attrNameLst>
                                          <p:attrName>ppt_w</p:attrName>
                                        </p:attrNameLst>
                                      </p:cBhvr>
                                      <p:tavLst>
                                        <p:tav tm="0">
                                          <p:val>
                                            <p:fltVal val="0"/>
                                          </p:val>
                                        </p:tav>
                                        <p:tav tm="100000">
                                          <p:val>
                                            <p:strVal val="#ppt_w"/>
                                          </p:val>
                                        </p:tav>
                                      </p:tavLst>
                                    </p:anim>
                                    <p:anim calcmode="lin" valueType="num">
                                      <p:cBhvr>
                                        <p:cTn id="163" dur="500" fill="hold"/>
                                        <p:tgtEl>
                                          <p:spTgt spid="73"/>
                                        </p:tgtEl>
                                        <p:attrNameLst>
                                          <p:attrName>ppt_h</p:attrName>
                                        </p:attrNameLst>
                                      </p:cBhvr>
                                      <p:tavLst>
                                        <p:tav tm="0">
                                          <p:val>
                                            <p:fltVal val="0"/>
                                          </p:val>
                                        </p:tav>
                                        <p:tav tm="100000">
                                          <p:val>
                                            <p:strVal val="#ppt_h"/>
                                          </p:val>
                                        </p:tav>
                                      </p:tavLst>
                                    </p:anim>
                                    <p:animEffect transition="in" filter="fade">
                                      <p:cBhvr>
                                        <p:cTn id="164" dur="500"/>
                                        <p:tgtEl>
                                          <p:spTgt spid="73"/>
                                        </p:tgtEl>
                                      </p:cBhvr>
                                    </p:animEffect>
                                  </p:childTnLst>
                                </p:cTn>
                              </p:par>
                              <p:par>
                                <p:cTn id="165" presetID="53" presetClass="entr" presetSubtype="16" fill="hold" nodeType="withEffect">
                                  <p:stCondLst>
                                    <p:cond delay="0"/>
                                  </p:stCondLst>
                                  <p:childTnLst>
                                    <p:set>
                                      <p:cBhvr>
                                        <p:cTn id="166" dur="1" fill="hold">
                                          <p:stCondLst>
                                            <p:cond delay="0"/>
                                          </p:stCondLst>
                                        </p:cTn>
                                        <p:tgtEl>
                                          <p:spTgt spid="81"/>
                                        </p:tgtEl>
                                        <p:attrNameLst>
                                          <p:attrName>style.visibility</p:attrName>
                                        </p:attrNameLst>
                                      </p:cBhvr>
                                      <p:to>
                                        <p:strVal val="visible"/>
                                      </p:to>
                                    </p:set>
                                    <p:anim calcmode="lin" valueType="num">
                                      <p:cBhvr>
                                        <p:cTn id="167" dur="500" fill="hold"/>
                                        <p:tgtEl>
                                          <p:spTgt spid="81"/>
                                        </p:tgtEl>
                                        <p:attrNameLst>
                                          <p:attrName>ppt_w</p:attrName>
                                        </p:attrNameLst>
                                      </p:cBhvr>
                                      <p:tavLst>
                                        <p:tav tm="0">
                                          <p:val>
                                            <p:fltVal val="0"/>
                                          </p:val>
                                        </p:tav>
                                        <p:tav tm="100000">
                                          <p:val>
                                            <p:strVal val="#ppt_w"/>
                                          </p:val>
                                        </p:tav>
                                      </p:tavLst>
                                    </p:anim>
                                    <p:anim calcmode="lin" valueType="num">
                                      <p:cBhvr>
                                        <p:cTn id="168" dur="500" fill="hold"/>
                                        <p:tgtEl>
                                          <p:spTgt spid="81"/>
                                        </p:tgtEl>
                                        <p:attrNameLst>
                                          <p:attrName>ppt_h</p:attrName>
                                        </p:attrNameLst>
                                      </p:cBhvr>
                                      <p:tavLst>
                                        <p:tav tm="0">
                                          <p:val>
                                            <p:fltVal val="0"/>
                                          </p:val>
                                        </p:tav>
                                        <p:tav tm="100000">
                                          <p:val>
                                            <p:strVal val="#ppt_h"/>
                                          </p:val>
                                        </p:tav>
                                      </p:tavLst>
                                    </p:anim>
                                    <p:animEffect transition="in" filter="fade">
                                      <p:cBhvr>
                                        <p:cTn id="169" dur="500"/>
                                        <p:tgtEl>
                                          <p:spTgt spid="8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89"/>
                                        </p:tgtEl>
                                        <p:attrNameLst>
                                          <p:attrName>style.visibility</p:attrName>
                                        </p:attrNameLst>
                                      </p:cBhvr>
                                      <p:to>
                                        <p:strVal val="visible"/>
                                      </p:to>
                                    </p:set>
                                    <p:anim calcmode="lin" valueType="num">
                                      <p:cBhvr>
                                        <p:cTn id="172" dur="250" fill="hold"/>
                                        <p:tgtEl>
                                          <p:spTgt spid="89"/>
                                        </p:tgtEl>
                                        <p:attrNameLst>
                                          <p:attrName>ppt_w</p:attrName>
                                        </p:attrNameLst>
                                      </p:cBhvr>
                                      <p:tavLst>
                                        <p:tav tm="0">
                                          <p:val>
                                            <p:fltVal val="0"/>
                                          </p:val>
                                        </p:tav>
                                        <p:tav tm="100000">
                                          <p:val>
                                            <p:strVal val="#ppt_w"/>
                                          </p:val>
                                        </p:tav>
                                      </p:tavLst>
                                    </p:anim>
                                    <p:anim calcmode="lin" valueType="num">
                                      <p:cBhvr>
                                        <p:cTn id="173" dur="250" fill="hold"/>
                                        <p:tgtEl>
                                          <p:spTgt spid="89"/>
                                        </p:tgtEl>
                                        <p:attrNameLst>
                                          <p:attrName>ppt_h</p:attrName>
                                        </p:attrNameLst>
                                      </p:cBhvr>
                                      <p:tavLst>
                                        <p:tav tm="0">
                                          <p:val>
                                            <p:fltVal val="0"/>
                                          </p:val>
                                        </p:tav>
                                        <p:tav tm="100000">
                                          <p:val>
                                            <p:strVal val="#ppt_h"/>
                                          </p:val>
                                        </p:tav>
                                      </p:tavLst>
                                    </p:anim>
                                    <p:animEffect transition="in" filter="fade">
                                      <p:cBhvr>
                                        <p:cTn id="174" dur="250"/>
                                        <p:tgtEl>
                                          <p:spTgt spid="89"/>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74"/>
                                        </p:tgtEl>
                                        <p:attrNameLst>
                                          <p:attrName>style.visibility</p:attrName>
                                        </p:attrNameLst>
                                      </p:cBhvr>
                                      <p:to>
                                        <p:strVal val="visible"/>
                                      </p:to>
                                    </p:set>
                                    <p:anim calcmode="lin" valueType="num">
                                      <p:cBhvr>
                                        <p:cTn id="177" dur="500" fill="hold"/>
                                        <p:tgtEl>
                                          <p:spTgt spid="74"/>
                                        </p:tgtEl>
                                        <p:attrNameLst>
                                          <p:attrName>ppt_w</p:attrName>
                                        </p:attrNameLst>
                                      </p:cBhvr>
                                      <p:tavLst>
                                        <p:tav tm="0">
                                          <p:val>
                                            <p:fltVal val="0"/>
                                          </p:val>
                                        </p:tav>
                                        <p:tav tm="100000">
                                          <p:val>
                                            <p:strVal val="#ppt_w"/>
                                          </p:val>
                                        </p:tav>
                                      </p:tavLst>
                                    </p:anim>
                                    <p:anim calcmode="lin" valueType="num">
                                      <p:cBhvr>
                                        <p:cTn id="178" dur="500" fill="hold"/>
                                        <p:tgtEl>
                                          <p:spTgt spid="74"/>
                                        </p:tgtEl>
                                        <p:attrNameLst>
                                          <p:attrName>ppt_h</p:attrName>
                                        </p:attrNameLst>
                                      </p:cBhvr>
                                      <p:tavLst>
                                        <p:tav tm="0">
                                          <p:val>
                                            <p:fltVal val="0"/>
                                          </p:val>
                                        </p:tav>
                                        <p:tav tm="100000">
                                          <p:val>
                                            <p:strVal val="#ppt_h"/>
                                          </p:val>
                                        </p:tav>
                                      </p:tavLst>
                                    </p:anim>
                                    <p:animEffect transition="in" filter="fade">
                                      <p:cBhvr>
                                        <p:cTn id="179" dur="500"/>
                                        <p:tgtEl>
                                          <p:spTgt spid="74"/>
                                        </p:tgtEl>
                                      </p:cBhvr>
                                    </p:animEffect>
                                  </p:childTnLst>
                                </p:cTn>
                              </p:par>
                              <p:par>
                                <p:cTn id="180" presetID="53" presetClass="entr" presetSubtype="16" fill="hold" nodeType="withEffect">
                                  <p:stCondLst>
                                    <p:cond delay="0"/>
                                  </p:stCondLst>
                                  <p:childTnLst>
                                    <p:set>
                                      <p:cBhvr>
                                        <p:cTn id="181" dur="1" fill="hold">
                                          <p:stCondLst>
                                            <p:cond delay="0"/>
                                          </p:stCondLst>
                                        </p:cTn>
                                        <p:tgtEl>
                                          <p:spTgt spid="84"/>
                                        </p:tgtEl>
                                        <p:attrNameLst>
                                          <p:attrName>style.visibility</p:attrName>
                                        </p:attrNameLst>
                                      </p:cBhvr>
                                      <p:to>
                                        <p:strVal val="visible"/>
                                      </p:to>
                                    </p:set>
                                    <p:anim calcmode="lin" valueType="num">
                                      <p:cBhvr>
                                        <p:cTn id="182" dur="500" fill="hold"/>
                                        <p:tgtEl>
                                          <p:spTgt spid="84"/>
                                        </p:tgtEl>
                                        <p:attrNameLst>
                                          <p:attrName>ppt_w</p:attrName>
                                        </p:attrNameLst>
                                      </p:cBhvr>
                                      <p:tavLst>
                                        <p:tav tm="0">
                                          <p:val>
                                            <p:fltVal val="0"/>
                                          </p:val>
                                        </p:tav>
                                        <p:tav tm="100000">
                                          <p:val>
                                            <p:strVal val="#ppt_w"/>
                                          </p:val>
                                        </p:tav>
                                      </p:tavLst>
                                    </p:anim>
                                    <p:anim calcmode="lin" valueType="num">
                                      <p:cBhvr>
                                        <p:cTn id="183" dur="500" fill="hold"/>
                                        <p:tgtEl>
                                          <p:spTgt spid="84"/>
                                        </p:tgtEl>
                                        <p:attrNameLst>
                                          <p:attrName>ppt_h</p:attrName>
                                        </p:attrNameLst>
                                      </p:cBhvr>
                                      <p:tavLst>
                                        <p:tav tm="0">
                                          <p:val>
                                            <p:fltVal val="0"/>
                                          </p:val>
                                        </p:tav>
                                        <p:tav tm="100000">
                                          <p:val>
                                            <p:strVal val="#ppt_h"/>
                                          </p:val>
                                        </p:tav>
                                      </p:tavLst>
                                    </p:anim>
                                    <p:animEffect transition="in" filter="fade">
                                      <p:cBhvr>
                                        <p:cTn id="184" dur="500"/>
                                        <p:tgtEl>
                                          <p:spTgt spid="84"/>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90"/>
                                        </p:tgtEl>
                                        <p:attrNameLst>
                                          <p:attrName>style.visibility</p:attrName>
                                        </p:attrNameLst>
                                      </p:cBhvr>
                                      <p:to>
                                        <p:strVal val="visible"/>
                                      </p:to>
                                    </p:set>
                                    <p:anim calcmode="lin" valueType="num">
                                      <p:cBhvr>
                                        <p:cTn id="187" dur="250" fill="hold"/>
                                        <p:tgtEl>
                                          <p:spTgt spid="90"/>
                                        </p:tgtEl>
                                        <p:attrNameLst>
                                          <p:attrName>ppt_w</p:attrName>
                                        </p:attrNameLst>
                                      </p:cBhvr>
                                      <p:tavLst>
                                        <p:tav tm="0">
                                          <p:val>
                                            <p:fltVal val="0"/>
                                          </p:val>
                                        </p:tav>
                                        <p:tav tm="100000">
                                          <p:val>
                                            <p:strVal val="#ppt_w"/>
                                          </p:val>
                                        </p:tav>
                                      </p:tavLst>
                                    </p:anim>
                                    <p:anim calcmode="lin" valueType="num">
                                      <p:cBhvr>
                                        <p:cTn id="188" dur="250" fill="hold"/>
                                        <p:tgtEl>
                                          <p:spTgt spid="90"/>
                                        </p:tgtEl>
                                        <p:attrNameLst>
                                          <p:attrName>ppt_h</p:attrName>
                                        </p:attrNameLst>
                                      </p:cBhvr>
                                      <p:tavLst>
                                        <p:tav tm="0">
                                          <p:val>
                                            <p:fltVal val="0"/>
                                          </p:val>
                                        </p:tav>
                                        <p:tav tm="100000">
                                          <p:val>
                                            <p:strVal val="#ppt_h"/>
                                          </p:val>
                                        </p:tav>
                                      </p:tavLst>
                                    </p:anim>
                                    <p:animEffect transition="in" filter="fade">
                                      <p:cBhvr>
                                        <p:cTn id="189" dur="250"/>
                                        <p:tgtEl>
                                          <p:spTgt spid="90"/>
                                        </p:tgtEl>
                                      </p:cBhvr>
                                    </p:animEffect>
                                  </p:childTnLst>
                                </p:cTn>
                              </p:par>
                              <p:par>
                                <p:cTn id="190" presetID="53" presetClass="entr" presetSubtype="16" fill="hold" nodeType="withEffect">
                                  <p:stCondLst>
                                    <p:cond delay="0"/>
                                  </p:stCondLst>
                                  <p:childTnLst>
                                    <p:set>
                                      <p:cBhvr>
                                        <p:cTn id="191" dur="1" fill="hold">
                                          <p:stCondLst>
                                            <p:cond delay="0"/>
                                          </p:stCondLst>
                                        </p:cTn>
                                        <p:tgtEl>
                                          <p:spTgt spid="100"/>
                                        </p:tgtEl>
                                        <p:attrNameLst>
                                          <p:attrName>style.visibility</p:attrName>
                                        </p:attrNameLst>
                                      </p:cBhvr>
                                      <p:to>
                                        <p:strVal val="visible"/>
                                      </p:to>
                                    </p:set>
                                    <p:anim calcmode="lin" valueType="num">
                                      <p:cBhvr>
                                        <p:cTn id="192" dur="250" fill="hold"/>
                                        <p:tgtEl>
                                          <p:spTgt spid="100"/>
                                        </p:tgtEl>
                                        <p:attrNameLst>
                                          <p:attrName>ppt_w</p:attrName>
                                        </p:attrNameLst>
                                      </p:cBhvr>
                                      <p:tavLst>
                                        <p:tav tm="0">
                                          <p:val>
                                            <p:fltVal val="0"/>
                                          </p:val>
                                        </p:tav>
                                        <p:tav tm="100000">
                                          <p:val>
                                            <p:strVal val="#ppt_w"/>
                                          </p:val>
                                        </p:tav>
                                      </p:tavLst>
                                    </p:anim>
                                    <p:anim calcmode="lin" valueType="num">
                                      <p:cBhvr>
                                        <p:cTn id="193" dur="250" fill="hold"/>
                                        <p:tgtEl>
                                          <p:spTgt spid="100"/>
                                        </p:tgtEl>
                                        <p:attrNameLst>
                                          <p:attrName>ppt_h</p:attrName>
                                        </p:attrNameLst>
                                      </p:cBhvr>
                                      <p:tavLst>
                                        <p:tav tm="0">
                                          <p:val>
                                            <p:fltVal val="0"/>
                                          </p:val>
                                        </p:tav>
                                        <p:tav tm="100000">
                                          <p:val>
                                            <p:strVal val="#ppt_h"/>
                                          </p:val>
                                        </p:tav>
                                      </p:tavLst>
                                    </p:anim>
                                    <p:animEffect transition="in" filter="fade">
                                      <p:cBhvr>
                                        <p:cTn id="194" dur="250"/>
                                        <p:tgtEl>
                                          <p:spTgt spid="100"/>
                                        </p:tgtEl>
                                      </p:cBhvr>
                                    </p:animEffect>
                                  </p:childTnLst>
                                </p:cTn>
                              </p:par>
                              <p:par>
                                <p:cTn id="195" presetID="53" presetClass="entr" presetSubtype="16" fill="hold" nodeType="with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p:cTn id="197" dur="250" fill="hold"/>
                                        <p:tgtEl>
                                          <p:spTgt spid="103"/>
                                        </p:tgtEl>
                                        <p:attrNameLst>
                                          <p:attrName>ppt_w</p:attrName>
                                        </p:attrNameLst>
                                      </p:cBhvr>
                                      <p:tavLst>
                                        <p:tav tm="0">
                                          <p:val>
                                            <p:fltVal val="0"/>
                                          </p:val>
                                        </p:tav>
                                        <p:tav tm="100000">
                                          <p:val>
                                            <p:strVal val="#ppt_w"/>
                                          </p:val>
                                        </p:tav>
                                      </p:tavLst>
                                    </p:anim>
                                    <p:anim calcmode="lin" valueType="num">
                                      <p:cBhvr>
                                        <p:cTn id="198" dur="250" fill="hold"/>
                                        <p:tgtEl>
                                          <p:spTgt spid="103"/>
                                        </p:tgtEl>
                                        <p:attrNameLst>
                                          <p:attrName>ppt_h</p:attrName>
                                        </p:attrNameLst>
                                      </p:cBhvr>
                                      <p:tavLst>
                                        <p:tav tm="0">
                                          <p:val>
                                            <p:fltVal val="0"/>
                                          </p:val>
                                        </p:tav>
                                        <p:tav tm="100000">
                                          <p:val>
                                            <p:strVal val="#ppt_h"/>
                                          </p:val>
                                        </p:tav>
                                      </p:tavLst>
                                    </p:anim>
                                    <p:animEffect transition="in" filter="fade">
                                      <p:cBhvr>
                                        <p:cTn id="199" dur="250"/>
                                        <p:tgtEl>
                                          <p:spTgt spid="103"/>
                                        </p:tgtEl>
                                      </p:cBhvr>
                                    </p:animEffect>
                                  </p:childTnLst>
                                </p:cTn>
                              </p:par>
                              <p:par>
                                <p:cTn id="200" presetID="53" presetClass="entr" presetSubtype="16" fill="hold" nodeType="withEffect">
                                  <p:stCondLst>
                                    <p:cond delay="0"/>
                                  </p:stCondLst>
                                  <p:childTnLst>
                                    <p:set>
                                      <p:cBhvr>
                                        <p:cTn id="201" dur="1" fill="hold">
                                          <p:stCondLst>
                                            <p:cond delay="0"/>
                                          </p:stCondLst>
                                        </p:cTn>
                                        <p:tgtEl>
                                          <p:spTgt spid="115"/>
                                        </p:tgtEl>
                                        <p:attrNameLst>
                                          <p:attrName>style.visibility</p:attrName>
                                        </p:attrNameLst>
                                      </p:cBhvr>
                                      <p:to>
                                        <p:strVal val="visible"/>
                                      </p:to>
                                    </p:set>
                                    <p:anim calcmode="lin" valueType="num">
                                      <p:cBhvr>
                                        <p:cTn id="202" dur="250" fill="hold"/>
                                        <p:tgtEl>
                                          <p:spTgt spid="115"/>
                                        </p:tgtEl>
                                        <p:attrNameLst>
                                          <p:attrName>ppt_w</p:attrName>
                                        </p:attrNameLst>
                                      </p:cBhvr>
                                      <p:tavLst>
                                        <p:tav tm="0">
                                          <p:val>
                                            <p:fltVal val="0"/>
                                          </p:val>
                                        </p:tav>
                                        <p:tav tm="100000">
                                          <p:val>
                                            <p:strVal val="#ppt_w"/>
                                          </p:val>
                                        </p:tav>
                                      </p:tavLst>
                                    </p:anim>
                                    <p:anim calcmode="lin" valueType="num">
                                      <p:cBhvr>
                                        <p:cTn id="203" dur="250" fill="hold"/>
                                        <p:tgtEl>
                                          <p:spTgt spid="115"/>
                                        </p:tgtEl>
                                        <p:attrNameLst>
                                          <p:attrName>ppt_h</p:attrName>
                                        </p:attrNameLst>
                                      </p:cBhvr>
                                      <p:tavLst>
                                        <p:tav tm="0">
                                          <p:val>
                                            <p:fltVal val="0"/>
                                          </p:val>
                                        </p:tav>
                                        <p:tav tm="100000">
                                          <p:val>
                                            <p:strVal val="#ppt_h"/>
                                          </p:val>
                                        </p:tav>
                                      </p:tavLst>
                                    </p:anim>
                                    <p:animEffect transition="in" filter="fade">
                                      <p:cBhvr>
                                        <p:cTn id="204" dur="250"/>
                                        <p:tgtEl>
                                          <p:spTgt spid="115"/>
                                        </p:tgtEl>
                                      </p:cBhvr>
                                    </p:animEffect>
                                  </p:childTnLst>
                                </p:cTn>
                              </p:par>
                              <p:par>
                                <p:cTn id="205" presetID="53" presetClass="entr" presetSubtype="16" fill="hold" nodeType="withEffect">
                                  <p:stCondLst>
                                    <p:cond delay="0"/>
                                  </p:stCondLst>
                                  <p:childTnLst>
                                    <p:set>
                                      <p:cBhvr>
                                        <p:cTn id="206" dur="1" fill="hold">
                                          <p:stCondLst>
                                            <p:cond delay="0"/>
                                          </p:stCondLst>
                                        </p:cTn>
                                        <p:tgtEl>
                                          <p:spTgt spid="109"/>
                                        </p:tgtEl>
                                        <p:attrNameLst>
                                          <p:attrName>style.visibility</p:attrName>
                                        </p:attrNameLst>
                                      </p:cBhvr>
                                      <p:to>
                                        <p:strVal val="visible"/>
                                      </p:to>
                                    </p:set>
                                    <p:anim calcmode="lin" valueType="num">
                                      <p:cBhvr>
                                        <p:cTn id="207" dur="250" fill="hold"/>
                                        <p:tgtEl>
                                          <p:spTgt spid="109"/>
                                        </p:tgtEl>
                                        <p:attrNameLst>
                                          <p:attrName>ppt_w</p:attrName>
                                        </p:attrNameLst>
                                      </p:cBhvr>
                                      <p:tavLst>
                                        <p:tav tm="0">
                                          <p:val>
                                            <p:fltVal val="0"/>
                                          </p:val>
                                        </p:tav>
                                        <p:tav tm="100000">
                                          <p:val>
                                            <p:strVal val="#ppt_w"/>
                                          </p:val>
                                        </p:tav>
                                      </p:tavLst>
                                    </p:anim>
                                    <p:anim calcmode="lin" valueType="num">
                                      <p:cBhvr>
                                        <p:cTn id="208" dur="250" fill="hold"/>
                                        <p:tgtEl>
                                          <p:spTgt spid="109"/>
                                        </p:tgtEl>
                                        <p:attrNameLst>
                                          <p:attrName>ppt_h</p:attrName>
                                        </p:attrNameLst>
                                      </p:cBhvr>
                                      <p:tavLst>
                                        <p:tav tm="0">
                                          <p:val>
                                            <p:fltVal val="0"/>
                                          </p:val>
                                        </p:tav>
                                        <p:tav tm="100000">
                                          <p:val>
                                            <p:strVal val="#ppt_h"/>
                                          </p:val>
                                        </p:tav>
                                      </p:tavLst>
                                    </p:anim>
                                    <p:animEffect transition="in" filter="fade">
                                      <p:cBhvr>
                                        <p:cTn id="209" dur="250"/>
                                        <p:tgtEl>
                                          <p:spTgt spid="109"/>
                                        </p:tgtEl>
                                      </p:cBhvr>
                                    </p:animEffect>
                                  </p:childTnLst>
                                </p:cTn>
                              </p:par>
                              <p:par>
                                <p:cTn id="210" presetID="53" presetClass="entr" presetSubtype="16" fill="hold" nodeType="withEffect">
                                  <p:stCondLst>
                                    <p:cond delay="0"/>
                                  </p:stCondLst>
                                  <p:childTnLst>
                                    <p:set>
                                      <p:cBhvr>
                                        <p:cTn id="211" dur="1" fill="hold">
                                          <p:stCondLst>
                                            <p:cond delay="0"/>
                                          </p:stCondLst>
                                        </p:cTn>
                                        <p:tgtEl>
                                          <p:spTgt spid="106"/>
                                        </p:tgtEl>
                                        <p:attrNameLst>
                                          <p:attrName>style.visibility</p:attrName>
                                        </p:attrNameLst>
                                      </p:cBhvr>
                                      <p:to>
                                        <p:strVal val="visible"/>
                                      </p:to>
                                    </p:set>
                                    <p:anim calcmode="lin" valueType="num">
                                      <p:cBhvr>
                                        <p:cTn id="212" dur="250" fill="hold"/>
                                        <p:tgtEl>
                                          <p:spTgt spid="106"/>
                                        </p:tgtEl>
                                        <p:attrNameLst>
                                          <p:attrName>ppt_w</p:attrName>
                                        </p:attrNameLst>
                                      </p:cBhvr>
                                      <p:tavLst>
                                        <p:tav tm="0">
                                          <p:val>
                                            <p:fltVal val="0"/>
                                          </p:val>
                                        </p:tav>
                                        <p:tav tm="100000">
                                          <p:val>
                                            <p:strVal val="#ppt_w"/>
                                          </p:val>
                                        </p:tav>
                                      </p:tavLst>
                                    </p:anim>
                                    <p:anim calcmode="lin" valueType="num">
                                      <p:cBhvr>
                                        <p:cTn id="213" dur="250" fill="hold"/>
                                        <p:tgtEl>
                                          <p:spTgt spid="106"/>
                                        </p:tgtEl>
                                        <p:attrNameLst>
                                          <p:attrName>ppt_h</p:attrName>
                                        </p:attrNameLst>
                                      </p:cBhvr>
                                      <p:tavLst>
                                        <p:tav tm="0">
                                          <p:val>
                                            <p:fltVal val="0"/>
                                          </p:val>
                                        </p:tav>
                                        <p:tav tm="100000">
                                          <p:val>
                                            <p:strVal val="#ppt_h"/>
                                          </p:val>
                                        </p:tav>
                                      </p:tavLst>
                                    </p:anim>
                                    <p:animEffect transition="in" filter="fade">
                                      <p:cBhvr>
                                        <p:cTn id="214" dur="250"/>
                                        <p:tgtEl>
                                          <p:spTgt spid="106"/>
                                        </p:tgtEl>
                                      </p:cBhvr>
                                    </p:animEffect>
                                  </p:childTnLst>
                                </p:cTn>
                              </p:par>
                              <p:par>
                                <p:cTn id="215" presetID="53" presetClass="entr" presetSubtype="16" fill="hold" nodeType="withEffect">
                                  <p:stCondLst>
                                    <p:cond delay="0"/>
                                  </p:stCondLst>
                                  <p:childTnLst>
                                    <p:set>
                                      <p:cBhvr>
                                        <p:cTn id="216" dur="1" fill="hold">
                                          <p:stCondLst>
                                            <p:cond delay="0"/>
                                          </p:stCondLst>
                                        </p:cTn>
                                        <p:tgtEl>
                                          <p:spTgt spid="91"/>
                                        </p:tgtEl>
                                        <p:attrNameLst>
                                          <p:attrName>style.visibility</p:attrName>
                                        </p:attrNameLst>
                                      </p:cBhvr>
                                      <p:to>
                                        <p:strVal val="visible"/>
                                      </p:to>
                                    </p:set>
                                    <p:anim calcmode="lin" valueType="num">
                                      <p:cBhvr>
                                        <p:cTn id="217" dur="250" fill="hold"/>
                                        <p:tgtEl>
                                          <p:spTgt spid="91"/>
                                        </p:tgtEl>
                                        <p:attrNameLst>
                                          <p:attrName>ppt_w</p:attrName>
                                        </p:attrNameLst>
                                      </p:cBhvr>
                                      <p:tavLst>
                                        <p:tav tm="0">
                                          <p:val>
                                            <p:fltVal val="0"/>
                                          </p:val>
                                        </p:tav>
                                        <p:tav tm="100000">
                                          <p:val>
                                            <p:strVal val="#ppt_w"/>
                                          </p:val>
                                        </p:tav>
                                      </p:tavLst>
                                    </p:anim>
                                    <p:anim calcmode="lin" valueType="num">
                                      <p:cBhvr>
                                        <p:cTn id="218" dur="250" fill="hold"/>
                                        <p:tgtEl>
                                          <p:spTgt spid="91"/>
                                        </p:tgtEl>
                                        <p:attrNameLst>
                                          <p:attrName>ppt_h</p:attrName>
                                        </p:attrNameLst>
                                      </p:cBhvr>
                                      <p:tavLst>
                                        <p:tav tm="0">
                                          <p:val>
                                            <p:fltVal val="0"/>
                                          </p:val>
                                        </p:tav>
                                        <p:tav tm="100000">
                                          <p:val>
                                            <p:strVal val="#ppt_h"/>
                                          </p:val>
                                        </p:tav>
                                      </p:tavLst>
                                    </p:anim>
                                    <p:animEffect transition="in" filter="fade">
                                      <p:cBhvr>
                                        <p:cTn id="219" dur="250"/>
                                        <p:tgtEl>
                                          <p:spTgt spid="91"/>
                                        </p:tgtEl>
                                      </p:cBhvr>
                                    </p:animEffect>
                                  </p:childTnLst>
                                </p:cTn>
                              </p:par>
                              <p:par>
                                <p:cTn id="220" presetID="53" presetClass="entr" presetSubtype="16" fill="hold" nodeType="withEffect">
                                  <p:stCondLst>
                                    <p:cond delay="0"/>
                                  </p:stCondLst>
                                  <p:childTnLst>
                                    <p:set>
                                      <p:cBhvr>
                                        <p:cTn id="221" dur="1" fill="hold">
                                          <p:stCondLst>
                                            <p:cond delay="0"/>
                                          </p:stCondLst>
                                        </p:cTn>
                                        <p:tgtEl>
                                          <p:spTgt spid="97"/>
                                        </p:tgtEl>
                                        <p:attrNameLst>
                                          <p:attrName>style.visibility</p:attrName>
                                        </p:attrNameLst>
                                      </p:cBhvr>
                                      <p:to>
                                        <p:strVal val="visible"/>
                                      </p:to>
                                    </p:set>
                                    <p:anim calcmode="lin" valueType="num">
                                      <p:cBhvr>
                                        <p:cTn id="222" dur="250" fill="hold"/>
                                        <p:tgtEl>
                                          <p:spTgt spid="97"/>
                                        </p:tgtEl>
                                        <p:attrNameLst>
                                          <p:attrName>ppt_w</p:attrName>
                                        </p:attrNameLst>
                                      </p:cBhvr>
                                      <p:tavLst>
                                        <p:tav tm="0">
                                          <p:val>
                                            <p:fltVal val="0"/>
                                          </p:val>
                                        </p:tav>
                                        <p:tav tm="100000">
                                          <p:val>
                                            <p:strVal val="#ppt_w"/>
                                          </p:val>
                                        </p:tav>
                                      </p:tavLst>
                                    </p:anim>
                                    <p:anim calcmode="lin" valueType="num">
                                      <p:cBhvr>
                                        <p:cTn id="223" dur="250" fill="hold"/>
                                        <p:tgtEl>
                                          <p:spTgt spid="97"/>
                                        </p:tgtEl>
                                        <p:attrNameLst>
                                          <p:attrName>ppt_h</p:attrName>
                                        </p:attrNameLst>
                                      </p:cBhvr>
                                      <p:tavLst>
                                        <p:tav tm="0">
                                          <p:val>
                                            <p:fltVal val="0"/>
                                          </p:val>
                                        </p:tav>
                                        <p:tav tm="100000">
                                          <p:val>
                                            <p:strVal val="#ppt_h"/>
                                          </p:val>
                                        </p:tav>
                                      </p:tavLst>
                                    </p:anim>
                                    <p:animEffect transition="in" filter="fade">
                                      <p:cBhvr>
                                        <p:cTn id="224" dur="250"/>
                                        <p:tgtEl>
                                          <p:spTgt spid="97"/>
                                        </p:tgtEl>
                                      </p:cBhvr>
                                    </p:animEffect>
                                  </p:childTnLst>
                                </p:cTn>
                              </p:par>
                              <p:par>
                                <p:cTn id="225" presetID="53" presetClass="entr" presetSubtype="16" fill="hold" nodeType="withEffect">
                                  <p:stCondLst>
                                    <p:cond delay="0"/>
                                  </p:stCondLst>
                                  <p:childTnLst>
                                    <p:set>
                                      <p:cBhvr>
                                        <p:cTn id="226" dur="1" fill="hold">
                                          <p:stCondLst>
                                            <p:cond delay="0"/>
                                          </p:stCondLst>
                                        </p:cTn>
                                        <p:tgtEl>
                                          <p:spTgt spid="118"/>
                                        </p:tgtEl>
                                        <p:attrNameLst>
                                          <p:attrName>style.visibility</p:attrName>
                                        </p:attrNameLst>
                                      </p:cBhvr>
                                      <p:to>
                                        <p:strVal val="visible"/>
                                      </p:to>
                                    </p:set>
                                    <p:anim calcmode="lin" valueType="num">
                                      <p:cBhvr>
                                        <p:cTn id="227" dur="250" fill="hold"/>
                                        <p:tgtEl>
                                          <p:spTgt spid="118"/>
                                        </p:tgtEl>
                                        <p:attrNameLst>
                                          <p:attrName>ppt_w</p:attrName>
                                        </p:attrNameLst>
                                      </p:cBhvr>
                                      <p:tavLst>
                                        <p:tav tm="0">
                                          <p:val>
                                            <p:fltVal val="0"/>
                                          </p:val>
                                        </p:tav>
                                        <p:tav tm="100000">
                                          <p:val>
                                            <p:strVal val="#ppt_w"/>
                                          </p:val>
                                        </p:tav>
                                      </p:tavLst>
                                    </p:anim>
                                    <p:anim calcmode="lin" valueType="num">
                                      <p:cBhvr>
                                        <p:cTn id="228" dur="250" fill="hold"/>
                                        <p:tgtEl>
                                          <p:spTgt spid="118"/>
                                        </p:tgtEl>
                                        <p:attrNameLst>
                                          <p:attrName>ppt_h</p:attrName>
                                        </p:attrNameLst>
                                      </p:cBhvr>
                                      <p:tavLst>
                                        <p:tav tm="0">
                                          <p:val>
                                            <p:fltVal val="0"/>
                                          </p:val>
                                        </p:tav>
                                        <p:tav tm="100000">
                                          <p:val>
                                            <p:strVal val="#ppt_h"/>
                                          </p:val>
                                        </p:tav>
                                      </p:tavLst>
                                    </p:anim>
                                    <p:animEffect transition="in" filter="fade">
                                      <p:cBhvr>
                                        <p:cTn id="229" dur="250"/>
                                        <p:tgtEl>
                                          <p:spTgt spid="118"/>
                                        </p:tgtEl>
                                      </p:cBhvr>
                                    </p:animEffect>
                                  </p:childTnLst>
                                </p:cTn>
                              </p:par>
                              <p:par>
                                <p:cTn id="230" presetID="53" presetClass="entr" presetSubtype="16" fill="hold" nodeType="withEffect">
                                  <p:stCondLst>
                                    <p:cond delay="0"/>
                                  </p:stCondLst>
                                  <p:childTnLst>
                                    <p:set>
                                      <p:cBhvr>
                                        <p:cTn id="231" dur="1" fill="hold">
                                          <p:stCondLst>
                                            <p:cond delay="0"/>
                                          </p:stCondLst>
                                        </p:cTn>
                                        <p:tgtEl>
                                          <p:spTgt spid="121"/>
                                        </p:tgtEl>
                                        <p:attrNameLst>
                                          <p:attrName>style.visibility</p:attrName>
                                        </p:attrNameLst>
                                      </p:cBhvr>
                                      <p:to>
                                        <p:strVal val="visible"/>
                                      </p:to>
                                    </p:set>
                                    <p:anim calcmode="lin" valueType="num">
                                      <p:cBhvr>
                                        <p:cTn id="232" dur="250" fill="hold"/>
                                        <p:tgtEl>
                                          <p:spTgt spid="121"/>
                                        </p:tgtEl>
                                        <p:attrNameLst>
                                          <p:attrName>ppt_w</p:attrName>
                                        </p:attrNameLst>
                                      </p:cBhvr>
                                      <p:tavLst>
                                        <p:tav tm="0">
                                          <p:val>
                                            <p:fltVal val="0"/>
                                          </p:val>
                                        </p:tav>
                                        <p:tav tm="100000">
                                          <p:val>
                                            <p:strVal val="#ppt_w"/>
                                          </p:val>
                                        </p:tav>
                                      </p:tavLst>
                                    </p:anim>
                                    <p:anim calcmode="lin" valueType="num">
                                      <p:cBhvr>
                                        <p:cTn id="233" dur="250" fill="hold"/>
                                        <p:tgtEl>
                                          <p:spTgt spid="121"/>
                                        </p:tgtEl>
                                        <p:attrNameLst>
                                          <p:attrName>ppt_h</p:attrName>
                                        </p:attrNameLst>
                                      </p:cBhvr>
                                      <p:tavLst>
                                        <p:tav tm="0">
                                          <p:val>
                                            <p:fltVal val="0"/>
                                          </p:val>
                                        </p:tav>
                                        <p:tav tm="100000">
                                          <p:val>
                                            <p:strVal val="#ppt_h"/>
                                          </p:val>
                                        </p:tav>
                                      </p:tavLst>
                                    </p:anim>
                                    <p:animEffect transition="in" filter="fade">
                                      <p:cBhvr>
                                        <p:cTn id="234" dur="250"/>
                                        <p:tgtEl>
                                          <p:spTgt spid="121"/>
                                        </p:tgtEl>
                                      </p:cBhvr>
                                    </p:animEffect>
                                  </p:childTnLst>
                                </p:cTn>
                              </p:par>
                              <p:par>
                                <p:cTn id="235" presetID="53" presetClass="entr" presetSubtype="16" fill="hold" nodeType="withEffect">
                                  <p:stCondLst>
                                    <p:cond delay="0"/>
                                  </p:stCondLst>
                                  <p:childTnLst>
                                    <p:set>
                                      <p:cBhvr>
                                        <p:cTn id="236" dur="1" fill="hold">
                                          <p:stCondLst>
                                            <p:cond delay="0"/>
                                          </p:stCondLst>
                                        </p:cTn>
                                        <p:tgtEl>
                                          <p:spTgt spid="94"/>
                                        </p:tgtEl>
                                        <p:attrNameLst>
                                          <p:attrName>style.visibility</p:attrName>
                                        </p:attrNameLst>
                                      </p:cBhvr>
                                      <p:to>
                                        <p:strVal val="visible"/>
                                      </p:to>
                                    </p:set>
                                    <p:anim calcmode="lin" valueType="num">
                                      <p:cBhvr>
                                        <p:cTn id="237" dur="250" fill="hold"/>
                                        <p:tgtEl>
                                          <p:spTgt spid="94"/>
                                        </p:tgtEl>
                                        <p:attrNameLst>
                                          <p:attrName>ppt_w</p:attrName>
                                        </p:attrNameLst>
                                      </p:cBhvr>
                                      <p:tavLst>
                                        <p:tav tm="0">
                                          <p:val>
                                            <p:fltVal val="0"/>
                                          </p:val>
                                        </p:tav>
                                        <p:tav tm="100000">
                                          <p:val>
                                            <p:strVal val="#ppt_w"/>
                                          </p:val>
                                        </p:tav>
                                      </p:tavLst>
                                    </p:anim>
                                    <p:anim calcmode="lin" valueType="num">
                                      <p:cBhvr>
                                        <p:cTn id="238" dur="250" fill="hold"/>
                                        <p:tgtEl>
                                          <p:spTgt spid="94"/>
                                        </p:tgtEl>
                                        <p:attrNameLst>
                                          <p:attrName>ppt_h</p:attrName>
                                        </p:attrNameLst>
                                      </p:cBhvr>
                                      <p:tavLst>
                                        <p:tav tm="0">
                                          <p:val>
                                            <p:fltVal val="0"/>
                                          </p:val>
                                        </p:tav>
                                        <p:tav tm="100000">
                                          <p:val>
                                            <p:strVal val="#ppt_h"/>
                                          </p:val>
                                        </p:tav>
                                      </p:tavLst>
                                    </p:anim>
                                    <p:animEffect transition="in" filter="fade">
                                      <p:cBhvr>
                                        <p:cTn id="239" dur="250"/>
                                        <p:tgtEl>
                                          <p:spTgt spid="94"/>
                                        </p:tgtEl>
                                      </p:cBhvr>
                                    </p:animEffect>
                                  </p:childTnLst>
                                </p:cTn>
                              </p:par>
                              <p:par>
                                <p:cTn id="240" presetID="53" presetClass="entr" presetSubtype="16" fill="hold" nodeType="withEffect">
                                  <p:stCondLst>
                                    <p:cond delay="0"/>
                                  </p:stCondLst>
                                  <p:childTnLst>
                                    <p:set>
                                      <p:cBhvr>
                                        <p:cTn id="241" dur="1" fill="hold">
                                          <p:stCondLst>
                                            <p:cond delay="0"/>
                                          </p:stCondLst>
                                        </p:cTn>
                                        <p:tgtEl>
                                          <p:spTgt spid="112"/>
                                        </p:tgtEl>
                                        <p:attrNameLst>
                                          <p:attrName>style.visibility</p:attrName>
                                        </p:attrNameLst>
                                      </p:cBhvr>
                                      <p:to>
                                        <p:strVal val="visible"/>
                                      </p:to>
                                    </p:set>
                                    <p:anim calcmode="lin" valueType="num">
                                      <p:cBhvr>
                                        <p:cTn id="242" dur="250" fill="hold"/>
                                        <p:tgtEl>
                                          <p:spTgt spid="112"/>
                                        </p:tgtEl>
                                        <p:attrNameLst>
                                          <p:attrName>ppt_w</p:attrName>
                                        </p:attrNameLst>
                                      </p:cBhvr>
                                      <p:tavLst>
                                        <p:tav tm="0">
                                          <p:val>
                                            <p:fltVal val="0"/>
                                          </p:val>
                                        </p:tav>
                                        <p:tav tm="100000">
                                          <p:val>
                                            <p:strVal val="#ppt_w"/>
                                          </p:val>
                                        </p:tav>
                                      </p:tavLst>
                                    </p:anim>
                                    <p:anim calcmode="lin" valueType="num">
                                      <p:cBhvr>
                                        <p:cTn id="243" dur="250" fill="hold"/>
                                        <p:tgtEl>
                                          <p:spTgt spid="112"/>
                                        </p:tgtEl>
                                        <p:attrNameLst>
                                          <p:attrName>ppt_h</p:attrName>
                                        </p:attrNameLst>
                                      </p:cBhvr>
                                      <p:tavLst>
                                        <p:tav tm="0">
                                          <p:val>
                                            <p:fltVal val="0"/>
                                          </p:val>
                                        </p:tav>
                                        <p:tav tm="100000">
                                          <p:val>
                                            <p:strVal val="#ppt_h"/>
                                          </p:val>
                                        </p:tav>
                                      </p:tavLst>
                                    </p:anim>
                                    <p:animEffect transition="in" filter="fade">
                                      <p:cBhvr>
                                        <p:cTn id="244" dur="250"/>
                                        <p:tgtEl>
                                          <p:spTgt spid="112"/>
                                        </p:tgtEl>
                                      </p:cBhvr>
                                    </p:animEffect>
                                  </p:childTnLst>
                                </p:cTn>
                              </p:par>
                              <p:par>
                                <p:cTn id="245" presetID="53" presetClass="entr" presetSubtype="16" fill="hold" nodeType="withEffect">
                                  <p:stCondLst>
                                    <p:cond delay="0"/>
                                  </p:stCondLst>
                                  <p:childTnLst>
                                    <p:set>
                                      <p:cBhvr>
                                        <p:cTn id="246" dur="1" fill="hold">
                                          <p:stCondLst>
                                            <p:cond delay="0"/>
                                          </p:stCondLst>
                                        </p:cTn>
                                        <p:tgtEl>
                                          <p:spTgt spid="124"/>
                                        </p:tgtEl>
                                        <p:attrNameLst>
                                          <p:attrName>style.visibility</p:attrName>
                                        </p:attrNameLst>
                                      </p:cBhvr>
                                      <p:to>
                                        <p:strVal val="visible"/>
                                      </p:to>
                                    </p:set>
                                    <p:anim calcmode="lin" valueType="num">
                                      <p:cBhvr>
                                        <p:cTn id="247" dur="250" fill="hold"/>
                                        <p:tgtEl>
                                          <p:spTgt spid="124"/>
                                        </p:tgtEl>
                                        <p:attrNameLst>
                                          <p:attrName>ppt_w</p:attrName>
                                        </p:attrNameLst>
                                      </p:cBhvr>
                                      <p:tavLst>
                                        <p:tav tm="0">
                                          <p:val>
                                            <p:fltVal val="0"/>
                                          </p:val>
                                        </p:tav>
                                        <p:tav tm="100000">
                                          <p:val>
                                            <p:strVal val="#ppt_w"/>
                                          </p:val>
                                        </p:tav>
                                      </p:tavLst>
                                    </p:anim>
                                    <p:anim calcmode="lin" valueType="num">
                                      <p:cBhvr>
                                        <p:cTn id="248" dur="250" fill="hold"/>
                                        <p:tgtEl>
                                          <p:spTgt spid="124"/>
                                        </p:tgtEl>
                                        <p:attrNameLst>
                                          <p:attrName>ppt_h</p:attrName>
                                        </p:attrNameLst>
                                      </p:cBhvr>
                                      <p:tavLst>
                                        <p:tav tm="0">
                                          <p:val>
                                            <p:fltVal val="0"/>
                                          </p:val>
                                        </p:tav>
                                        <p:tav tm="100000">
                                          <p:val>
                                            <p:strVal val="#ppt_h"/>
                                          </p:val>
                                        </p:tav>
                                      </p:tavLst>
                                    </p:anim>
                                    <p:animEffect transition="in" filter="fade">
                                      <p:cBhvr>
                                        <p:cTn id="249" dur="25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1" grpId="0"/>
      <p:bldP spid="32" grpId="0"/>
      <p:bldP spid="33" grpId="0"/>
      <p:bldP spid="34" grpId="0"/>
      <p:bldP spid="71" grpId="0" animBg="1"/>
      <p:bldP spid="72" grpId="0" animBg="1"/>
      <p:bldP spid="73" grpId="0" animBg="1"/>
      <p:bldP spid="74" grpId="0" animBg="1"/>
      <p:bldP spid="87" grpId="0"/>
      <p:bldP spid="88" grpId="0"/>
      <p:bldP spid="89"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10"/>
          <p:cNvSpPr/>
          <p:nvPr/>
        </p:nvSpPr>
        <p:spPr>
          <a:xfrm>
            <a:off x="959485" y="2334895"/>
            <a:ext cx="10911840" cy="2188845"/>
          </a:xfrm>
          <a:prstGeom prst="roundRect">
            <a:avLst>
              <a:gd name="adj" fmla="val 11821"/>
            </a:avLst>
          </a:prstGeom>
          <a:solidFill>
            <a:srgbClr val="FEF9F2"/>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buClr>
                <a:srgbClr val="000000"/>
              </a:buClr>
              <a:buFont typeface="Arial" panose="020B0604020202020204"/>
              <a:buNone/>
            </a:pPr>
            <a:endParaRPr lang="vi-VN" altLang="en-US" sz="2800" kern="0" dirty="0">
              <a:solidFill>
                <a:schemeClr val="tx1"/>
              </a:solidFill>
              <a:latin typeface="UTM Avo" panose="02040603050506020204" pitchFamily="18" charset="0"/>
              <a:cs typeface="Arial" panose="020B0604020202020204"/>
              <a:sym typeface="Arial" panose="020B0604020202020204"/>
            </a:endParaRPr>
          </a:p>
          <a:p>
            <a:pPr algn="just">
              <a:lnSpc>
                <a:spcPct val="125000"/>
              </a:lnSpc>
              <a:buClr>
                <a:srgbClr val="000000"/>
              </a:buClr>
              <a:buFont typeface="Arial" panose="020B0604020202020204"/>
              <a:buNone/>
            </a:pPr>
            <a:endParaRPr lang="vi-VN" altLang="en-US" sz="2800" kern="0" dirty="0">
              <a:solidFill>
                <a:schemeClr val="tx1"/>
              </a:solidFill>
              <a:latin typeface="UTM Avo" panose="02040603050506020204" pitchFamily="18" charset="0"/>
              <a:cs typeface="Arial" panose="020B0604020202020204"/>
              <a:sym typeface="Arial" panose="020B0604020202020204"/>
            </a:endParaRPr>
          </a:p>
          <a:p>
            <a:pPr algn="just">
              <a:lnSpc>
                <a:spcPct val="125000"/>
              </a:lnSpc>
              <a:buClr>
                <a:srgbClr val="000000"/>
              </a:buClr>
              <a:buFont typeface="Arial" panose="020B0604020202020204"/>
              <a:buNone/>
            </a:pPr>
            <a:endParaRPr lang="vi-VN" altLang="en-US" sz="2800" kern="0" dirty="0">
              <a:solidFill>
                <a:schemeClr val="tx1"/>
              </a:solidFill>
              <a:latin typeface="UTM Avo" panose="02040603050506020204" pitchFamily="18" charset="0"/>
              <a:cs typeface="Arial" panose="020B0604020202020204"/>
              <a:sym typeface="Arial" panose="020B0604020202020204"/>
            </a:endParaRPr>
          </a:p>
          <a:p>
            <a:pPr algn="just">
              <a:lnSpc>
                <a:spcPct val="125000"/>
              </a:lnSpc>
              <a:buClr>
                <a:srgbClr val="000000"/>
              </a:buClr>
              <a:buFont typeface="Arial" panose="020B0604020202020204"/>
              <a:buNone/>
            </a:pPr>
            <a:endParaRPr lang="vi-VN" altLang="en-US" sz="2800" kern="0" dirty="0">
              <a:solidFill>
                <a:schemeClr val="tx1"/>
              </a:solidFill>
              <a:latin typeface="UTM Avo" panose="02040603050506020204" pitchFamily="18" charset="0"/>
              <a:cs typeface="Arial" panose="020B0604020202020204"/>
              <a:sym typeface="Arial" panose="020B0604020202020204"/>
            </a:endParaRPr>
          </a:p>
          <a:p>
            <a:pPr algn="just">
              <a:lnSpc>
                <a:spcPct val="125000"/>
              </a:lnSpc>
              <a:buClr>
                <a:srgbClr val="000000"/>
              </a:buClr>
              <a:buFont typeface="Arial" panose="020B0604020202020204"/>
              <a:buNone/>
            </a:pPr>
            <a:endParaRPr lang="vi-VN" altLang="en-US" sz="2800" kern="0" dirty="0">
              <a:solidFill>
                <a:schemeClr val="tx1"/>
              </a:solidFill>
              <a:latin typeface="UTM Avo" panose="02040603050506020204" pitchFamily="18" charset="0"/>
              <a:cs typeface="Arial" panose="020B0604020202020204"/>
              <a:sym typeface="Arial" panose="020B0604020202020204"/>
            </a:endParaRPr>
          </a:p>
          <a:p>
            <a:pPr algn="just">
              <a:lnSpc>
                <a:spcPct val="125000"/>
              </a:lnSpc>
              <a:buClr>
                <a:srgbClr val="000000"/>
              </a:buClr>
              <a:buFont typeface="Arial" panose="020B0604020202020204"/>
              <a:buNone/>
            </a:pPr>
            <a:endParaRPr lang="vi-VN" altLang="en-US" sz="2800" kern="0" dirty="0">
              <a:solidFill>
                <a:schemeClr val="tx1"/>
              </a:solidFill>
              <a:latin typeface="UTM Avo" panose="02040603050506020204" pitchFamily="18" charset="0"/>
              <a:cs typeface="Arial" panose="020B0604020202020204"/>
              <a:sym typeface="Arial" panose="020B0604020202020204"/>
            </a:endParaRPr>
          </a:p>
        </p:txBody>
      </p:sp>
      <p:sp>
        <p:nvSpPr>
          <p:cNvPr id="28" name="Text Box 23"/>
          <p:cNvSpPr txBox="1">
            <a:spLocks noChangeArrowheads="1"/>
          </p:cNvSpPr>
          <p:nvPr/>
        </p:nvSpPr>
        <p:spPr bwMode="auto">
          <a:xfrm>
            <a:off x="1560790" y="663725"/>
            <a:ext cx="9848428" cy="954107"/>
          </a:xfrm>
          <a:custGeom>
            <a:avLst/>
            <a:gdLst>
              <a:gd name="connsiteX0" fmla="*/ 0 w 7272808"/>
              <a:gd name="connsiteY0" fmla="*/ 0 h 523220"/>
              <a:gd name="connsiteX1" fmla="*/ 486719 w 7272808"/>
              <a:gd name="connsiteY1" fmla="*/ 0 h 523220"/>
              <a:gd name="connsiteX2" fmla="*/ 900709 w 7272808"/>
              <a:gd name="connsiteY2" fmla="*/ 0 h 523220"/>
              <a:gd name="connsiteX3" fmla="*/ 1387428 w 7272808"/>
              <a:gd name="connsiteY3" fmla="*/ 0 h 523220"/>
              <a:gd name="connsiteX4" fmla="*/ 1728691 w 7272808"/>
              <a:gd name="connsiteY4" fmla="*/ 0 h 523220"/>
              <a:gd name="connsiteX5" fmla="*/ 2288137 w 7272808"/>
              <a:gd name="connsiteY5" fmla="*/ 0 h 523220"/>
              <a:gd name="connsiteX6" fmla="*/ 2774856 w 7272808"/>
              <a:gd name="connsiteY6" fmla="*/ 0 h 523220"/>
              <a:gd name="connsiteX7" fmla="*/ 3188847 w 7272808"/>
              <a:gd name="connsiteY7" fmla="*/ 0 h 523220"/>
              <a:gd name="connsiteX8" fmla="*/ 3530109 w 7272808"/>
              <a:gd name="connsiteY8" fmla="*/ 0 h 523220"/>
              <a:gd name="connsiteX9" fmla="*/ 4235012 w 7272808"/>
              <a:gd name="connsiteY9" fmla="*/ 0 h 523220"/>
              <a:gd name="connsiteX10" fmla="*/ 4794459 w 7272808"/>
              <a:gd name="connsiteY10" fmla="*/ 0 h 523220"/>
              <a:gd name="connsiteX11" fmla="*/ 5353906 w 7272808"/>
              <a:gd name="connsiteY11" fmla="*/ 0 h 523220"/>
              <a:gd name="connsiteX12" fmla="*/ 5767896 w 7272808"/>
              <a:gd name="connsiteY12" fmla="*/ 0 h 523220"/>
              <a:gd name="connsiteX13" fmla="*/ 6254615 w 7272808"/>
              <a:gd name="connsiteY13" fmla="*/ 0 h 523220"/>
              <a:gd name="connsiteX14" fmla="*/ 6668605 w 7272808"/>
              <a:gd name="connsiteY14" fmla="*/ 0 h 523220"/>
              <a:gd name="connsiteX15" fmla="*/ 7272808 w 7272808"/>
              <a:gd name="connsiteY15" fmla="*/ 0 h 523220"/>
              <a:gd name="connsiteX16" fmla="*/ 7272808 w 7272808"/>
              <a:gd name="connsiteY16" fmla="*/ 523220 h 523220"/>
              <a:gd name="connsiteX17" fmla="*/ 6931545 w 7272808"/>
              <a:gd name="connsiteY17" fmla="*/ 523220 h 523220"/>
              <a:gd name="connsiteX18" fmla="*/ 6444827 w 7272808"/>
              <a:gd name="connsiteY18" fmla="*/ 523220 h 523220"/>
              <a:gd name="connsiteX19" fmla="*/ 5958108 w 7272808"/>
              <a:gd name="connsiteY19" fmla="*/ 523220 h 523220"/>
              <a:gd name="connsiteX20" fmla="*/ 5544117 w 7272808"/>
              <a:gd name="connsiteY20" fmla="*/ 523220 h 523220"/>
              <a:gd name="connsiteX21" fmla="*/ 5130127 w 7272808"/>
              <a:gd name="connsiteY21" fmla="*/ 523220 h 523220"/>
              <a:gd name="connsiteX22" fmla="*/ 4716136 w 7272808"/>
              <a:gd name="connsiteY22" fmla="*/ 523220 h 523220"/>
              <a:gd name="connsiteX23" fmla="*/ 4011233 w 7272808"/>
              <a:gd name="connsiteY23" fmla="*/ 523220 h 523220"/>
              <a:gd name="connsiteX24" fmla="*/ 3597243 w 7272808"/>
              <a:gd name="connsiteY24" fmla="*/ 523220 h 523220"/>
              <a:gd name="connsiteX25" fmla="*/ 3110524 w 7272808"/>
              <a:gd name="connsiteY25" fmla="*/ 523220 h 523220"/>
              <a:gd name="connsiteX26" fmla="*/ 2478349 w 7272808"/>
              <a:gd name="connsiteY26" fmla="*/ 523220 h 523220"/>
              <a:gd name="connsiteX27" fmla="*/ 2137087 w 7272808"/>
              <a:gd name="connsiteY27" fmla="*/ 523220 h 523220"/>
              <a:gd name="connsiteX28" fmla="*/ 1795824 w 7272808"/>
              <a:gd name="connsiteY28" fmla="*/ 523220 h 523220"/>
              <a:gd name="connsiteX29" fmla="*/ 1236377 w 7272808"/>
              <a:gd name="connsiteY29" fmla="*/ 523220 h 523220"/>
              <a:gd name="connsiteX30" fmla="*/ 604203 w 7272808"/>
              <a:gd name="connsiteY30" fmla="*/ 523220 h 523220"/>
              <a:gd name="connsiteX31" fmla="*/ 0 w 7272808"/>
              <a:gd name="connsiteY31" fmla="*/ 523220 h 523220"/>
              <a:gd name="connsiteX32" fmla="*/ 0 w 7272808"/>
              <a:gd name="connsiteY3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2808" h="523220" fill="none" extrusionOk="0">
                <a:moveTo>
                  <a:pt x="0" y="0"/>
                </a:moveTo>
                <a:cubicBezTo>
                  <a:pt x="213781" y="-18503"/>
                  <a:pt x="251206" y="19717"/>
                  <a:pt x="486719" y="0"/>
                </a:cubicBezTo>
                <a:cubicBezTo>
                  <a:pt x="722232" y="-19717"/>
                  <a:pt x="718815" y="17606"/>
                  <a:pt x="900709" y="0"/>
                </a:cubicBezTo>
                <a:cubicBezTo>
                  <a:pt x="1082603" y="-17606"/>
                  <a:pt x="1168836" y="6843"/>
                  <a:pt x="1387428" y="0"/>
                </a:cubicBezTo>
                <a:cubicBezTo>
                  <a:pt x="1606020" y="-6843"/>
                  <a:pt x="1578237" y="40806"/>
                  <a:pt x="1728691" y="0"/>
                </a:cubicBezTo>
                <a:cubicBezTo>
                  <a:pt x="1879145" y="-40806"/>
                  <a:pt x="2065435" y="41388"/>
                  <a:pt x="2288137" y="0"/>
                </a:cubicBezTo>
                <a:cubicBezTo>
                  <a:pt x="2510839" y="-41388"/>
                  <a:pt x="2615829" y="52578"/>
                  <a:pt x="2774856" y="0"/>
                </a:cubicBezTo>
                <a:cubicBezTo>
                  <a:pt x="2933883" y="-52578"/>
                  <a:pt x="3016764" y="12663"/>
                  <a:pt x="3188847" y="0"/>
                </a:cubicBezTo>
                <a:cubicBezTo>
                  <a:pt x="3360930" y="-12663"/>
                  <a:pt x="3383912" y="9880"/>
                  <a:pt x="3530109" y="0"/>
                </a:cubicBezTo>
                <a:cubicBezTo>
                  <a:pt x="3676306" y="-9880"/>
                  <a:pt x="4059126" y="29802"/>
                  <a:pt x="4235012" y="0"/>
                </a:cubicBezTo>
                <a:cubicBezTo>
                  <a:pt x="4410898" y="-29802"/>
                  <a:pt x="4629280" y="33261"/>
                  <a:pt x="4794459" y="0"/>
                </a:cubicBezTo>
                <a:cubicBezTo>
                  <a:pt x="4959638" y="-33261"/>
                  <a:pt x="5111383" y="27639"/>
                  <a:pt x="5353906" y="0"/>
                </a:cubicBezTo>
                <a:cubicBezTo>
                  <a:pt x="5596429" y="-27639"/>
                  <a:pt x="5601435" y="29762"/>
                  <a:pt x="5767896" y="0"/>
                </a:cubicBezTo>
                <a:cubicBezTo>
                  <a:pt x="5934357" y="-29762"/>
                  <a:pt x="6131061" y="6025"/>
                  <a:pt x="6254615" y="0"/>
                </a:cubicBezTo>
                <a:cubicBezTo>
                  <a:pt x="6378169" y="-6025"/>
                  <a:pt x="6538064" y="27821"/>
                  <a:pt x="6668605" y="0"/>
                </a:cubicBezTo>
                <a:cubicBezTo>
                  <a:pt x="6799146" y="-27821"/>
                  <a:pt x="7010845" y="21838"/>
                  <a:pt x="7272808" y="0"/>
                </a:cubicBezTo>
                <a:cubicBezTo>
                  <a:pt x="7314159" y="257325"/>
                  <a:pt x="7241908" y="287224"/>
                  <a:pt x="7272808" y="523220"/>
                </a:cubicBezTo>
                <a:cubicBezTo>
                  <a:pt x="7158858" y="549549"/>
                  <a:pt x="7077782" y="483398"/>
                  <a:pt x="6931545" y="523220"/>
                </a:cubicBezTo>
                <a:cubicBezTo>
                  <a:pt x="6785308" y="563042"/>
                  <a:pt x="6582280" y="522802"/>
                  <a:pt x="6444827" y="523220"/>
                </a:cubicBezTo>
                <a:cubicBezTo>
                  <a:pt x="6307374" y="523638"/>
                  <a:pt x="6143844" y="520088"/>
                  <a:pt x="5958108" y="523220"/>
                </a:cubicBezTo>
                <a:cubicBezTo>
                  <a:pt x="5772372" y="526352"/>
                  <a:pt x="5647917" y="522392"/>
                  <a:pt x="5544117" y="523220"/>
                </a:cubicBezTo>
                <a:cubicBezTo>
                  <a:pt x="5440317" y="524048"/>
                  <a:pt x="5219705" y="488388"/>
                  <a:pt x="5130127" y="523220"/>
                </a:cubicBezTo>
                <a:cubicBezTo>
                  <a:pt x="5040549" y="558052"/>
                  <a:pt x="4851360" y="477747"/>
                  <a:pt x="4716136" y="523220"/>
                </a:cubicBezTo>
                <a:cubicBezTo>
                  <a:pt x="4580912" y="568693"/>
                  <a:pt x="4326156" y="489984"/>
                  <a:pt x="4011233" y="523220"/>
                </a:cubicBezTo>
                <a:cubicBezTo>
                  <a:pt x="3696310" y="556456"/>
                  <a:pt x="3688656" y="513097"/>
                  <a:pt x="3597243" y="523220"/>
                </a:cubicBezTo>
                <a:cubicBezTo>
                  <a:pt x="3505830" y="533343"/>
                  <a:pt x="3269769" y="477581"/>
                  <a:pt x="3110524" y="523220"/>
                </a:cubicBezTo>
                <a:cubicBezTo>
                  <a:pt x="2951279" y="568859"/>
                  <a:pt x="2638516" y="486669"/>
                  <a:pt x="2478349" y="523220"/>
                </a:cubicBezTo>
                <a:cubicBezTo>
                  <a:pt x="2318182" y="559771"/>
                  <a:pt x="2302029" y="507058"/>
                  <a:pt x="2137087" y="523220"/>
                </a:cubicBezTo>
                <a:cubicBezTo>
                  <a:pt x="1972145" y="539382"/>
                  <a:pt x="1877826" y="483345"/>
                  <a:pt x="1795824" y="523220"/>
                </a:cubicBezTo>
                <a:cubicBezTo>
                  <a:pt x="1713822" y="563095"/>
                  <a:pt x="1390862" y="490057"/>
                  <a:pt x="1236377" y="523220"/>
                </a:cubicBezTo>
                <a:cubicBezTo>
                  <a:pt x="1081892" y="556383"/>
                  <a:pt x="893121" y="464447"/>
                  <a:pt x="604203" y="523220"/>
                </a:cubicBezTo>
                <a:cubicBezTo>
                  <a:pt x="315285" y="581993"/>
                  <a:pt x="148037" y="509832"/>
                  <a:pt x="0" y="523220"/>
                </a:cubicBezTo>
                <a:cubicBezTo>
                  <a:pt x="-59143" y="401713"/>
                  <a:pt x="46043" y="216730"/>
                  <a:pt x="0" y="0"/>
                </a:cubicBezTo>
                <a:close/>
              </a:path>
              <a:path w="7272808" h="523220" stroke="0" extrusionOk="0">
                <a:moveTo>
                  <a:pt x="0" y="0"/>
                </a:moveTo>
                <a:cubicBezTo>
                  <a:pt x="129798" y="-14128"/>
                  <a:pt x="380641" y="28305"/>
                  <a:pt x="486719" y="0"/>
                </a:cubicBezTo>
                <a:cubicBezTo>
                  <a:pt x="592797" y="-28305"/>
                  <a:pt x="852767" y="28021"/>
                  <a:pt x="1118894" y="0"/>
                </a:cubicBezTo>
                <a:cubicBezTo>
                  <a:pt x="1385022" y="-28021"/>
                  <a:pt x="1386466" y="32508"/>
                  <a:pt x="1605612" y="0"/>
                </a:cubicBezTo>
                <a:cubicBezTo>
                  <a:pt x="1824758" y="-32508"/>
                  <a:pt x="1819085" y="7544"/>
                  <a:pt x="1946875" y="0"/>
                </a:cubicBezTo>
                <a:cubicBezTo>
                  <a:pt x="2074665" y="-7544"/>
                  <a:pt x="2301914" y="8528"/>
                  <a:pt x="2506322" y="0"/>
                </a:cubicBezTo>
                <a:cubicBezTo>
                  <a:pt x="2710730" y="-8528"/>
                  <a:pt x="2790440" y="38693"/>
                  <a:pt x="3065768" y="0"/>
                </a:cubicBezTo>
                <a:cubicBezTo>
                  <a:pt x="3341096" y="-38693"/>
                  <a:pt x="3322945" y="26656"/>
                  <a:pt x="3407031" y="0"/>
                </a:cubicBezTo>
                <a:cubicBezTo>
                  <a:pt x="3491117" y="-26656"/>
                  <a:pt x="3590549" y="9040"/>
                  <a:pt x="3748293" y="0"/>
                </a:cubicBezTo>
                <a:cubicBezTo>
                  <a:pt x="3906037" y="-9040"/>
                  <a:pt x="4014018" y="23951"/>
                  <a:pt x="4089556" y="0"/>
                </a:cubicBezTo>
                <a:cubicBezTo>
                  <a:pt x="4165094" y="-23951"/>
                  <a:pt x="4295052" y="14977"/>
                  <a:pt x="4430818" y="0"/>
                </a:cubicBezTo>
                <a:cubicBezTo>
                  <a:pt x="4566584" y="-14977"/>
                  <a:pt x="4635010" y="35581"/>
                  <a:pt x="4772081" y="0"/>
                </a:cubicBezTo>
                <a:cubicBezTo>
                  <a:pt x="4909152" y="-35581"/>
                  <a:pt x="5080171" y="38419"/>
                  <a:pt x="5331528" y="0"/>
                </a:cubicBezTo>
                <a:cubicBezTo>
                  <a:pt x="5582885" y="-38419"/>
                  <a:pt x="5735434" y="50084"/>
                  <a:pt x="6036431" y="0"/>
                </a:cubicBezTo>
                <a:cubicBezTo>
                  <a:pt x="6337428" y="-50084"/>
                  <a:pt x="6468477" y="23362"/>
                  <a:pt x="6668605" y="0"/>
                </a:cubicBezTo>
                <a:cubicBezTo>
                  <a:pt x="6868733" y="-23362"/>
                  <a:pt x="7104309" y="3816"/>
                  <a:pt x="7272808" y="0"/>
                </a:cubicBezTo>
                <a:cubicBezTo>
                  <a:pt x="7325506" y="217404"/>
                  <a:pt x="7247383" y="391497"/>
                  <a:pt x="7272808" y="523220"/>
                </a:cubicBezTo>
                <a:cubicBezTo>
                  <a:pt x="6939376" y="602210"/>
                  <a:pt x="6804946" y="463684"/>
                  <a:pt x="6567905" y="523220"/>
                </a:cubicBezTo>
                <a:cubicBezTo>
                  <a:pt x="6330864" y="582756"/>
                  <a:pt x="6287700" y="468794"/>
                  <a:pt x="6081186" y="523220"/>
                </a:cubicBezTo>
                <a:cubicBezTo>
                  <a:pt x="5874672" y="577646"/>
                  <a:pt x="5669719" y="500979"/>
                  <a:pt x="5521740" y="523220"/>
                </a:cubicBezTo>
                <a:cubicBezTo>
                  <a:pt x="5373761" y="545461"/>
                  <a:pt x="4965268" y="474969"/>
                  <a:pt x="4816837" y="523220"/>
                </a:cubicBezTo>
                <a:cubicBezTo>
                  <a:pt x="4668406" y="571471"/>
                  <a:pt x="4449857" y="522662"/>
                  <a:pt x="4257390" y="523220"/>
                </a:cubicBezTo>
                <a:cubicBezTo>
                  <a:pt x="4064923" y="523778"/>
                  <a:pt x="3981478" y="483932"/>
                  <a:pt x="3843399" y="523220"/>
                </a:cubicBezTo>
                <a:cubicBezTo>
                  <a:pt x="3705320" y="562508"/>
                  <a:pt x="3397624" y="500425"/>
                  <a:pt x="3211224" y="523220"/>
                </a:cubicBezTo>
                <a:cubicBezTo>
                  <a:pt x="3024825" y="546015"/>
                  <a:pt x="2664611" y="461383"/>
                  <a:pt x="2506322" y="523220"/>
                </a:cubicBezTo>
                <a:cubicBezTo>
                  <a:pt x="2348033" y="585057"/>
                  <a:pt x="2110185" y="470529"/>
                  <a:pt x="1946875" y="523220"/>
                </a:cubicBezTo>
                <a:cubicBezTo>
                  <a:pt x="1783565" y="575911"/>
                  <a:pt x="1776012" y="508882"/>
                  <a:pt x="1605612" y="523220"/>
                </a:cubicBezTo>
                <a:cubicBezTo>
                  <a:pt x="1435212" y="537558"/>
                  <a:pt x="1286190" y="513846"/>
                  <a:pt x="1046165" y="523220"/>
                </a:cubicBezTo>
                <a:cubicBezTo>
                  <a:pt x="806140" y="532594"/>
                  <a:pt x="803898" y="496809"/>
                  <a:pt x="704903" y="523220"/>
                </a:cubicBezTo>
                <a:cubicBezTo>
                  <a:pt x="605908" y="549631"/>
                  <a:pt x="237339" y="505893"/>
                  <a:pt x="0" y="523220"/>
                </a:cubicBezTo>
                <a:cubicBezTo>
                  <a:pt x="-52614" y="387515"/>
                  <a:pt x="48984" y="208756"/>
                  <a:pt x="0" y="0"/>
                </a:cubicBezTo>
                <a:close/>
              </a:path>
            </a:pathLst>
          </a:cu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altLang="en-US" sz="2800" b="1" dirty="0">
                <a:solidFill>
                  <a:srgbClr val="00B050"/>
                </a:solidFill>
                <a:latin typeface="Times New Roman" panose="02020603050405020304" pitchFamily="18" charset="0"/>
                <a:cs typeface="Times New Roman" panose="02020603050405020304" pitchFamily="18" charset="0"/>
              </a:rPr>
              <a:t>2. Những chi tiết ở đoạn 2 cho thấy ông Lương Định Của sống và làm việc như thế nào?</a:t>
            </a:r>
          </a:p>
        </p:txBody>
      </p:sp>
      <p:pic>
        <p:nvPicPr>
          <p:cNvPr id="30" name="Graphic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65727">
            <a:off x="191086" y="96949"/>
            <a:ext cx="1107644" cy="1047227"/>
          </a:xfrm>
          <a:prstGeom prst="rect">
            <a:avLst/>
          </a:prstGeom>
        </p:spPr>
      </p:pic>
      <p:sp>
        <p:nvSpPr>
          <p:cNvPr id="2" name="Text Box 1"/>
          <p:cNvSpPr txBox="1"/>
          <p:nvPr/>
        </p:nvSpPr>
        <p:spPr>
          <a:xfrm>
            <a:off x="1389380" y="2486660"/>
            <a:ext cx="9501505" cy="1884680"/>
          </a:xfrm>
          <a:prstGeom prst="rect">
            <a:avLst/>
          </a:prstGeom>
          <a:noFill/>
        </p:spPr>
        <p:txBody>
          <a:bodyPr wrap="square" rtlCol="0">
            <a:noAutofit/>
          </a:bodyPr>
          <a:lstStyle/>
          <a:p>
            <a:r>
              <a:rPr lang="vi-VN" sz="2800" kern="0" dirty="0">
                <a:solidFill>
                  <a:schemeClr val="tx1"/>
                </a:solidFill>
                <a:latin typeface="Times New Roman" panose="02020603050405020304" pitchFamily="18" charset="0"/>
                <a:cs typeface="Times New Roman" panose="02020603050405020304" pitchFamily="18" charset="0"/>
                <a:sym typeface="Arial" panose="020B0604020202020204"/>
              </a:rPr>
              <a:t>Ông Lương Định Của sống giản dị, say mê công việc. Ông ứng dụng một cách sáng tạo các kĩ thuật canh tác của nước ngoài vào việc trồng lúa ở Việt Nam như: cấy chăng dây thẳng hàng, cấy ngửa tay để cây lúa không bị ngập quá sâu xuống bùn,...</a:t>
            </a:r>
          </a:p>
          <a:p>
            <a:endParaRPr lang="vi-VN" sz="2800" kern="0" dirty="0">
              <a:solidFill>
                <a:schemeClr val="tx1"/>
              </a:solidFill>
              <a:latin typeface="Times New Roman" panose="02020603050405020304" pitchFamily="18" charset="0"/>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30"/>
                                        </p:tgtEl>
                                        <p:attrNameLst>
                                          <p:attrName>r</p:attrName>
                                        </p:attrNameLst>
                                      </p:cBhvr>
                                    </p:animRot>
                                    <p:animRot by="-240000">
                                      <p:cBhvr>
                                        <p:cTn id="14" dur="200" fill="hold">
                                          <p:stCondLst>
                                            <p:cond delay="200"/>
                                          </p:stCondLst>
                                        </p:cTn>
                                        <p:tgtEl>
                                          <p:spTgt spid="30"/>
                                        </p:tgtEl>
                                        <p:attrNameLst>
                                          <p:attrName>r</p:attrName>
                                        </p:attrNameLst>
                                      </p:cBhvr>
                                    </p:animRot>
                                    <p:animRot by="240000">
                                      <p:cBhvr>
                                        <p:cTn id="15" dur="200" fill="hold">
                                          <p:stCondLst>
                                            <p:cond delay="400"/>
                                          </p:stCondLst>
                                        </p:cTn>
                                        <p:tgtEl>
                                          <p:spTgt spid="30"/>
                                        </p:tgtEl>
                                        <p:attrNameLst>
                                          <p:attrName>r</p:attrName>
                                        </p:attrNameLst>
                                      </p:cBhvr>
                                    </p:animRot>
                                    <p:animRot by="-240000">
                                      <p:cBhvr>
                                        <p:cTn id="16" dur="200" fill="hold">
                                          <p:stCondLst>
                                            <p:cond delay="600"/>
                                          </p:stCondLst>
                                        </p:cTn>
                                        <p:tgtEl>
                                          <p:spTgt spid="30"/>
                                        </p:tgtEl>
                                        <p:attrNameLst>
                                          <p:attrName>r</p:attrName>
                                        </p:attrNameLst>
                                      </p:cBhvr>
                                    </p:animRot>
                                    <p:animRot by="120000">
                                      <p:cBhvr>
                                        <p:cTn id="17" dur="200" fill="hold">
                                          <p:stCondLst>
                                            <p:cond delay="800"/>
                                          </p:stCondLst>
                                        </p:cTn>
                                        <p:tgtEl>
                                          <p:spTgt spid="3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ppt_w</p:attrName>
                                        </p:attrNameLst>
                                      </p:cBhvr>
                                      <p:tavLst>
                                        <p:tav tm="0">
                                          <p:val>
                                            <p:fltVal val="0"/>
                                          </p:val>
                                        </p:tav>
                                        <p:tav tm="100000">
                                          <p:val>
                                            <p:strVal val="#ppt_w"/>
                                          </p:val>
                                        </p:tav>
                                      </p:tavLst>
                                    </p:anim>
                                    <p:anim calcmode="lin" valueType="num">
                                      <p:cBhvr>
                                        <p:cTn id="29" dur="1000" fill="hold"/>
                                        <p:tgtEl>
                                          <p:spTgt spid="29"/>
                                        </p:tgtEl>
                                        <p:attrNameLst>
                                          <p:attrName>ppt_h</p:attrName>
                                        </p:attrNameLst>
                                      </p:cBhvr>
                                      <p:tavLst>
                                        <p:tav tm="0">
                                          <p:val>
                                            <p:fltVal val="0"/>
                                          </p:val>
                                        </p:tav>
                                        <p:tav tm="100000">
                                          <p:val>
                                            <p:strVal val="#ppt_h"/>
                                          </p:val>
                                        </p:tav>
                                      </p:tavLst>
                                    </p:anim>
                                    <p:anim calcmode="lin" valueType="num">
                                      <p:cBhvr>
                                        <p:cTn id="30" dur="1000" fill="hold"/>
                                        <p:tgtEl>
                                          <p:spTgt spid="29"/>
                                        </p:tgtEl>
                                        <p:attrNameLst>
                                          <p:attrName>style.rotation</p:attrName>
                                        </p:attrNameLst>
                                      </p:cBhvr>
                                      <p:tavLst>
                                        <p:tav tm="0">
                                          <p:val>
                                            <p:fltVal val="90"/>
                                          </p:val>
                                        </p:tav>
                                        <p:tav tm="100000">
                                          <p:val>
                                            <p:fltVal val="0"/>
                                          </p:val>
                                        </p:tav>
                                      </p:tavLst>
                                    </p:anim>
                                    <p:animEffect transition="in" filter="fade">
                                      <p:cBhvr>
                                        <p:cTn id="31" dur="10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8" grpId="0" bldLvl="0" animBg="1"/>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2-Point Star 2"/>
          <p:cNvSpPr/>
          <p:nvPr/>
        </p:nvSpPr>
        <p:spPr>
          <a:xfrm>
            <a:off x="-78740" y="0"/>
            <a:ext cx="3973830" cy="2129790"/>
          </a:xfrm>
          <a:prstGeom prst="star12">
            <a:avLst/>
          </a:prstGeom>
          <a:solidFill>
            <a:schemeClr val="accent6">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latin typeface="Times New Roman" panose="02020603050405020304" pitchFamily="18" charset="0"/>
                <a:cs typeface="Times New Roman" panose="02020603050405020304" pitchFamily="18" charset="0"/>
              </a:rPr>
              <a:t>Thảo luận nhóm 2 trong 2 phút</a:t>
            </a:r>
          </a:p>
        </p:txBody>
      </p:sp>
      <p:sp>
        <p:nvSpPr>
          <p:cNvPr id="28" name="Text Box 23"/>
          <p:cNvSpPr txBox="1">
            <a:spLocks noChangeArrowheads="1"/>
          </p:cNvSpPr>
          <p:nvPr/>
        </p:nvSpPr>
        <p:spPr bwMode="auto">
          <a:xfrm>
            <a:off x="388620" y="2352675"/>
            <a:ext cx="11274425" cy="1076325"/>
          </a:xfrm>
          <a:custGeom>
            <a:avLst/>
            <a:gdLst>
              <a:gd name="connsiteX0" fmla="*/ 0 w 7272808"/>
              <a:gd name="connsiteY0" fmla="*/ 0 h 523220"/>
              <a:gd name="connsiteX1" fmla="*/ 486719 w 7272808"/>
              <a:gd name="connsiteY1" fmla="*/ 0 h 523220"/>
              <a:gd name="connsiteX2" fmla="*/ 900709 w 7272808"/>
              <a:gd name="connsiteY2" fmla="*/ 0 h 523220"/>
              <a:gd name="connsiteX3" fmla="*/ 1387428 w 7272808"/>
              <a:gd name="connsiteY3" fmla="*/ 0 h 523220"/>
              <a:gd name="connsiteX4" fmla="*/ 1728691 w 7272808"/>
              <a:gd name="connsiteY4" fmla="*/ 0 h 523220"/>
              <a:gd name="connsiteX5" fmla="*/ 2288137 w 7272808"/>
              <a:gd name="connsiteY5" fmla="*/ 0 h 523220"/>
              <a:gd name="connsiteX6" fmla="*/ 2774856 w 7272808"/>
              <a:gd name="connsiteY6" fmla="*/ 0 h 523220"/>
              <a:gd name="connsiteX7" fmla="*/ 3188847 w 7272808"/>
              <a:gd name="connsiteY7" fmla="*/ 0 h 523220"/>
              <a:gd name="connsiteX8" fmla="*/ 3530109 w 7272808"/>
              <a:gd name="connsiteY8" fmla="*/ 0 h 523220"/>
              <a:gd name="connsiteX9" fmla="*/ 4235012 w 7272808"/>
              <a:gd name="connsiteY9" fmla="*/ 0 h 523220"/>
              <a:gd name="connsiteX10" fmla="*/ 4794459 w 7272808"/>
              <a:gd name="connsiteY10" fmla="*/ 0 h 523220"/>
              <a:gd name="connsiteX11" fmla="*/ 5353906 w 7272808"/>
              <a:gd name="connsiteY11" fmla="*/ 0 h 523220"/>
              <a:gd name="connsiteX12" fmla="*/ 5767896 w 7272808"/>
              <a:gd name="connsiteY12" fmla="*/ 0 h 523220"/>
              <a:gd name="connsiteX13" fmla="*/ 6254615 w 7272808"/>
              <a:gd name="connsiteY13" fmla="*/ 0 h 523220"/>
              <a:gd name="connsiteX14" fmla="*/ 6668605 w 7272808"/>
              <a:gd name="connsiteY14" fmla="*/ 0 h 523220"/>
              <a:gd name="connsiteX15" fmla="*/ 7272808 w 7272808"/>
              <a:gd name="connsiteY15" fmla="*/ 0 h 523220"/>
              <a:gd name="connsiteX16" fmla="*/ 7272808 w 7272808"/>
              <a:gd name="connsiteY16" fmla="*/ 523220 h 523220"/>
              <a:gd name="connsiteX17" fmla="*/ 6931545 w 7272808"/>
              <a:gd name="connsiteY17" fmla="*/ 523220 h 523220"/>
              <a:gd name="connsiteX18" fmla="*/ 6444827 w 7272808"/>
              <a:gd name="connsiteY18" fmla="*/ 523220 h 523220"/>
              <a:gd name="connsiteX19" fmla="*/ 5958108 w 7272808"/>
              <a:gd name="connsiteY19" fmla="*/ 523220 h 523220"/>
              <a:gd name="connsiteX20" fmla="*/ 5544117 w 7272808"/>
              <a:gd name="connsiteY20" fmla="*/ 523220 h 523220"/>
              <a:gd name="connsiteX21" fmla="*/ 5130127 w 7272808"/>
              <a:gd name="connsiteY21" fmla="*/ 523220 h 523220"/>
              <a:gd name="connsiteX22" fmla="*/ 4716136 w 7272808"/>
              <a:gd name="connsiteY22" fmla="*/ 523220 h 523220"/>
              <a:gd name="connsiteX23" fmla="*/ 4011233 w 7272808"/>
              <a:gd name="connsiteY23" fmla="*/ 523220 h 523220"/>
              <a:gd name="connsiteX24" fmla="*/ 3597243 w 7272808"/>
              <a:gd name="connsiteY24" fmla="*/ 523220 h 523220"/>
              <a:gd name="connsiteX25" fmla="*/ 3110524 w 7272808"/>
              <a:gd name="connsiteY25" fmla="*/ 523220 h 523220"/>
              <a:gd name="connsiteX26" fmla="*/ 2478349 w 7272808"/>
              <a:gd name="connsiteY26" fmla="*/ 523220 h 523220"/>
              <a:gd name="connsiteX27" fmla="*/ 2137087 w 7272808"/>
              <a:gd name="connsiteY27" fmla="*/ 523220 h 523220"/>
              <a:gd name="connsiteX28" fmla="*/ 1795824 w 7272808"/>
              <a:gd name="connsiteY28" fmla="*/ 523220 h 523220"/>
              <a:gd name="connsiteX29" fmla="*/ 1236377 w 7272808"/>
              <a:gd name="connsiteY29" fmla="*/ 523220 h 523220"/>
              <a:gd name="connsiteX30" fmla="*/ 604203 w 7272808"/>
              <a:gd name="connsiteY30" fmla="*/ 523220 h 523220"/>
              <a:gd name="connsiteX31" fmla="*/ 0 w 7272808"/>
              <a:gd name="connsiteY31" fmla="*/ 523220 h 523220"/>
              <a:gd name="connsiteX32" fmla="*/ 0 w 7272808"/>
              <a:gd name="connsiteY3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2808" h="523220" fill="none" extrusionOk="0">
                <a:moveTo>
                  <a:pt x="0" y="0"/>
                </a:moveTo>
                <a:cubicBezTo>
                  <a:pt x="213781" y="-18503"/>
                  <a:pt x="251206" y="19717"/>
                  <a:pt x="486719" y="0"/>
                </a:cubicBezTo>
                <a:cubicBezTo>
                  <a:pt x="722232" y="-19717"/>
                  <a:pt x="718815" y="17606"/>
                  <a:pt x="900709" y="0"/>
                </a:cubicBezTo>
                <a:cubicBezTo>
                  <a:pt x="1082603" y="-17606"/>
                  <a:pt x="1168836" y="6843"/>
                  <a:pt x="1387428" y="0"/>
                </a:cubicBezTo>
                <a:cubicBezTo>
                  <a:pt x="1606020" y="-6843"/>
                  <a:pt x="1578237" y="40806"/>
                  <a:pt x="1728691" y="0"/>
                </a:cubicBezTo>
                <a:cubicBezTo>
                  <a:pt x="1879145" y="-40806"/>
                  <a:pt x="2065435" y="41388"/>
                  <a:pt x="2288137" y="0"/>
                </a:cubicBezTo>
                <a:cubicBezTo>
                  <a:pt x="2510839" y="-41388"/>
                  <a:pt x="2615829" y="52578"/>
                  <a:pt x="2774856" y="0"/>
                </a:cubicBezTo>
                <a:cubicBezTo>
                  <a:pt x="2933883" y="-52578"/>
                  <a:pt x="3016764" y="12663"/>
                  <a:pt x="3188847" y="0"/>
                </a:cubicBezTo>
                <a:cubicBezTo>
                  <a:pt x="3360930" y="-12663"/>
                  <a:pt x="3383912" y="9880"/>
                  <a:pt x="3530109" y="0"/>
                </a:cubicBezTo>
                <a:cubicBezTo>
                  <a:pt x="3676306" y="-9880"/>
                  <a:pt x="4059126" y="29802"/>
                  <a:pt x="4235012" y="0"/>
                </a:cubicBezTo>
                <a:cubicBezTo>
                  <a:pt x="4410898" y="-29802"/>
                  <a:pt x="4629280" y="33261"/>
                  <a:pt x="4794459" y="0"/>
                </a:cubicBezTo>
                <a:cubicBezTo>
                  <a:pt x="4959638" y="-33261"/>
                  <a:pt x="5111383" y="27639"/>
                  <a:pt x="5353906" y="0"/>
                </a:cubicBezTo>
                <a:cubicBezTo>
                  <a:pt x="5596429" y="-27639"/>
                  <a:pt x="5601435" y="29762"/>
                  <a:pt x="5767896" y="0"/>
                </a:cubicBezTo>
                <a:cubicBezTo>
                  <a:pt x="5934357" y="-29762"/>
                  <a:pt x="6131061" y="6025"/>
                  <a:pt x="6254615" y="0"/>
                </a:cubicBezTo>
                <a:cubicBezTo>
                  <a:pt x="6378169" y="-6025"/>
                  <a:pt x="6538064" y="27821"/>
                  <a:pt x="6668605" y="0"/>
                </a:cubicBezTo>
                <a:cubicBezTo>
                  <a:pt x="6799146" y="-27821"/>
                  <a:pt x="7010845" y="21838"/>
                  <a:pt x="7272808" y="0"/>
                </a:cubicBezTo>
                <a:cubicBezTo>
                  <a:pt x="7314159" y="257325"/>
                  <a:pt x="7241908" y="287224"/>
                  <a:pt x="7272808" y="523220"/>
                </a:cubicBezTo>
                <a:cubicBezTo>
                  <a:pt x="7158858" y="549549"/>
                  <a:pt x="7077782" y="483398"/>
                  <a:pt x="6931545" y="523220"/>
                </a:cubicBezTo>
                <a:cubicBezTo>
                  <a:pt x="6785308" y="563042"/>
                  <a:pt x="6582280" y="522802"/>
                  <a:pt x="6444827" y="523220"/>
                </a:cubicBezTo>
                <a:cubicBezTo>
                  <a:pt x="6307374" y="523638"/>
                  <a:pt x="6143844" y="520088"/>
                  <a:pt x="5958108" y="523220"/>
                </a:cubicBezTo>
                <a:cubicBezTo>
                  <a:pt x="5772372" y="526352"/>
                  <a:pt x="5647917" y="522392"/>
                  <a:pt x="5544117" y="523220"/>
                </a:cubicBezTo>
                <a:cubicBezTo>
                  <a:pt x="5440317" y="524048"/>
                  <a:pt x="5219705" y="488388"/>
                  <a:pt x="5130127" y="523220"/>
                </a:cubicBezTo>
                <a:cubicBezTo>
                  <a:pt x="5040549" y="558052"/>
                  <a:pt x="4851360" y="477747"/>
                  <a:pt x="4716136" y="523220"/>
                </a:cubicBezTo>
                <a:cubicBezTo>
                  <a:pt x="4580912" y="568693"/>
                  <a:pt x="4326156" y="489984"/>
                  <a:pt x="4011233" y="523220"/>
                </a:cubicBezTo>
                <a:cubicBezTo>
                  <a:pt x="3696310" y="556456"/>
                  <a:pt x="3688656" y="513097"/>
                  <a:pt x="3597243" y="523220"/>
                </a:cubicBezTo>
                <a:cubicBezTo>
                  <a:pt x="3505830" y="533343"/>
                  <a:pt x="3269769" y="477581"/>
                  <a:pt x="3110524" y="523220"/>
                </a:cubicBezTo>
                <a:cubicBezTo>
                  <a:pt x="2951279" y="568859"/>
                  <a:pt x="2638516" y="486669"/>
                  <a:pt x="2478349" y="523220"/>
                </a:cubicBezTo>
                <a:cubicBezTo>
                  <a:pt x="2318182" y="559771"/>
                  <a:pt x="2302029" y="507058"/>
                  <a:pt x="2137087" y="523220"/>
                </a:cubicBezTo>
                <a:cubicBezTo>
                  <a:pt x="1972145" y="539382"/>
                  <a:pt x="1877826" y="483345"/>
                  <a:pt x="1795824" y="523220"/>
                </a:cubicBezTo>
                <a:cubicBezTo>
                  <a:pt x="1713822" y="563095"/>
                  <a:pt x="1390862" y="490057"/>
                  <a:pt x="1236377" y="523220"/>
                </a:cubicBezTo>
                <a:cubicBezTo>
                  <a:pt x="1081892" y="556383"/>
                  <a:pt x="893121" y="464447"/>
                  <a:pt x="604203" y="523220"/>
                </a:cubicBezTo>
                <a:cubicBezTo>
                  <a:pt x="315285" y="581993"/>
                  <a:pt x="148037" y="509832"/>
                  <a:pt x="0" y="523220"/>
                </a:cubicBezTo>
                <a:cubicBezTo>
                  <a:pt x="-59143" y="401713"/>
                  <a:pt x="46043" y="216730"/>
                  <a:pt x="0" y="0"/>
                </a:cubicBezTo>
                <a:close/>
              </a:path>
              <a:path w="7272808" h="523220" stroke="0" extrusionOk="0">
                <a:moveTo>
                  <a:pt x="0" y="0"/>
                </a:moveTo>
                <a:cubicBezTo>
                  <a:pt x="129798" y="-14128"/>
                  <a:pt x="380641" y="28305"/>
                  <a:pt x="486719" y="0"/>
                </a:cubicBezTo>
                <a:cubicBezTo>
                  <a:pt x="592797" y="-28305"/>
                  <a:pt x="852767" y="28021"/>
                  <a:pt x="1118894" y="0"/>
                </a:cubicBezTo>
                <a:cubicBezTo>
                  <a:pt x="1385022" y="-28021"/>
                  <a:pt x="1386466" y="32508"/>
                  <a:pt x="1605612" y="0"/>
                </a:cubicBezTo>
                <a:cubicBezTo>
                  <a:pt x="1824758" y="-32508"/>
                  <a:pt x="1819085" y="7544"/>
                  <a:pt x="1946875" y="0"/>
                </a:cubicBezTo>
                <a:cubicBezTo>
                  <a:pt x="2074665" y="-7544"/>
                  <a:pt x="2301914" y="8528"/>
                  <a:pt x="2506322" y="0"/>
                </a:cubicBezTo>
                <a:cubicBezTo>
                  <a:pt x="2710730" y="-8528"/>
                  <a:pt x="2790440" y="38693"/>
                  <a:pt x="3065768" y="0"/>
                </a:cubicBezTo>
                <a:cubicBezTo>
                  <a:pt x="3341096" y="-38693"/>
                  <a:pt x="3322945" y="26656"/>
                  <a:pt x="3407031" y="0"/>
                </a:cubicBezTo>
                <a:cubicBezTo>
                  <a:pt x="3491117" y="-26656"/>
                  <a:pt x="3590549" y="9040"/>
                  <a:pt x="3748293" y="0"/>
                </a:cubicBezTo>
                <a:cubicBezTo>
                  <a:pt x="3906037" y="-9040"/>
                  <a:pt x="4014018" y="23951"/>
                  <a:pt x="4089556" y="0"/>
                </a:cubicBezTo>
                <a:cubicBezTo>
                  <a:pt x="4165094" y="-23951"/>
                  <a:pt x="4295052" y="14977"/>
                  <a:pt x="4430818" y="0"/>
                </a:cubicBezTo>
                <a:cubicBezTo>
                  <a:pt x="4566584" y="-14977"/>
                  <a:pt x="4635010" y="35581"/>
                  <a:pt x="4772081" y="0"/>
                </a:cubicBezTo>
                <a:cubicBezTo>
                  <a:pt x="4909152" y="-35581"/>
                  <a:pt x="5080171" y="38419"/>
                  <a:pt x="5331528" y="0"/>
                </a:cubicBezTo>
                <a:cubicBezTo>
                  <a:pt x="5582885" y="-38419"/>
                  <a:pt x="5735434" y="50084"/>
                  <a:pt x="6036431" y="0"/>
                </a:cubicBezTo>
                <a:cubicBezTo>
                  <a:pt x="6337428" y="-50084"/>
                  <a:pt x="6468477" y="23362"/>
                  <a:pt x="6668605" y="0"/>
                </a:cubicBezTo>
                <a:cubicBezTo>
                  <a:pt x="6868733" y="-23362"/>
                  <a:pt x="7104309" y="3816"/>
                  <a:pt x="7272808" y="0"/>
                </a:cubicBezTo>
                <a:cubicBezTo>
                  <a:pt x="7325506" y="217404"/>
                  <a:pt x="7247383" y="391497"/>
                  <a:pt x="7272808" y="523220"/>
                </a:cubicBezTo>
                <a:cubicBezTo>
                  <a:pt x="6939376" y="602210"/>
                  <a:pt x="6804946" y="463684"/>
                  <a:pt x="6567905" y="523220"/>
                </a:cubicBezTo>
                <a:cubicBezTo>
                  <a:pt x="6330864" y="582756"/>
                  <a:pt x="6287700" y="468794"/>
                  <a:pt x="6081186" y="523220"/>
                </a:cubicBezTo>
                <a:cubicBezTo>
                  <a:pt x="5874672" y="577646"/>
                  <a:pt x="5669719" y="500979"/>
                  <a:pt x="5521740" y="523220"/>
                </a:cubicBezTo>
                <a:cubicBezTo>
                  <a:pt x="5373761" y="545461"/>
                  <a:pt x="4965268" y="474969"/>
                  <a:pt x="4816837" y="523220"/>
                </a:cubicBezTo>
                <a:cubicBezTo>
                  <a:pt x="4668406" y="571471"/>
                  <a:pt x="4449857" y="522662"/>
                  <a:pt x="4257390" y="523220"/>
                </a:cubicBezTo>
                <a:cubicBezTo>
                  <a:pt x="4064923" y="523778"/>
                  <a:pt x="3981478" y="483932"/>
                  <a:pt x="3843399" y="523220"/>
                </a:cubicBezTo>
                <a:cubicBezTo>
                  <a:pt x="3705320" y="562508"/>
                  <a:pt x="3397624" y="500425"/>
                  <a:pt x="3211224" y="523220"/>
                </a:cubicBezTo>
                <a:cubicBezTo>
                  <a:pt x="3024825" y="546015"/>
                  <a:pt x="2664611" y="461383"/>
                  <a:pt x="2506322" y="523220"/>
                </a:cubicBezTo>
                <a:cubicBezTo>
                  <a:pt x="2348033" y="585057"/>
                  <a:pt x="2110185" y="470529"/>
                  <a:pt x="1946875" y="523220"/>
                </a:cubicBezTo>
                <a:cubicBezTo>
                  <a:pt x="1783565" y="575911"/>
                  <a:pt x="1776012" y="508882"/>
                  <a:pt x="1605612" y="523220"/>
                </a:cubicBezTo>
                <a:cubicBezTo>
                  <a:pt x="1435212" y="537558"/>
                  <a:pt x="1286190" y="513846"/>
                  <a:pt x="1046165" y="523220"/>
                </a:cubicBezTo>
                <a:cubicBezTo>
                  <a:pt x="806140" y="532594"/>
                  <a:pt x="803898" y="496809"/>
                  <a:pt x="704903" y="523220"/>
                </a:cubicBezTo>
                <a:cubicBezTo>
                  <a:pt x="605908" y="549631"/>
                  <a:pt x="237339" y="505893"/>
                  <a:pt x="0" y="523220"/>
                </a:cubicBezTo>
                <a:cubicBezTo>
                  <a:pt x="-52614" y="387515"/>
                  <a:pt x="48984" y="208756"/>
                  <a:pt x="0" y="0"/>
                </a:cubicBezTo>
                <a:close/>
              </a:path>
            </a:pathLst>
          </a:cu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altLang="en-US" sz="3200" b="1" dirty="0">
                <a:solidFill>
                  <a:srgbClr val="00B050"/>
                </a:solidFill>
                <a:latin typeface="Times New Roman" panose="02020603050405020304" pitchFamily="18" charset="0"/>
                <a:cs typeface="Times New Roman" panose="02020603050405020304" pitchFamily="18" charset="0"/>
              </a:rPr>
              <a:t>3. Ông Của đã làm gì để bảo vệ giống lúa quý? Hành động đó nói lên điều gì về ông?</a:t>
            </a:r>
          </a:p>
        </p:txBody>
      </p:sp>
      <p:sp>
        <p:nvSpPr>
          <p:cNvPr id="2" name="Text Box 23"/>
          <p:cNvSpPr txBox="1">
            <a:spLocks noChangeArrowheads="1"/>
          </p:cNvSpPr>
          <p:nvPr/>
        </p:nvSpPr>
        <p:spPr bwMode="auto">
          <a:xfrm>
            <a:off x="279400" y="3961765"/>
            <a:ext cx="11300460" cy="1076325"/>
          </a:xfrm>
          <a:custGeom>
            <a:avLst/>
            <a:gdLst>
              <a:gd name="connsiteX0" fmla="*/ 0 w 7272808"/>
              <a:gd name="connsiteY0" fmla="*/ 0 h 523220"/>
              <a:gd name="connsiteX1" fmla="*/ 486719 w 7272808"/>
              <a:gd name="connsiteY1" fmla="*/ 0 h 523220"/>
              <a:gd name="connsiteX2" fmla="*/ 900709 w 7272808"/>
              <a:gd name="connsiteY2" fmla="*/ 0 h 523220"/>
              <a:gd name="connsiteX3" fmla="*/ 1387428 w 7272808"/>
              <a:gd name="connsiteY3" fmla="*/ 0 h 523220"/>
              <a:gd name="connsiteX4" fmla="*/ 1728691 w 7272808"/>
              <a:gd name="connsiteY4" fmla="*/ 0 h 523220"/>
              <a:gd name="connsiteX5" fmla="*/ 2288137 w 7272808"/>
              <a:gd name="connsiteY5" fmla="*/ 0 h 523220"/>
              <a:gd name="connsiteX6" fmla="*/ 2774856 w 7272808"/>
              <a:gd name="connsiteY6" fmla="*/ 0 h 523220"/>
              <a:gd name="connsiteX7" fmla="*/ 3188847 w 7272808"/>
              <a:gd name="connsiteY7" fmla="*/ 0 h 523220"/>
              <a:gd name="connsiteX8" fmla="*/ 3530109 w 7272808"/>
              <a:gd name="connsiteY8" fmla="*/ 0 h 523220"/>
              <a:gd name="connsiteX9" fmla="*/ 4235012 w 7272808"/>
              <a:gd name="connsiteY9" fmla="*/ 0 h 523220"/>
              <a:gd name="connsiteX10" fmla="*/ 4794459 w 7272808"/>
              <a:gd name="connsiteY10" fmla="*/ 0 h 523220"/>
              <a:gd name="connsiteX11" fmla="*/ 5353906 w 7272808"/>
              <a:gd name="connsiteY11" fmla="*/ 0 h 523220"/>
              <a:gd name="connsiteX12" fmla="*/ 5767896 w 7272808"/>
              <a:gd name="connsiteY12" fmla="*/ 0 h 523220"/>
              <a:gd name="connsiteX13" fmla="*/ 6254615 w 7272808"/>
              <a:gd name="connsiteY13" fmla="*/ 0 h 523220"/>
              <a:gd name="connsiteX14" fmla="*/ 6668605 w 7272808"/>
              <a:gd name="connsiteY14" fmla="*/ 0 h 523220"/>
              <a:gd name="connsiteX15" fmla="*/ 7272808 w 7272808"/>
              <a:gd name="connsiteY15" fmla="*/ 0 h 523220"/>
              <a:gd name="connsiteX16" fmla="*/ 7272808 w 7272808"/>
              <a:gd name="connsiteY16" fmla="*/ 523220 h 523220"/>
              <a:gd name="connsiteX17" fmla="*/ 6931545 w 7272808"/>
              <a:gd name="connsiteY17" fmla="*/ 523220 h 523220"/>
              <a:gd name="connsiteX18" fmla="*/ 6444827 w 7272808"/>
              <a:gd name="connsiteY18" fmla="*/ 523220 h 523220"/>
              <a:gd name="connsiteX19" fmla="*/ 5958108 w 7272808"/>
              <a:gd name="connsiteY19" fmla="*/ 523220 h 523220"/>
              <a:gd name="connsiteX20" fmla="*/ 5544117 w 7272808"/>
              <a:gd name="connsiteY20" fmla="*/ 523220 h 523220"/>
              <a:gd name="connsiteX21" fmla="*/ 5130127 w 7272808"/>
              <a:gd name="connsiteY21" fmla="*/ 523220 h 523220"/>
              <a:gd name="connsiteX22" fmla="*/ 4716136 w 7272808"/>
              <a:gd name="connsiteY22" fmla="*/ 523220 h 523220"/>
              <a:gd name="connsiteX23" fmla="*/ 4011233 w 7272808"/>
              <a:gd name="connsiteY23" fmla="*/ 523220 h 523220"/>
              <a:gd name="connsiteX24" fmla="*/ 3597243 w 7272808"/>
              <a:gd name="connsiteY24" fmla="*/ 523220 h 523220"/>
              <a:gd name="connsiteX25" fmla="*/ 3110524 w 7272808"/>
              <a:gd name="connsiteY25" fmla="*/ 523220 h 523220"/>
              <a:gd name="connsiteX26" fmla="*/ 2478349 w 7272808"/>
              <a:gd name="connsiteY26" fmla="*/ 523220 h 523220"/>
              <a:gd name="connsiteX27" fmla="*/ 2137087 w 7272808"/>
              <a:gd name="connsiteY27" fmla="*/ 523220 h 523220"/>
              <a:gd name="connsiteX28" fmla="*/ 1795824 w 7272808"/>
              <a:gd name="connsiteY28" fmla="*/ 523220 h 523220"/>
              <a:gd name="connsiteX29" fmla="*/ 1236377 w 7272808"/>
              <a:gd name="connsiteY29" fmla="*/ 523220 h 523220"/>
              <a:gd name="connsiteX30" fmla="*/ 604203 w 7272808"/>
              <a:gd name="connsiteY30" fmla="*/ 523220 h 523220"/>
              <a:gd name="connsiteX31" fmla="*/ 0 w 7272808"/>
              <a:gd name="connsiteY31" fmla="*/ 523220 h 523220"/>
              <a:gd name="connsiteX32" fmla="*/ 0 w 7272808"/>
              <a:gd name="connsiteY3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2808" h="523220" fill="none" extrusionOk="0">
                <a:moveTo>
                  <a:pt x="0" y="0"/>
                </a:moveTo>
                <a:cubicBezTo>
                  <a:pt x="213781" y="-18503"/>
                  <a:pt x="251206" y="19717"/>
                  <a:pt x="486719" y="0"/>
                </a:cubicBezTo>
                <a:cubicBezTo>
                  <a:pt x="722232" y="-19717"/>
                  <a:pt x="718815" y="17606"/>
                  <a:pt x="900709" y="0"/>
                </a:cubicBezTo>
                <a:cubicBezTo>
                  <a:pt x="1082603" y="-17606"/>
                  <a:pt x="1168836" y="6843"/>
                  <a:pt x="1387428" y="0"/>
                </a:cubicBezTo>
                <a:cubicBezTo>
                  <a:pt x="1606020" y="-6843"/>
                  <a:pt x="1578237" y="40806"/>
                  <a:pt x="1728691" y="0"/>
                </a:cubicBezTo>
                <a:cubicBezTo>
                  <a:pt x="1879145" y="-40806"/>
                  <a:pt x="2065435" y="41388"/>
                  <a:pt x="2288137" y="0"/>
                </a:cubicBezTo>
                <a:cubicBezTo>
                  <a:pt x="2510839" y="-41388"/>
                  <a:pt x="2615829" y="52578"/>
                  <a:pt x="2774856" y="0"/>
                </a:cubicBezTo>
                <a:cubicBezTo>
                  <a:pt x="2933883" y="-52578"/>
                  <a:pt x="3016764" y="12663"/>
                  <a:pt x="3188847" y="0"/>
                </a:cubicBezTo>
                <a:cubicBezTo>
                  <a:pt x="3360930" y="-12663"/>
                  <a:pt x="3383912" y="9880"/>
                  <a:pt x="3530109" y="0"/>
                </a:cubicBezTo>
                <a:cubicBezTo>
                  <a:pt x="3676306" y="-9880"/>
                  <a:pt x="4059126" y="29802"/>
                  <a:pt x="4235012" y="0"/>
                </a:cubicBezTo>
                <a:cubicBezTo>
                  <a:pt x="4410898" y="-29802"/>
                  <a:pt x="4629280" y="33261"/>
                  <a:pt x="4794459" y="0"/>
                </a:cubicBezTo>
                <a:cubicBezTo>
                  <a:pt x="4959638" y="-33261"/>
                  <a:pt x="5111383" y="27639"/>
                  <a:pt x="5353906" y="0"/>
                </a:cubicBezTo>
                <a:cubicBezTo>
                  <a:pt x="5596429" y="-27639"/>
                  <a:pt x="5601435" y="29762"/>
                  <a:pt x="5767896" y="0"/>
                </a:cubicBezTo>
                <a:cubicBezTo>
                  <a:pt x="5934357" y="-29762"/>
                  <a:pt x="6131061" y="6025"/>
                  <a:pt x="6254615" y="0"/>
                </a:cubicBezTo>
                <a:cubicBezTo>
                  <a:pt x="6378169" y="-6025"/>
                  <a:pt x="6538064" y="27821"/>
                  <a:pt x="6668605" y="0"/>
                </a:cubicBezTo>
                <a:cubicBezTo>
                  <a:pt x="6799146" y="-27821"/>
                  <a:pt x="7010845" y="21838"/>
                  <a:pt x="7272808" y="0"/>
                </a:cubicBezTo>
                <a:cubicBezTo>
                  <a:pt x="7314159" y="257325"/>
                  <a:pt x="7241908" y="287224"/>
                  <a:pt x="7272808" y="523220"/>
                </a:cubicBezTo>
                <a:cubicBezTo>
                  <a:pt x="7158858" y="549549"/>
                  <a:pt x="7077782" y="483398"/>
                  <a:pt x="6931545" y="523220"/>
                </a:cubicBezTo>
                <a:cubicBezTo>
                  <a:pt x="6785308" y="563042"/>
                  <a:pt x="6582280" y="522802"/>
                  <a:pt x="6444827" y="523220"/>
                </a:cubicBezTo>
                <a:cubicBezTo>
                  <a:pt x="6307374" y="523638"/>
                  <a:pt x="6143844" y="520088"/>
                  <a:pt x="5958108" y="523220"/>
                </a:cubicBezTo>
                <a:cubicBezTo>
                  <a:pt x="5772372" y="526352"/>
                  <a:pt x="5647917" y="522392"/>
                  <a:pt x="5544117" y="523220"/>
                </a:cubicBezTo>
                <a:cubicBezTo>
                  <a:pt x="5440317" y="524048"/>
                  <a:pt x="5219705" y="488388"/>
                  <a:pt x="5130127" y="523220"/>
                </a:cubicBezTo>
                <a:cubicBezTo>
                  <a:pt x="5040549" y="558052"/>
                  <a:pt x="4851360" y="477747"/>
                  <a:pt x="4716136" y="523220"/>
                </a:cubicBezTo>
                <a:cubicBezTo>
                  <a:pt x="4580912" y="568693"/>
                  <a:pt x="4326156" y="489984"/>
                  <a:pt x="4011233" y="523220"/>
                </a:cubicBezTo>
                <a:cubicBezTo>
                  <a:pt x="3696310" y="556456"/>
                  <a:pt x="3688656" y="513097"/>
                  <a:pt x="3597243" y="523220"/>
                </a:cubicBezTo>
                <a:cubicBezTo>
                  <a:pt x="3505830" y="533343"/>
                  <a:pt x="3269769" y="477581"/>
                  <a:pt x="3110524" y="523220"/>
                </a:cubicBezTo>
                <a:cubicBezTo>
                  <a:pt x="2951279" y="568859"/>
                  <a:pt x="2638516" y="486669"/>
                  <a:pt x="2478349" y="523220"/>
                </a:cubicBezTo>
                <a:cubicBezTo>
                  <a:pt x="2318182" y="559771"/>
                  <a:pt x="2302029" y="507058"/>
                  <a:pt x="2137087" y="523220"/>
                </a:cubicBezTo>
                <a:cubicBezTo>
                  <a:pt x="1972145" y="539382"/>
                  <a:pt x="1877826" y="483345"/>
                  <a:pt x="1795824" y="523220"/>
                </a:cubicBezTo>
                <a:cubicBezTo>
                  <a:pt x="1713822" y="563095"/>
                  <a:pt x="1390862" y="490057"/>
                  <a:pt x="1236377" y="523220"/>
                </a:cubicBezTo>
                <a:cubicBezTo>
                  <a:pt x="1081892" y="556383"/>
                  <a:pt x="893121" y="464447"/>
                  <a:pt x="604203" y="523220"/>
                </a:cubicBezTo>
                <a:cubicBezTo>
                  <a:pt x="315285" y="581993"/>
                  <a:pt x="148037" y="509832"/>
                  <a:pt x="0" y="523220"/>
                </a:cubicBezTo>
                <a:cubicBezTo>
                  <a:pt x="-59143" y="401713"/>
                  <a:pt x="46043" y="216730"/>
                  <a:pt x="0" y="0"/>
                </a:cubicBezTo>
                <a:close/>
              </a:path>
              <a:path w="7272808" h="523220" stroke="0" extrusionOk="0">
                <a:moveTo>
                  <a:pt x="0" y="0"/>
                </a:moveTo>
                <a:cubicBezTo>
                  <a:pt x="129798" y="-14128"/>
                  <a:pt x="380641" y="28305"/>
                  <a:pt x="486719" y="0"/>
                </a:cubicBezTo>
                <a:cubicBezTo>
                  <a:pt x="592797" y="-28305"/>
                  <a:pt x="852767" y="28021"/>
                  <a:pt x="1118894" y="0"/>
                </a:cubicBezTo>
                <a:cubicBezTo>
                  <a:pt x="1385022" y="-28021"/>
                  <a:pt x="1386466" y="32508"/>
                  <a:pt x="1605612" y="0"/>
                </a:cubicBezTo>
                <a:cubicBezTo>
                  <a:pt x="1824758" y="-32508"/>
                  <a:pt x="1819085" y="7544"/>
                  <a:pt x="1946875" y="0"/>
                </a:cubicBezTo>
                <a:cubicBezTo>
                  <a:pt x="2074665" y="-7544"/>
                  <a:pt x="2301914" y="8528"/>
                  <a:pt x="2506322" y="0"/>
                </a:cubicBezTo>
                <a:cubicBezTo>
                  <a:pt x="2710730" y="-8528"/>
                  <a:pt x="2790440" y="38693"/>
                  <a:pt x="3065768" y="0"/>
                </a:cubicBezTo>
                <a:cubicBezTo>
                  <a:pt x="3341096" y="-38693"/>
                  <a:pt x="3322945" y="26656"/>
                  <a:pt x="3407031" y="0"/>
                </a:cubicBezTo>
                <a:cubicBezTo>
                  <a:pt x="3491117" y="-26656"/>
                  <a:pt x="3590549" y="9040"/>
                  <a:pt x="3748293" y="0"/>
                </a:cubicBezTo>
                <a:cubicBezTo>
                  <a:pt x="3906037" y="-9040"/>
                  <a:pt x="4014018" y="23951"/>
                  <a:pt x="4089556" y="0"/>
                </a:cubicBezTo>
                <a:cubicBezTo>
                  <a:pt x="4165094" y="-23951"/>
                  <a:pt x="4295052" y="14977"/>
                  <a:pt x="4430818" y="0"/>
                </a:cubicBezTo>
                <a:cubicBezTo>
                  <a:pt x="4566584" y="-14977"/>
                  <a:pt x="4635010" y="35581"/>
                  <a:pt x="4772081" y="0"/>
                </a:cubicBezTo>
                <a:cubicBezTo>
                  <a:pt x="4909152" y="-35581"/>
                  <a:pt x="5080171" y="38419"/>
                  <a:pt x="5331528" y="0"/>
                </a:cubicBezTo>
                <a:cubicBezTo>
                  <a:pt x="5582885" y="-38419"/>
                  <a:pt x="5735434" y="50084"/>
                  <a:pt x="6036431" y="0"/>
                </a:cubicBezTo>
                <a:cubicBezTo>
                  <a:pt x="6337428" y="-50084"/>
                  <a:pt x="6468477" y="23362"/>
                  <a:pt x="6668605" y="0"/>
                </a:cubicBezTo>
                <a:cubicBezTo>
                  <a:pt x="6868733" y="-23362"/>
                  <a:pt x="7104309" y="3816"/>
                  <a:pt x="7272808" y="0"/>
                </a:cubicBezTo>
                <a:cubicBezTo>
                  <a:pt x="7325506" y="217404"/>
                  <a:pt x="7247383" y="391497"/>
                  <a:pt x="7272808" y="523220"/>
                </a:cubicBezTo>
                <a:cubicBezTo>
                  <a:pt x="6939376" y="602210"/>
                  <a:pt x="6804946" y="463684"/>
                  <a:pt x="6567905" y="523220"/>
                </a:cubicBezTo>
                <a:cubicBezTo>
                  <a:pt x="6330864" y="582756"/>
                  <a:pt x="6287700" y="468794"/>
                  <a:pt x="6081186" y="523220"/>
                </a:cubicBezTo>
                <a:cubicBezTo>
                  <a:pt x="5874672" y="577646"/>
                  <a:pt x="5669719" y="500979"/>
                  <a:pt x="5521740" y="523220"/>
                </a:cubicBezTo>
                <a:cubicBezTo>
                  <a:pt x="5373761" y="545461"/>
                  <a:pt x="4965268" y="474969"/>
                  <a:pt x="4816837" y="523220"/>
                </a:cubicBezTo>
                <a:cubicBezTo>
                  <a:pt x="4668406" y="571471"/>
                  <a:pt x="4449857" y="522662"/>
                  <a:pt x="4257390" y="523220"/>
                </a:cubicBezTo>
                <a:cubicBezTo>
                  <a:pt x="4064923" y="523778"/>
                  <a:pt x="3981478" y="483932"/>
                  <a:pt x="3843399" y="523220"/>
                </a:cubicBezTo>
                <a:cubicBezTo>
                  <a:pt x="3705320" y="562508"/>
                  <a:pt x="3397624" y="500425"/>
                  <a:pt x="3211224" y="523220"/>
                </a:cubicBezTo>
                <a:cubicBezTo>
                  <a:pt x="3024825" y="546015"/>
                  <a:pt x="2664611" y="461383"/>
                  <a:pt x="2506322" y="523220"/>
                </a:cubicBezTo>
                <a:cubicBezTo>
                  <a:pt x="2348033" y="585057"/>
                  <a:pt x="2110185" y="470529"/>
                  <a:pt x="1946875" y="523220"/>
                </a:cubicBezTo>
                <a:cubicBezTo>
                  <a:pt x="1783565" y="575911"/>
                  <a:pt x="1776012" y="508882"/>
                  <a:pt x="1605612" y="523220"/>
                </a:cubicBezTo>
                <a:cubicBezTo>
                  <a:pt x="1435212" y="537558"/>
                  <a:pt x="1286190" y="513846"/>
                  <a:pt x="1046165" y="523220"/>
                </a:cubicBezTo>
                <a:cubicBezTo>
                  <a:pt x="806140" y="532594"/>
                  <a:pt x="803898" y="496809"/>
                  <a:pt x="704903" y="523220"/>
                </a:cubicBezTo>
                <a:cubicBezTo>
                  <a:pt x="605908" y="549631"/>
                  <a:pt x="237339" y="505893"/>
                  <a:pt x="0" y="523220"/>
                </a:cubicBezTo>
                <a:cubicBezTo>
                  <a:pt x="-52614" y="387515"/>
                  <a:pt x="48984" y="208756"/>
                  <a:pt x="0" y="0"/>
                </a:cubicBezTo>
                <a:close/>
              </a:path>
            </a:pathLst>
          </a:cu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altLang="en-US" sz="3200" b="1" dirty="0">
                <a:solidFill>
                  <a:srgbClr val="00B050"/>
                </a:solidFill>
                <a:latin typeface="Times New Roman" panose="02020603050405020304" pitchFamily="18" charset="0"/>
                <a:cs typeface="Times New Roman" panose="02020603050405020304" pitchFamily="18" charset="0"/>
              </a:rPr>
              <a:t>4.  Những cống hiến của ông Lương Định Của đã được ghi nhận như thế nào?</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8" grpId="0" bldLvl="0" animBg="1"/>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10"/>
          <p:cNvSpPr/>
          <p:nvPr/>
        </p:nvSpPr>
        <p:spPr>
          <a:xfrm>
            <a:off x="1059180" y="1462405"/>
            <a:ext cx="10504170" cy="3138805"/>
          </a:xfrm>
          <a:prstGeom prst="roundRect">
            <a:avLst>
              <a:gd name="adj" fmla="val 11821"/>
            </a:avLst>
          </a:prstGeom>
          <a:solidFill>
            <a:srgbClr val="FEF9F2"/>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Text Box 23"/>
          <p:cNvSpPr txBox="1">
            <a:spLocks noChangeArrowheads="1"/>
          </p:cNvSpPr>
          <p:nvPr/>
        </p:nvSpPr>
        <p:spPr bwMode="auto">
          <a:xfrm>
            <a:off x="2506345" y="847725"/>
            <a:ext cx="7371715" cy="953135"/>
          </a:xfrm>
          <a:custGeom>
            <a:avLst/>
            <a:gdLst>
              <a:gd name="connsiteX0" fmla="*/ 0 w 7272808"/>
              <a:gd name="connsiteY0" fmla="*/ 0 h 523220"/>
              <a:gd name="connsiteX1" fmla="*/ 486719 w 7272808"/>
              <a:gd name="connsiteY1" fmla="*/ 0 h 523220"/>
              <a:gd name="connsiteX2" fmla="*/ 900709 w 7272808"/>
              <a:gd name="connsiteY2" fmla="*/ 0 h 523220"/>
              <a:gd name="connsiteX3" fmla="*/ 1387428 w 7272808"/>
              <a:gd name="connsiteY3" fmla="*/ 0 h 523220"/>
              <a:gd name="connsiteX4" fmla="*/ 1728691 w 7272808"/>
              <a:gd name="connsiteY4" fmla="*/ 0 h 523220"/>
              <a:gd name="connsiteX5" fmla="*/ 2288137 w 7272808"/>
              <a:gd name="connsiteY5" fmla="*/ 0 h 523220"/>
              <a:gd name="connsiteX6" fmla="*/ 2774856 w 7272808"/>
              <a:gd name="connsiteY6" fmla="*/ 0 h 523220"/>
              <a:gd name="connsiteX7" fmla="*/ 3188847 w 7272808"/>
              <a:gd name="connsiteY7" fmla="*/ 0 h 523220"/>
              <a:gd name="connsiteX8" fmla="*/ 3530109 w 7272808"/>
              <a:gd name="connsiteY8" fmla="*/ 0 h 523220"/>
              <a:gd name="connsiteX9" fmla="*/ 4235012 w 7272808"/>
              <a:gd name="connsiteY9" fmla="*/ 0 h 523220"/>
              <a:gd name="connsiteX10" fmla="*/ 4794459 w 7272808"/>
              <a:gd name="connsiteY10" fmla="*/ 0 h 523220"/>
              <a:gd name="connsiteX11" fmla="*/ 5353906 w 7272808"/>
              <a:gd name="connsiteY11" fmla="*/ 0 h 523220"/>
              <a:gd name="connsiteX12" fmla="*/ 5767896 w 7272808"/>
              <a:gd name="connsiteY12" fmla="*/ 0 h 523220"/>
              <a:gd name="connsiteX13" fmla="*/ 6254615 w 7272808"/>
              <a:gd name="connsiteY13" fmla="*/ 0 h 523220"/>
              <a:gd name="connsiteX14" fmla="*/ 6668605 w 7272808"/>
              <a:gd name="connsiteY14" fmla="*/ 0 h 523220"/>
              <a:gd name="connsiteX15" fmla="*/ 7272808 w 7272808"/>
              <a:gd name="connsiteY15" fmla="*/ 0 h 523220"/>
              <a:gd name="connsiteX16" fmla="*/ 7272808 w 7272808"/>
              <a:gd name="connsiteY16" fmla="*/ 523220 h 523220"/>
              <a:gd name="connsiteX17" fmla="*/ 6931545 w 7272808"/>
              <a:gd name="connsiteY17" fmla="*/ 523220 h 523220"/>
              <a:gd name="connsiteX18" fmla="*/ 6444827 w 7272808"/>
              <a:gd name="connsiteY18" fmla="*/ 523220 h 523220"/>
              <a:gd name="connsiteX19" fmla="*/ 5958108 w 7272808"/>
              <a:gd name="connsiteY19" fmla="*/ 523220 h 523220"/>
              <a:gd name="connsiteX20" fmla="*/ 5544117 w 7272808"/>
              <a:gd name="connsiteY20" fmla="*/ 523220 h 523220"/>
              <a:gd name="connsiteX21" fmla="*/ 5130127 w 7272808"/>
              <a:gd name="connsiteY21" fmla="*/ 523220 h 523220"/>
              <a:gd name="connsiteX22" fmla="*/ 4716136 w 7272808"/>
              <a:gd name="connsiteY22" fmla="*/ 523220 h 523220"/>
              <a:gd name="connsiteX23" fmla="*/ 4011233 w 7272808"/>
              <a:gd name="connsiteY23" fmla="*/ 523220 h 523220"/>
              <a:gd name="connsiteX24" fmla="*/ 3597243 w 7272808"/>
              <a:gd name="connsiteY24" fmla="*/ 523220 h 523220"/>
              <a:gd name="connsiteX25" fmla="*/ 3110524 w 7272808"/>
              <a:gd name="connsiteY25" fmla="*/ 523220 h 523220"/>
              <a:gd name="connsiteX26" fmla="*/ 2478349 w 7272808"/>
              <a:gd name="connsiteY26" fmla="*/ 523220 h 523220"/>
              <a:gd name="connsiteX27" fmla="*/ 2137087 w 7272808"/>
              <a:gd name="connsiteY27" fmla="*/ 523220 h 523220"/>
              <a:gd name="connsiteX28" fmla="*/ 1795824 w 7272808"/>
              <a:gd name="connsiteY28" fmla="*/ 523220 h 523220"/>
              <a:gd name="connsiteX29" fmla="*/ 1236377 w 7272808"/>
              <a:gd name="connsiteY29" fmla="*/ 523220 h 523220"/>
              <a:gd name="connsiteX30" fmla="*/ 604203 w 7272808"/>
              <a:gd name="connsiteY30" fmla="*/ 523220 h 523220"/>
              <a:gd name="connsiteX31" fmla="*/ 0 w 7272808"/>
              <a:gd name="connsiteY31" fmla="*/ 523220 h 523220"/>
              <a:gd name="connsiteX32" fmla="*/ 0 w 7272808"/>
              <a:gd name="connsiteY3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2808" h="523220" fill="none" extrusionOk="0">
                <a:moveTo>
                  <a:pt x="0" y="0"/>
                </a:moveTo>
                <a:cubicBezTo>
                  <a:pt x="213781" y="-18503"/>
                  <a:pt x="251206" y="19717"/>
                  <a:pt x="486719" y="0"/>
                </a:cubicBezTo>
                <a:cubicBezTo>
                  <a:pt x="722232" y="-19717"/>
                  <a:pt x="718815" y="17606"/>
                  <a:pt x="900709" y="0"/>
                </a:cubicBezTo>
                <a:cubicBezTo>
                  <a:pt x="1082603" y="-17606"/>
                  <a:pt x="1168836" y="6843"/>
                  <a:pt x="1387428" y="0"/>
                </a:cubicBezTo>
                <a:cubicBezTo>
                  <a:pt x="1606020" y="-6843"/>
                  <a:pt x="1578237" y="40806"/>
                  <a:pt x="1728691" y="0"/>
                </a:cubicBezTo>
                <a:cubicBezTo>
                  <a:pt x="1879145" y="-40806"/>
                  <a:pt x="2065435" y="41388"/>
                  <a:pt x="2288137" y="0"/>
                </a:cubicBezTo>
                <a:cubicBezTo>
                  <a:pt x="2510839" y="-41388"/>
                  <a:pt x="2615829" y="52578"/>
                  <a:pt x="2774856" y="0"/>
                </a:cubicBezTo>
                <a:cubicBezTo>
                  <a:pt x="2933883" y="-52578"/>
                  <a:pt x="3016764" y="12663"/>
                  <a:pt x="3188847" y="0"/>
                </a:cubicBezTo>
                <a:cubicBezTo>
                  <a:pt x="3360930" y="-12663"/>
                  <a:pt x="3383912" y="9880"/>
                  <a:pt x="3530109" y="0"/>
                </a:cubicBezTo>
                <a:cubicBezTo>
                  <a:pt x="3676306" y="-9880"/>
                  <a:pt x="4059126" y="29802"/>
                  <a:pt x="4235012" y="0"/>
                </a:cubicBezTo>
                <a:cubicBezTo>
                  <a:pt x="4410898" y="-29802"/>
                  <a:pt x="4629280" y="33261"/>
                  <a:pt x="4794459" y="0"/>
                </a:cubicBezTo>
                <a:cubicBezTo>
                  <a:pt x="4959638" y="-33261"/>
                  <a:pt x="5111383" y="27639"/>
                  <a:pt x="5353906" y="0"/>
                </a:cubicBezTo>
                <a:cubicBezTo>
                  <a:pt x="5596429" y="-27639"/>
                  <a:pt x="5601435" y="29762"/>
                  <a:pt x="5767896" y="0"/>
                </a:cubicBezTo>
                <a:cubicBezTo>
                  <a:pt x="5934357" y="-29762"/>
                  <a:pt x="6131061" y="6025"/>
                  <a:pt x="6254615" y="0"/>
                </a:cubicBezTo>
                <a:cubicBezTo>
                  <a:pt x="6378169" y="-6025"/>
                  <a:pt x="6538064" y="27821"/>
                  <a:pt x="6668605" y="0"/>
                </a:cubicBezTo>
                <a:cubicBezTo>
                  <a:pt x="6799146" y="-27821"/>
                  <a:pt x="7010845" y="21838"/>
                  <a:pt x="7272808" y="0"/>
                </a:cubicBezTo>
                <a:cubicBezTo>
                  <a:pt x="7314159" y="257325"/>
                  <a:pt x="7241908" y="287224"/>
                  <a:pt x="7272808" y="523220"/>
                </a:cubicBezTo>
                <a:cubicBezTo>
                  <a:pt x="7158858" y="549549"/>
                  <a:pt x="7077782" y="483398"/>
                  <a:pt x="6931545" y="523220"/>
                </a:cubicBezTo>
                <a:cubicBezTo>
                  <a:pt x="6785308" y="563042"/>
                  <a:pt x="6582280" y="522802"/>
                  <a:pt x="6444827" y="523220"/>
                </a:cubicBezTo>
                <a:cubicBezTo>
                  <a:pt x="6307374" y="523638"/>
                  <a:pt x="6143844" y="520088"/>
                  <a:pt x="5958108" y="523220"/>
                </a:cubicBezTo>
                <a:cubicBezTo>
                  <a:pt x="5772372" y="526352"/>
                  <a:pt x="5647917" y="522392"/>
                  <a:pt x="5544117" y="523220"/>
                </a:cubicBezTo>
                <a:cubicBezTo>
                  <a:pt x="5440317" y="524048"/>
                  <a:pt x="5219705" y="488388"/>
                  <a:pt x="5130127" y="523220"/>
                </a:cubicBezTo>
                <a:cubicBezTo>
                  <a:pt x="5040549" y="558052"/>
                  <a:pt x="4851360" y="477747"/>
                  <a:pt x="4716136" y="523220"/>
                </a:cubicBezTo>
                <a:cubicBezTo>
                  <a:pt x="4580912" y="568693"/>
                  <a:pt x="4326156" y="489984"/>
                  <a:pt x="4011233" y="523220"/>
                </a:cubicBezTo>
                <a:cubicBezTo>
                  <a:pt x="3696310" y="556456"/>
                  <a:pt x="3688656" y="513097"/>
                  <a:pt x="3597243" y="523220"/>
                </a:cubicBezTo>
                <a:cubicBezTo>
                  <a:pt x="3505830" y="533343"/>
                  <a:pt x="3269769" y="477581"/>
                  <a:pt x="3110524" y="523220"/>
                </a:cubicBezTo>
                <a:cubicBezTo>
                  <a:pt x="2951279" y="568859"/>
                  <a:pt x="2638516" y="486669"/>
                  <a:pt x="2478349" y="523220"/>
                </a:cubicBezTo>
                <a:cubicBezTo>
                  <a:pt x="2318182" y="559771"/>
                  <a:pt x="2302029" y="507058"/>
                  <a:pt x="2137087" y="523220"/>
                </a:cubicBezTo>
                <a:cubicBezTo>
                  <a:pt x="1972145" y="539382"/>
                  <a:pt x="1877826" y="483345"/>
                  <a:pt x="1795824" y="523220"/>
                </a:cubicBezTo>
                <a:cubicBezTo>
                  <a:pt x="1713822" y="563095"/>
                  <a:pt x="1390862" y="490057"/>
                  <a:pt x="1236377" y="523220"/>
                </a:cubicBezTo>
                <a:cubicBezTo>
                  <a:pt x="1081892" y="556383"/>
                  <a:pt x="893121" y="464447"/>
                  <a:pt x="604203" y="523220"/>
                </a:cubicBezTo>
                <a:cubicBezTo>
                  <a:pt x="315285" y="581993"/>
                  <a:pt x="148037" y="509832"/>
                  <a:pt x="0" y="523220"/>
                </a:cubicBezTo>
                <a:cubicBezTo>
                  <a:pt x="-59143" y="401713"/>
                  <a:pt x="46043" y="216730"/>
                  <a:pt x="0" y="0"/>
                </a:cubicBezTo>
                <a:close/>
              </a:path>
              <a:path w="7272808" h="523220" stroke="0" extrusionOk="0">
                <a:moveTo>
                  <a:pt x="0" y="0"/>
                </a:moveTo>
                <a:cubicBezTo>
                  <a:pt x="129798" y="-14128"/>
                  <a:pt x="380641" y="28305"/>
                  <a:pt x="486719" y="0"/>
                </a:cubicBezTo>
                <a:cubicBezTo>
                  <a:pt x="592797" y="-28305"/>
                  <a:pt x="852767" y="28021"/>
                  <a:pt x="1118894" y="0"/>
                </a:cubicBezTo>
                <a:cubicBezTo>
                  <a:pt x="1385022" y="-28021"/>
                  <a:pt x="1386466" y="32508"/>
                  <a:pt x="1605612" y="0"/>
                </a:cubicBezTo>
                <a:cubicBezTo>
                  <a:pt x="1824758" y="-32508"/>
                  <a:pt x="1819085" y="7544"/>
                  <a:pt x="1946875" y="0"/>
                </a:cubicBezTo>
                <a:cubicBezTo>
                  <a:pt x="2074665" y="-7544"/>
                  <a:pt x="2301914" y="8528"/>
                  <a:pt x="2506322" y="0"/>
                </a:cubicBezTo>
                <a:cubicBezTo>
                  <a:pt x="2710730" y="-8528"/>
                  <a:pt x="2790440" y="38693"/>
                  <a:pt x="3065768" y="0"/>
                </a:cubicBezTo>
                <a:cubicBezTo>
                  <a:pt x="3341096" y="-38693"/>
                  <a:pt x="3322945" y="26656"/>
                  <a:pt x="3407031" y="0"/>
                </a:cubicBezTo>
                <a:cubicBezTo>
                  <a:pt x="3491117" y="-26656"/>
                  <a:pt x="3590549" y="9040"/>
                  <a:pt x="3748293" y="0"/>
                </a:cubicBezTo>
                <a:cubicBezTo>
                  <a:pt x="3906037" y="-9040"/>
                  <a:pt x="4014018" y="23951"/>
                  <a:pt x="4089556" y="0"/>
                </a:cubicBezTo>
                <a:cubicBezTo>
                  <a:pt x="4165094" y="-23951"/>
                  <a:pt x="4295052" y="14977"/>
                  <a:pt x="4430818" y="0"/>
                </a:cubicBezTo>
                <a:cubicBezTo>
                  <a:pt x="4566584" y="-14977"/>
                  <a:pt x="4635010" y="35581"/>
                  <a:pt x="4772081" y="0"/>
                </a:cubicBezTo>
                <a:cubicBezTo>
                  <a:pt x="4909152" y="-35581"/>
                  <a:pt x="5080171" y="38419"/>
                  <a:pt x="5331528" y="0"/>
                </a:cubicBezTo>
                <a:cubicBezTo>
                  <a:pt x="5582885" y="-38419"/>
                  <a:pt x="5735434" y="50084"/>
                  <a:pt x="6036431" y="0"/>
                </a:cubicBezTo>
                <a:cubicBezTo>
                  <a:pt x="6337428" y="-50084"/>
                  <a:pt x="6468477" y="23362"/>
                  <a:pt x="6668605" y="0"/>
                </a:cubicBezTo>
                <a:cubicBezTo>
                  <a:pt x="6868733" y="-23362"/>
                  <a:pt x="7104309" y="3816"/>
                  <a:pt x="7272808" y="0"/>
                </a:cubicBezTo>
                <a:cubicBezTo>
                  <a:pt x="7325506" y="217404"/>
                  <a:pt x="7247383" y="391497"/>
                  <a:pt x="7272808" y="523220"/>
                </a:cubicBezTo>
                <a:cubicBezTo>
                  <a:pt x="6939376" y="602210"/>
                  <a:pt x="6804946" y="463684"/>
                  <a:pt x="6567905" y="523220"/>
                </a:cubicBezTo>
                <a:cubicBezTo>
                  <a:pt x="6330864" y="582756"/>
                  <a:pt x="6287700" y="468794"/>
                  <a:pt x="6081186" y="523220"/>
                </a:cubicBezTo>
                <a:cubicBezTo>
                  <a:pt x="5874672" y="577646"/>
                  <a:pt x="5669719" y="500979"/>
                  <a:pt x="5521740" y="523220"/>
                </a:cubicBezTo>
                <a:cubicBezTo>
                  <a:pt x="5373761" y="545461"/>
                  <a:pt x="4965268" y="474969"/>
                  <a:pt x="4816837" y="523220"/>
                </a:cubicBezTo>
                <a:cubicBezTo>
                  <a:pt x="4668406" y="571471"/>
                  <a:pt x="4449857" y="522662"/>
                  <a:pt x="4257390" y="523220"/>
                </a:cubicBezTo>
                <a:cubicBezTo>
                  <a:pt x="4064923" y="523778"/>
                  <a:pt x="3981478" y="483932"/>
                  <a:pt x="3843399" y="523220"/>
                </a:cubicBezTo>
                <a:cubicBezTo>
                  <a:pt x="3705320" y="562508"/>
                  <a:pt x="3397624" y="500425"/>
                  <a:pt x="3211224" y="523220"/>
                </a:cubicBezTo>
                <a:cubicBezTo>
                  <a:pt x="3024825" y="546015"/>
                  <a:pt x="2664611" y="461383"/>
                  <a:pt x="2506322" y="523220"/>
                </a:cubicBezTo>
                <a:cubicBezTo>
                  <a:pt x="2348033" y="585057"/>
                  <a:pt x="2110185" y="470529"/>
                  <a:pt x="1946875" y="523220"/>
                </a:cubicBezTo>
                <a:cubicBezTo>
                  <a:pt x="1783565" y="575911"/>
                  <a:pt x="1776012" y="508882"/>
                  <a:pt x="1605612" y="523220"/>
                </a:cubicBezTo>
                <a:cubicBezTo>
                  <a:pt x="1435212" y="537558"/>
                  <a:pt x="1286190" y="513846"/>
                  <a:pt x="1046165" y="523220"/>
                </a:cubicBezTo>
                <a:cubicBezTo>
                  <a:pt x="806140" y="532594"/>
                  <a:pt x="803898" y="496809"/>
                  <a:pt x="704903" y="523220"/>
                </a:cubicBezTo>
                <a:cubicBezTo>
                  <a:pt x="605908" y="549631"/>
                  <a:pt x="237339" y="505893"/>
                  <a:pt x="0" y="523220"/>
                </a:cubicBezTo>
                <a:cubicBezTo>
                  <a:pt x="-52614" y="387515"/>
                  <a:pt x="48984" y="208756"/>
                  <a:pt x="0" y="0"/>
                </a:cubicBezTo>
                <a:close/>
              </a:path>
            </a:pathLst>
          </a:cu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altLang="en-US" sz="2800" b="1" dirty="0">
                <a:solidFill>
                  <a:srgbClr val="00B050"/>
                </a:solidFill>
                <a:latin typeface="Times New Roman" panose="02020603050405020304" pitchFamily="18" charset="0"/>
                <a:cs typeface="Times New Roman" panose="02020603050405020304" pitchFamily="18" charset="0"/>
              </a:rPr>
              <a:t>3. Ông Của đã làm gì để bảo vệ giống lúa quý? Hành động đó nói lên điều gì về ông?</a:t>
            </a:r>
          </a:p>
        </p:txBody>
      </p:sp>
      <p:pic>
        <p:nvPicPr>
          <p:cNvPr id="30" name="Graphic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65727">
            <a:off x="435561" y="170609"/>
            <a:ext cx="1107644" cy="1047227"/>
          </a:xfrm>
          <a:prstGeom prst="rect">
            <a:avLst/>
          </a:prstGeom>
        </p:spPr>
      </p:pic>
      <p:sp>
        <p:nvSpPr>
          <p:cNvPr id="2" name="Text Box 1"/>
          <p:cNvSpPr txBox="1"/>
          <p:nvPr/>
        </p:nvSpPr>
        <p:spPr>
          <a:xfrm>
            <a:off x="1419225" y="1934210"/>
            <a:ext cx="9784080" cy="2667000"/>
          </a:xfrm>
          <a:prstGeom prst="rect">
            <a:avLst/>
          </a:prstGeom>
          <a:noFill/>
        </p:spPr>
        <p:txBody>
          <a:bodyPr wrap="square" rtlCol="0">
            <a:noAutofit/>
          </a:bodyPr>
          <a:lstStyle/>
          <a:p>
            <a:pPr algn="just"/>
            <a:r>
              <a:rPr lang="vi-VN" sz="2800" kern="0">
                <a:solidFill>
                  <a:schemeClr val="tx1"/>
                </a:solidFill>
                <a:latin typeface="Times New Roman" panose="02020603050405020304" pitchFamily="18" charset="0"/>
                <a:cs typeface="Times New Roman" panose="02020603050405020304" pitchFamily="18" charset="0"/>
                <a:sym typeface="Arial" panose="020B0604020202020204"/>
              </a:rPr>
              <a:t>Sợ những hạt thóc giống quý báu chết vì rét, ông chia mười hạt thóc làm hai phần. Năm hạt, ông gieo trong phòng thí nghiệm. Năm hạt còn lại, ông ngâm nước ấm, gói vào khăn, tối tối ủ trong người, trùm chăn ngủ để hơi ấm của cơ thể làm cho thóc nảy mầm. Hành động này cho thấy ông Của là người hết lòng vì công việc.</a:t>
            </a:r>
            <a:endParaRPr lang="vi-VN" sz="2800" kern="0" dirty="0">
              <a:solidFill>
                <a:schemeClr val="tx1"/>
              </a:solidFill>
              <a:latin typeface="Times New Roman" panose="02020603050405020304" pitchFamily="18" charset="0"/>
              <a:cs typeface="Times New Roman" panose="02020603050405020304" pitchFamily="18" charset="0"/>
              <a:sym typeface="Arial" panose="020B0604020202020204"/>
            </a:endParaRPr>
          </a:p>
          <a:p>
            <a:pPr algn="just"/>
            <a:endParaRPr lang="vi-VN" sz="2800" kern="0" dirty="0">
              <a:solidFill>
                <a:schemeClr val="tx1"/>
              </a:solidFill>
              <a:latin typeface="Times New Roman" panose="02020603050405020304" pitchFamily="18" charset="0"/>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randombar(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8" grpId="0" bldLvl="0" animBg="1"/>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10"/>
          <p:cNvSpPr/>
          <p:nvPr/>
        </p:nvSpPr>
        <p:spPr>
          <a:xfrm>
            <a:off x="598805" y="2318385"/>
            <a:ext cx="11095990" cy="2052955"/>
          </a:xfrm>
          <a:prstGeom prst="roundRect">
            <a:avLst>
              <a:gd name="adj" fmla="val 11821"/>
            </a:avLst>
          </a:prstGeom>
          <a:solidFill>
            <a:srgbClr val="FEF9F2"/>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Text Box 23"/>
          <p:cNvSpPr txBox="1">
            <a:spLocks noChangeArrowheads="1"/>
          </p:cNvSpPr>
          <p:nvPr/>
        </p:nvSpPr>
        <p:spPr bwMode="auto">
          <a:xfrm>
            <a:off x="1734185" y="1183005"/>
            <a:ext cx="8520430" cy="953135"/>
          </a:xfrm>
          <a:custGeom>
            <a:avLst/>
            <a:gdLst>
              <a:gd name="connsiteX0" fmla="*/ 0 w 7272808"/>
              <a:gd name="connsiteY0" fmla="*/ 0 h 523220"/>
              <a:gd name="connsiteX1" fmla="*/ 486719 w 7272808"/>
              <a:gd name="connsiteY1" fmla="*/ 0 h 523220"/>
              <a:gd name="connsiteX2" fmla="*/ 900709 w 7272808"/>
              <a:gd name="connsiteY2" fmla="*/ 0 h 523220"/>
              <a:gd name="connsiteX3" fmla="*/ 1387428 w 7272808"/>
              <a:gd name="connsiteY3" fmla="*/ 0 h 523220"/>
              <a:gd name="connsiteX4" fmla="*/ 1728691 w 7272808"/>
              <a:gd name="connsiteY4" fmla="*/ 0 h 523220"/>
              <a:gd name="connsiteX5" fmla="*/ 2288137 w 7272808"/>
              <a:gd name="connsiteY5" fmla="*/ 0 h 523220"/>
              <a:gd name="connsiteX6" fmla="*/ 2774856 w 7272808"/>
              <a:gd name="connsiteY6" fmla="*/ 0 h 523220"/>
              <a:gd name="connsiteX7" fmla="*/ 3188847 w 7272808"/>
              <a:gd name="connsiteY7" fmla="*/ 0 h 523220"/>
              <a:gd name="connsiteX8" fmla="*/ 3530109 w 7272808"/>
              <a:gd name="connsiteY8" fmla="*/ 0 h 523220"/>
              <a:gd name="connsiteX9" fmla="*/ 4235012 w 7272808"/>
              <a:gd name="connsiteY9" fmla="*/ 0 h 523220"/>
              <a:gd name="connsiteX10" fmla="*/ 4794459 w 7272808"/>
              <a:gd name="connsiteY10" fmla="*/ 0 h 523220"/>
              <a:gd name="connsiteX11" fmla="*/ 5353906 w 7272808"/>
              <a:gd name="connsiteY11" fmla="*/ 0 h 523220"/>
              <a:gd name="connsiteX12" fmla="*/ 5767896 w 7272808"/>
              <a:gd name="connsiteY12" fmla="*/ 0 h 523220"/>
              <a:gd name="connsiteX13" fmla="*/ 6254615 w 7272808"/>
              <a:gd name="connsiteY13" fmla="*/ 0 h 523220"/>
              <a:gd name="connsiteX14" fmla="*/ 6668605 w 7272808"/>
              <a:gd name="connsiteY14" fmla="*/ 0 h 523220"/>
              <a:gd name="connsiteX15" fmla="*/ 7272808 w 7272808"/>
              <a:gd name="connsiteY15" fmla="*/ 0 h 523220"/>
              <a:gd name="connsiteX16" fmla="*/ 7272808 w 7272808"/>
              <a:gd name="connsiteY16" fmla="*/ 523220 h 523220"/>
              <a:gd name="connsiteX17" fmla="*/ 6931545 w 7272808"/>
              <a:gd name="connsiteY17" fmla="*/ 523220 h 523220"/>
              <a:gd name="connsiteX18" fmla="*/ 6444827 w 7272808"/>
              <a:gd name="connsiteY18" fmla="*/ 523220 h 523220"/>
              <a:gd name="connsiteX19" fmla="*/ 5958108 w 7272808"/>
              <a:gd name="connsiteY19" fmla="*/ 523220 h 523220"/>
              <a:gd name="connsiteX20" fmla="*/ 5544117 w 7272808"/>
              <a:gd name="connsiteY20" fmla="*/ 523220 h 523220"/>
              <a:gd name="connsiteX21" fmla="*/ 5130127 w 7272808"/>
              <a:gd name="connsiteY21" fmla="*/ 523220 h 523220"/>
              <a:gd name="connsiteX22" fmla="*/ 4716136 w 7272808"/>
              <a:gd name="connsiteY22" fmla="*/ 523220 h 523220"/>
              <a:gd name="connsiteX23" fmla="*/ 4011233 w 7272808"/>
              <a:gd name="connsiteY23" fmla="*/ 523220 h 523220"/>
              <a:gd name="connsiteX24" fmla="*/ 3597243 w 7272808"/>
              <a:gd name="connsiteY24" fmla="*/ 523220 h 523220"/>
              <a:gd name="connsiteX25" fmla="*/ 3110524 w 7272808"/>
              <a:gd name="connsiteY25" fmla="*/ 523220 h 523220"/>
              <a:gd name="connsiteX26" fmla="*/ 2478349 w 7272808"/>
              <a:gd name="connsiteY26" fmla="*/ 523220 h 523220"/>
              <a:gd name="connsiteX27" fmla="*/ 2137087 w 7272808"/>
              <a:gd name="connsiteY27" fmla="*/ 523220 h 523220"/>
              <a:gd name="connsiteX28" fmla="*/ 1795824 w 7272808"/>
              <a:gd name="connsiteY28" fmla="*/ 523220 h 523220"/>
              <a:gd name="connsiteX29" fmla="*/ 1236377 w 7272808"/>
              <a:gd name="connsiteY29" fmla="*/ 523220 h 523220"/>
              <a:gd name="connsiteX30" fmla="*/ 604203 w 7272808"/>
              <a:gd name="connsiteY30" fmla="*/ 523220 h 523220"/>
              <a:gd name="connsiteX31" fmla="*/ 0 w 7272808"/>
              <a:gd name="connsiteY31" fmla="*/ 523220 h 523220"/>
              <a:gd name="connsiteX32" fmla="*/ 0 w 7272808"/>
              <a:gd name="connsiteY3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2808" h="523220" fill="none" extrusionOk="0">
                <a:moveTo>
                  <a:pt x="0" y="0"/>
                </a:moveTo>
                <a:cubicBezTo>
                  <a:pt x="213781" y="-18503"/>
                  <a:pt x="251206" y="19717"/>
                  <a:pt x="486719" y="0"/>
                </a:cubicBezTo>
                <a:cubicBezTo>
                  <a:pt x="722232" y="-19717"/>
                  <a:pt x="718815" y="17606"/>
                  <a:pt x="900709" y="0"/>
                </a:cubicBezTo>
                <a:cubicBezTo>
                  <a:pt x="1082603" y="-17606"/>
                  <a:pt x="1168836" y="6843"/>
                  <a:pt x="1387428" y="0"/>
                </a:cubicBezTo>
                <a:cubicBezTo>
                  <a:pt x="1606020" y="-6843"/>
                  <a:pt x="1578237" y="40806"/>
                  <a:pt x="1728691" y="0"/>
                </a:cubicBezTo>
                <a:cubicBezTo>
                  <a:pt x="1879145" y="-40806"/>
                  <a:pt x="2065435" y="41388"/>
                  <a:pt x="2288137" y="0"/>
                </a:cubicBezTo>
                <a:cubicBezTo>
                  <a:pt x="2510839" y="-41388"/>
                  <a:pt x="2615829" y="52578"/>
                  <a:pt x="2774856" y="0"/>
                </a:cubicBezTo>
                <a:cubicBezTo>
                  <a:pt x="2933883" y="-52578"/>
                  <a:pt x="3016764" y="12663"/>
                  <a:pt x="3188847" y="0"/>
                </a:cubicBezTo>
                <a:cubicBezTo>
                  <a:pt x="3360930" y="-12663"/>
                  <a:pt x="3383912" y="9880"/>
                  <a:pt x="3530109" y="0"/>
                </a:cubicBezTo>
                <a:cubicBezTo>
                  <a:pt x="3676306" y="-9880"/>
                  <a:pt x="4059126" y="29802"/>
                  <a:pt x="4235012" y="0"/>
                </a:cubicBezTo>
                <a:cubicBezTo>
                  <a:pt x="4410898" y="-29802"/>
                  <a:pt x="4629280" y="33261"/>
                  <a:pt x="4794459" y="0"/>
                </a:cubicBezTo>
                <a:cubicBezTo>
                  <a:pt x="4959638" y="-33261"/>
                  <a:pt x="5111383" y="27639"/>
                  <a:pt x="5353906" y="0"/>
                </a:cubicBezTo>
                <a:cubicBezTo>
                  <a:pt x="5596429" y="-27639"/>
                  <a:pt x="5601435" y="29762"/>
                  <a:pt x="5767896" y="0"/>
                </a:cubicBezTo>
                <a:cubicBezTo>
                  <a:pt x="5934357" y="-29762"/>
                  <a:pt x="6131061" y="6025"/>
                  <a:pt x="6254615" y="0"/>
                </a:cubicBezTo>
                <a:cubicBezTo>
                  <a:pt x="6378169" y="-6025"/>
                  <a:pt x="6538064" y="27821"/>
                  <a:pt x="6668605" y="0"/>
                </a:cubicBezTo>
                <a:cubicBezTo>
                  <a:pt x="6799146" y="-27821"/>
                  <a:pt x="7010845" y="21838"/>
                  <a:pt x="7272808" y="0"/>
                </a:cubicBezTo>
                <a:cubicBezTo>
                  <a:pt x="7314159" y="257325"/>
                  <a:pt x="7241908" y="287224"/>
                  <a:pt x="7272808" y="523220"/>
                </a:cubicBezTo>
                <a:cubicBezTo>
                  <a:pt x="7158858" y="549549"/>
                  <a:pt x="7077782" y="483398"/>
                  <a:pt x="6931545" y="523220"/>
                </a:cubicBezTo>
                <a:cubicBezTo>
                  <a:pt x="6785308" y="563042"/>
                  <a:pt x="6582280" y="522802"/>
                  <a:pt x="6444827" y="523220"/>
                </a:cubicBezTo>
                <a:cubicBezTo>
                  <a:pt x="6307374" y="523638"/>
                  <a:pt x="6143844" y="520088"/>
                  <a:pt x="5958108" y="523220"/>
                </a:cubicBezTo>
                <a:cubicBezTo>
                  <a:pt x="5772372" y="526352"/>
                  <a:pt x="5647917" y="522392"/>
                  <a:pt x="5544117" y="523220"/>
                </a:cubicBezTo>
                <a:cubicBezTo>
                  <a:pt x="5440317" y="524048"/>
                  <a:pt x="5219705" y="488388"/>
                  <a:pt x="5130127" y="523220"/>
                </a:cubicBezTo>
                <a:cubicBezTo>
                  <a:pt x="5040549" y="558052"/>
                  <a:pt x="4851360" y="477747"/>
                  <a:pt x="4716136" y="523220"/>
                </a:cubicBezTo>
                <a:cubicBezTo>
                  <a:pt x="4580912" y="568693"/>
                  <a:pt x="4326156" y="489984"/>
                  <a:pt x="4011233" y="523220"/>
                </a:cubicBezTo>
                <a:cubicBezTo>
                  <a:pt x="3696310" y="556456"/>
                  <a:pt x="3688656" y="513097"/>
                  <a:pt x="3597243" y="523220"/>
                </a:cubicBezTo>
                <a:cubicBezTo>
                  <a:pt x="3505830" y="533343"/>
                  <a:pt x="3269769" y="477581"/>
                  <a:pt x="3110524" y="523220"/>
                </a:cubicBezTo>
                <a:cubicBezTo>
                  <a:pt x="2951279" y="568859"/>
                  <a:pt x="2638516" y="486669"/>
                  <a:pt x="2478349" y="523220"/>
                </a:cubicBezTo>
                <a:cubicBezTo>
                  <a:pt x="2318182" y="559771"/>
                  <a:pt x="2302029" y="507058"/>
                  <a:pt x="2137087" y="523220"/>
                </a:cubicBezTo>
                <a:cubicBezTo>
                  <a:pt x="1972145" y="539382"/>
                  <a:pt x="1877826" y="483345"/>
                  <a:pt x="1795824" y="523220"/>
                </a:cubicBezTo>
                <a:cubicBezTo>
                  <a:pt x="1713822" y="563095"/>
                  <a:pt x="1390862" y="490057"/>
                  <a:pt x="1236377" y="523220"/>
                </a:cubicBezTo>
                <a:cubicBezTo>
                  <a:pt x="1081892" y="556383"/>
                  <a:pt x="893121" y="464447"/>
                  <a:pt x="604203" y="523220"/>
                </a:cubicBezTo>
                <a:cubicBezTo>
                  <a:pt x="315285" y="581993"/>
                  <a:pt x="148037" y="509832"/>
                  <a:pt x="0" y="523220"/>
                </a:cubicBezTo>
                <a:cubicBezTo>
                  <a:pt x="-59143" y="401713"/>
                  <a:pt x="46043" y="216730"/>
                  <a:pt x="0" y="0"/>
                </a:cubicBezTo>
                <a:close/>
              </a:path>
              <a:path w="7272808" h="523220" stroke="0" extrusionOk="0">
                <a:moveTo>
                  <a:pt x="0" y="0"/>
                </a:moveTo>
                <a:cubicBezTo>
                  <a:pt x="129798" y="-14128"/>
                  <a:pt x="380641" y="28305"/>
                  <a:pt x="486719" y="0"/>
                </a:cubicBezTo>
                <a:cubicBezTo>
                  <a:pt x="592797" y="-28305"/>
                  <a:pt x="852767" y="28021"/>
                  <a:pt x="1118894" y="0"/>
                </a:cubicBezTo>
                <a:cubicBezTo>
                  <a:pt x="1385022" y="-28021"/>
                  <a:pt x="1386466" y="32508"/>
                  <a:pt x="1605612" y="0"/>
                </a:cubicBezTo>
                <a:cubicBezTo>
                  <a:pt x="1824758" y="-32508"/>
                  <a:pt x="1819085" y="7544"/>
                  <a:pt x="1946875" y="0"/>
                </a:cubicBezTo>
                <a:cubicBezTo>
                  <a:pt x="2074665" y="-7544"/>
                  <a:pt x="2301914" y="8528"/>
                  <a:pt x="2506322" y="0"/>
                </a:cubicBezTo>
                <a:cubicBezTo>
                  <a:pt x="2710730" y="-8528"/>
                  <a:pt x="2790440" y="38693"/>
                  <a:pt x="3065768" y="0"/>
                </a:cubicBezTo>
                <a:cubicBezTo>
                  <a:pt x="3341096" y="-38693"/>
                  <a:pt x="3322945" y="26656"/>
                  <a:pt x="3407031" y="0"/>
                </a:cubicBezTo>
                <a:cubicBezTo>
                  <a:pt x="3491117" y="-26656"/>
                  <a:pt x="3590549" y="9040"/>
                  <a:pt x="3748293" y="0"/>
                </a:cubicBezTo>
                <a:cubicBezTo>
                  <a:pt x="3906037" y="-9040"/>
                  <a:pt x="4014018" y="23951"/>
                  <a:pt x="4089556" y="0"/>
                </a:cubicBezTo>
                <a:cubicBezTo>
                  <a:pt x="4165094" y="-23951"/>
                  <a:pt x="4295052" y="14977"/>
                  <a:pt x="4430818" y="0"/>
                </a:cubicBezTo>
                <a:cubicBezTo>
                  <a:pt x="4566584" y="-14977"/>
                  <a:pt x="4635010" y="35581"/>
                  <a:pt x="4772081" y="0"/>
                </a:cubicBezTo>
                <a:cubicBezTo>
                  <a:pt x="4909152" y="-35581"/>
                  <a:pt x="5080171" y="38419"/>
                  <a:pt x="5331528" y="0"/>
                </a:cubicBezTo>
                <a:cubicBezTo>
                  <a:pt x="5582885" y="-38419"/>
                  <a:pt x="5735434" y="50084"/>
                  <a:pt x="6036431" y="0"/>
                </a:cubicBezTo>
                <a:cubicBezTo>
                  <a:pt x="6337428" y="-50084"/>
                  <a:pt x="6468477" y="23362"/>
                  <a:pt x="6668605" y="0"/>
                </a:cubicBezTo>
                <a:cubicBezTo>
                  <a:pt x="6868733" y="-23362"/>
                  <a:pt x="7104309" y="3816"/>
                  <a:pt x="7272808" y="0"/>
                </a:cubicBezTo>
                <a:cubicBezTo>
                  <a:pt x="7325506" y="217404"/>
                  <a:pt x="7247383" y="391497"/>
                  <a:pt x="7272808" y="523220"/>
                </a:cubicBezTo>
                <a:cubicBezTo>
                  <a:pt x="6939376" y="602210"/>
                  <a:pt x="6804946" y="463684"/>
                  <a:pt x="6567905" y="523220"/>
                </a:cubicBezTo>
                <a:cubicBezTo>
                  <a:pt x="6330864" y="582756"/>
                  <a:pt x="6287700" y="468794"/>
                  <a:pt x="6081186" y="523220"/>
                </a:cubicBezTo>
                <a:cubicBezTo>
                  <a:pt x="5874672" y="577646"/>
                  <a:pt x="5669719" y="500979"/>
                  <a:pt x="5521740" y="523220"/>
                </a:cubicBezTo>
                <a:cubicBezTo>
                  <a:pt x="5373761" y="545461"/>
                  <a:pt x="4965268" y="474969"/>
                  <a:pt x="4816837" y="523220"/>
                </a:cubicBezTo>
                <a:cubicBezTo>
                  <a:pt x="4668406" y="571471"/>
                  <a:pt x="4449857" y="522662"/>
                  <a:pt x="4257390" y="523220"/>
                </a:cubicBezTo>
                <a:cubicBezTo>
                  <a:pt x="4064923" y="523778"/>
                  <a:pt x="3981478" y="483932"/>
                  <a:pt x="3843399" y="523220"/>
                </a:cubicBezTo>
                <a:cubicBezTo>
                  <a:pt x="3705320" y="562508"/>
                  <a:pt x="3397624" y="500425"/>
                  <a:pt x="3211224" y="523220"/>
                </a:cubicBezTo>
                <a:cubicBezTo>
                  <a:pt x="3024825" y="546015"/>
                  <a:pt x="2664611" y="461383"/>
                  <a:pt x="2506322" y="523220"/>
                </a:cubicBezTo>
                <a:cubicBezTo>
                  <a:pt x="2348033" y="585057"/>
                  <a:pt x="2110185" y="470529"/>
                  <a:pt x="1946875" y="523220"/>
                </a:cubicBezTo>
                <a:cubicBezTo>
                  <a:pt x="1783565" y="575911"/>
                  <a:pt x="1776012" y="508882"/>
                  <a:pt x="1605612" y="523220"/>
                </a:cubicBezTo>
                <a:cubicBezTo>
                  <a:pt x="1435212" y="537558"/>
                  <a:pt x="1286190" y="513846"/>
                  <a:pt x="1046165" y="523220"/>
                </a:cubicBezTo>
                <a:cubicBezTo>
                  <a:pt x="806140" y="532594"/>
                  <a:pt x="803898" y="496809"/>
                  <a:pt x="704903" y="523220"/>
                </a:cubicBezTo>
                <a:cubicBezTo>
                  <a:pt x="605908" y="549631"/>
                  <a:pt x="237339" y="505893"/>
                  <a:pt x="0" y="523220"/>
                </a:cubicBezTo>
                <a:cubicBezTo>
                  <a:pt x="-52614" y="387515"/>
                  <a:pt x="48984" y="208756"/>
                  <a:pt x="0" y="0"/>
                </a:cubicBezTo>
                <a:close/>
              </a:path>
            </a:pathLst>
          </a:cu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altLang="en-US" sz="2800" b="1" dirty="0">
                <a:solidFill>
                  <a:srgbClr val="00B050"/>
                </a:solidFill>
                <a:latin typeface="Times New Roman" panose="02020603050405020304" pitchFamily="18" charset="0"/>
                <a:cs typeface="Times New Roman" panose="02020603050405020304" pitchFamily="18" charset="0"/>
              </a:rPr>
              <a:t>4.  Những cống hiến của ông Lương Định Của đã được ghi nhận như thế nào?</a:t>
            </a:r>
          </a:p>
        </p:txBody>
      </p:sp>
      <p:pic>
        <p:nvPicPr>
          <p:cNvPr id="30" name="Graphic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65727">
            <a:off x="316181" y="465249"/>
            <a:ext cx="1107644" cy="1047227"/>
          </a:xfrm>
          <a:prstGeom prst="rect">
            <a:avLst/>
          </a:prstGeom>
        </p:spPr>
      </p:pic>
      <p:sp>
        <p:nvSpPr>
          <p:cNvPr id="3" name="Text Box 2"/>
          <p:cNvSpPr txBox="1"/>
          <p:nvPr/>
        </p:nvSpPr>
        <p:spPr>
          <a:xfrm>
            <a:off x="718185" y="2693035"/>
            <a:ext cx="11132820" cy="1303655"/>
          </a:xfrm>
          <a:prstGeom prst="rect">
            <a:avLst/>
          </a:prstGeom>
          <a:noFill/>
        </p:spPr>
        <p:txBody>
          <a:bodyPr wrap="square" rtlCol="0">
            <a:noAutofit/>
          </a:bodyPr>
          <a:lstStyle/>
          <a:p>
            <a:r>
              <a:rPr lang="en-US" sz="2800" dirty="0">
                <a:solidFill>
                  <a:schemeClr val="tx1"/>
                </a:solidFill>
                <a:latin typeface="Times New Roman" panose="02020603050405020304" pitchFamily="18" charset="0"/>
                <a:cs typeface="Times New Roman" panose="02020603050405020304" pitchFamily="18" charset="0"/>
                <a:sym typeface="+mn-ea"/>
              </a:rPr>
              <a:t>Ông được nhà nước trao tặng danh hiệu Anh hùng Lao động, Huân chương Lao động hạng Nhất, Giải thưởng Hồ Chí Minh</a:t>
            </a:r>
            <a:r>
              <a:rPr lang="vi-VN" altLang="en-US" sz="2800" dirty="0">
                <a:solidFill>
                  <a:schemeClr val="tx1"/>
                </a:solidFill>
                <a:latin typeface="Times New Roman" panose="02020603050405020304" pitchFamily="18" charset="0"/>
                <a:cs typeface="Times New Roman" panose="02020603050405020304" pitchFamily="18" charset="0"/>
                <a:sym typeface="+mn-ea"/>
              </a:rPr>
              <a:t>.</a:t>
            </a:r>
            <a:endParaRPr lang="vi-VN" sz="2800" dirty="0">
              <a:solidFill>
                <a:schemeClr val="tx1"/>
              </a:solidFill>
              <a:latin typeface="Times New Roman" panose="02020603050405020304" pitchFamily="18" charset="0"/>
              <a:cs typeface="Times New Roman" panose="02020603050405020304" pitchFamily="18" charset="0"/>
            </a:endParaRPr>
          </a:p>
          <a:p>
            <a:endParaRPr lang="vi-VN" sz="2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par>
                                <p:cTn id="12" presetID="14" presetClass="entr" presetSubtype="1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randombar(horizontal)">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8" grpId="0" bldLvl="0" animBg="1"/>
      <p:bldP spid="28" grpId="1" animBg="1"/>
      <p:bldP spid="3" grpId="0"/>
      <p:bldP spid="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10"/>
          <p:cNvSpPr/>
          <p:nvPr/>
        </p:nvSpPr>
        <p:spPr>
          <a:xfrm>
            <a:off x="1089025" y="1907540"/>
            <a:ext cx="10013315" cy="2116455"/>
          </a:xfrm>
          <a:prstGeom prst="roundRect">
            <a:avLst>
              <a:gd name="adj" fmla="val 11821"/>
            </a:avLst>
          </a:prstGeom>
          <a:solidFill>
            <a:schemeClr val="bg1"/>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800" dirty="0">
              <a:solidFill>
                <a:schemeClr val="tx1"/>
              </a:solidFill>
              <a:latin typeface="Times New Roman" panose="02020603050405020304" pitchFamily="18" charset="0"/>
              <a:cs typeface="Times New Roman" panose="02020603050405020304" pitchFamily="18" charset="0"/>
              <a:sym typeface="+mn-ea"/>
            </a:endParaRPr>
          </a:p>
        </p:txBody>
      </p:sp>
      <p:sp>
        <p:nvSpPr>
          <p:cNvPr id="28" name="Text Box 23"/>
          <p:cNvSpPr txBox="1">
            <a:spLocks noChangeArrowheads="1"/>
          </p:cNvSpPr>
          <p:nvPr/>
        </p:nvSpPr>
        <p:spPr bwMode="auto">
          <a:xfrm>
            <a:off x="1556155" y="664858"/>
            <a:ext cx="10036400" cy="954107"/>
          </a:xfrm>
          <a:custGeom>
            <a:avLst/>
            <a:gdLst>
              <a:gd name="connsiteX0" fmla="*/ 0 w 7272808"/>
              <a:gd name="connsiteY0" fmla="*/ 0 h 523220"/>
              <a:gd name="connsiteX1" fmla="*/ 486719 w 7272808"/>
              <a:gd name="connsiteY1" fmla="*/ 0 h 523220"/>
              <a:gd name="connsiteX2" fmla="*/ 900709 w 7272808"/>
              <a:gd name="connsiteY2" fmla="*/ 0 h 523220"/>
              <a:gd name="connsiteX3" fmla="*/ 1387428 w 7272808"/>
              <a:gd name="connsiteY3" fmla="*/ 0 h 523220"/>
              <a:gd name="connsiteX4" fmla="*/ 1728691 w 7272808"/>
              <a:gd name="connsiteY4" fmla="*/ 0 h 523220"/>
              <a:gd name="connsiteX5" fmla="*/ 2288137 w 7272808"/>
              <a:gd name="connsiteY5" fmla="*/ 0 h 523220"/>
              <a:gd name="connsiteX6" fmla="*/ 2774856 w 7272808"/>
              <a:gd name="connsiteY6" fmla="*/ 0 h 523220"/>
              <a:gd name="connsiteX7" fmla="*/ 3188847 w 7272808"/>
              <a:gd name="connsiteY7" fmla="*/ 0 h 523220"/>
              <a:gd name="connsiteX8" fmla="*/ 3530109 w 7272808"/>
              <a:gd name="connsiteY8" fmla="*/ 0 h 523220"/>
              <a:gd name="connsiteX9" fmla="*/ 4235012 w 7272808"/>
              <a:gd name="connsiteY9" fmla="*/ 0 h 523220"/>
              <a:gd name="connsiteX10" fmla="*/ 4794459 w 7272808"/>
              <a:gd name="connsiteY10" fmla="*/ 0 h 523220"/>
              <a:gd name="connsiteX11" fmla="*/ 5353906 w 7272808"/>
              <a:gd name="connsiteY11" fmla="*/ 0 h 523220"/>
              <a:gd name="connsiteX12" fmla="*/ 5767896 w 7272808"/>
              <a:gd name="connsiteY12" fmla="*/ 0 h 523220"/>
              <a:gd name="connsiteX13" fmla="*/ 6254615 w 7272808"/>
              <a:gd name="connsiteY13" fmla="*/ 0 h 523220"/>
              <a:gd name="connsiteX14" fmla="*/ 6668605 w 7272808"/>
              <a:gd name="connsiteY14" fmla="*/ 0 h 523220"/>
              <a:gd name="connsiteX15" fmla="*/ 7272808 w 7272808"/>
              <a:gd name="connsiteY15" fmla="*/ 0 h 523220"/>
              <a:gd name="connsiteX16" fmla="*/ 7272808 w 7272808"/>
              <a:gd name="connsiteY16" fmla="*/ 523220 h 523220"/>
              <a:gd name="connsiteX17" fmla="*/ 6931545 w 7272808"/>
              <a:gd name="connsiteY17" fmla="*/ 523220 h 523220"/>
              <a:gd name="connsiteX18" fmla="*/ 6444827 w 7272808"/>
              <a:gd name="connsiteY18" fmla="*/ 523220 h 523220"/>
              <a:gd name="connsiteX19" fmla="*/ 5958108 w 7272808"/>
              <a:gd name="connsiteY19" fmla="*/ 523220 h 523220"/>
              <a:gd name="connsiteX20" fmla="*/ 5544117 w 7272808"/>
              <a:gd name="connsiteY20" fmla="*/ 523220 h 523220"/>
              <a:gd name="connsiteX21" fmla="*/ 5130127 w 7272808"/>
              <a:gd name="connsiteY21" fmla="*/ 523220 h 523220"/>
              <a:gd name="connsiteX22" fmla="*/ 4716136 w 7272808"/>
              <a:gd name="connsiteY22" fmla="*/ 523220 h 523220"/>
              <a:gd name="connsiteX23" fmla="*/ 4011233 w 7272808"/>
              <a:gd name="connsiteY23" fmla="*/ 523220 h 523220"/>
              <a:gd name="connsiteX24" fmla="*/ 3597243 w 7272808"/>
              <a:gd name="connsiteY24" fmla="*/ 523220 h 523220"/>
              <a:gd name="connsiteX25" fmla="*/ 3110524 w 7272808"/>
              <a:gd name="connsiteY25" fmla="*/ 523220 h 523220"/>
              <a:gd name="connsiteX26" fmla="*/ 2478349 w 7272808"/>
              <a:gd name="connsiteY26" fmla="*/ 523220 h 523220"/>
              <a:gd name="connsiteX27" fmla="*/ 2137087 w 7272808"/>
              <a:gd name="connsiteY27" fmla="*/ 523220 h 523220"/>
              <a:gd name="connsiteX28" fmla="*/ 1795824 w 7272808"/>
              <a:gd name="connsiteY28" fmla="*/ 523220 h 523220"/>
              <a:gd name="connsiteX29" fmla="*/ 1236377 w 7272808"/>
              <a:gd name="connsiteY29" fmla="*/ 523220 h 523220"/>
              <a:gd name="connsiteX30" fmla="*/ 604203 w 7272808"/>
              <a:gd name="connsiteY30" fmla="*/ 523220 h 523220"/>
              <a:gd name="connsiteX31" fmla="*/ 0 w 7272808"/>
              <a:gd name="connsiteY31" fmla="*/ 523220 h 523220"/>
              <a:gd name="connsiteX32" fmla="*/ 0 w 7272808"/>
              <a:gd name="connsiteY3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2808" h="523220" fill="none" extrusionOk="0">
                <a:moveTo>
                  <a:pt x="0" y="0"/>
                </a:moveTo>
                <a:cubicBezTo>
                  <a:pt x="213781" y="-18503"/>
                  <a:pt x="251206" y="19717"/>
                  <a:pt x="486719" y="0"/>
                </a:cubicBezTo>
                <a:cubicBezTo>
                  <a:pt x="722232" y="-19717"/>
                  <a:pt x="718815" y="17606"/>
                  <a:pt x="900709" y="0"/>
                </a:cubicBezTo>
                <a:cubicBezTo>
                  <a:pt x="1082603" y="-17606"/>
                  <a:pt x="1168836" y="6843"/>
                  <a:pt x="1387428" y="0"/>
                </a:cubicBezTo>
                <a:cubicBezTo>
                  <a:pt x="1606020" y="-6843"/>
                  <a:pt x="1578237" y="40806"/>
                  <a:pt x="1728691" y="0"/>
                </a:cubicBezTo>
                <a:cubicBezTo>
                  <a:pt x="1879145" y="-40806"/>
                  <a:pt x="2065435" y="41388"/>
                  <a:pt x="2288137" y="0"/>
                </a:cubicBezTo>
                <a:cubicBezTo>
                  <a:pt x="2510839" y="-41388"/>
                  <a:pt x="2615829" y="52578"/>
                  <a:pt x="2774856" y="0"/>
                </a:cubicBezTo>
                <a:cubicBezTo>
                  <a:pt x="2933883" y="-52578"/>
                  <a:pt x="3016764" y="12663"/>
                  <a:pt x="3188847" y="0"/>
                </a:cubicBezTo>
                <a:cubicBezTo>
                  <a:pt x="3360930" y="-12663"/>
                  <a:pt x="3383912" y="9880"/>
                  <a:pt x="3530109" y="0"/>
                </a:cubicBezTo>
                <a:cubicBezTo>
                  <a:pt x="3676306" y="-9880"/>
                  <a:pt x="4059126" y="29802"/>
                  <a:pt x="4235012" y="0"/>
                </a:cubicBezTo>
                <a:cubicBezTo>
                  <a:pt x="4410898" y="-29802"/>
                  <a:pt x="4629280" y="33261"/>
                  <a:pt x="4794459" y="0"/>
                </a:cubicBezTo>
                <a:cubicBezTo>
                  <a:pt x="4959638" y="-33261"/>
                  <a:pt x="5111383" y="27639"/>
                  <a:pt x="5353906" y="0"/>
                </a:cubicBezTo>
                <a:cubicBezTo>
                  <a:pt x="5596429" y="-27639"/>
                  <a:pt x="5601435" y="29762"/>
                  <a:pt x="5767896" y="0"/>
                </a:cubicBezTo>
                <a:cubicBezTo>
                  <a:pt x="5934357" y="-29762"/>
                  <a:pt x="6131061" y="6025"/>
                  <a:pt x="6254615" y="0"/>
                </a:cubicBezTo>
                <a:cubicBezTo>
                  <a:pt x="6378169" y="-6025"/>
                  <a:pt x="6538064" y="27821"/>
                  <a:pt x="6668605" y="0"/>
                </a:cubicBezTo>
                <a:cubicBezTo>
                  <a:pt x="6799146" y="-27821"/>
                  <a:pt x="7010845" y="21838"/>
                  <a:pt x="7272808" y="0"/>
                </a:cubicBezTo>
                <a:cubicBezTo>
                  <a:pt x="7314159" y="257325"/>
                  <a:pt x="7241908" y="287224"/>
                  <a:pt x="7272808" y="523220"/>
                </a:cubicBezTo>
                <a:cubicBezTo>
                  <a:pt x="7158858" y="549549"/>
                  <a:pt x="7077782" y="483398"/>
                  <a:pt x="6931545" y="523220"/>
                </a:cubicBezTo>
                <a:cubicBezTo>
                  <a:pt x="6785308" y="563042"/>
                  <a:pt x="6582280" y="522802"/>
                  <a:pt x="6444827" y="523220"/>
                </a:cubicBezTo>
                <a:cubicBezTo>
                  <a:pt x="6307374" y="523638"/>
                  <a:pt x="6143844" y="520088"/>
                  <a:pt x="5958108" y="523220"/>
                </a:cubicBezTo>
                <a:cubicBezTo>
                  <a:pt x="5772372" y="526352"/>
                  <a:pt x="5647917" y="522392"/>
                  <a:pt x="5544117" y="523220"/>
                </a:cubicBezTo>
                <a:cubicBezTo>
                  <a:pt x="5440317" y="524048"/>
                  <a:pt x="5219705" y="488388"/>
                  <a:pt x="5130127" y="523220"/>
                </a:cubicBezTo>
                <a:cubicBezTo>
                  <a:pt x="5040549" y="558052"/>
                  <a:pt x="4851360" y="477747"/>
                  <a:pt x="4716136" y="523220"/>
                </a:cubicBezTo>
                <a:cubicBezTo>
                  <a:pt x="4580912" y="568693"/>
                  <a:pt x="4326156" y="489984"/>
                  <a:pt x="4011233" y="523220"/>
                </a:cubicBezTo>
                <a:cubicBezTo>
                  <a:pt x="3696310" y="556456"/>
                  <a:pt x="3688656" y="513097"/>
                  <a:pt x="3597243" y="523220"/>
                </a:cubicBezTo>
                <a:cubicBezTo>
                  <a:pt x="3505830" y="533343"/>
                  <a:pt x="3269769" y="477581"/>
                  <a:pt x="3110524" y="523220"/>
                </a:cubicBezTo>
                <a:cubicBezTo>
                  <a:pt x="2951279" y="568859"/>
                  <a:pt x="2638516" y="486669"/>
                  <a:pt x="2478349" y="523220"/>
                </a:cubicBezTo>
                <a:cubicBezTo>
                  <a:pt x="2318182" y="559771"/>
                  <a:pt x="2302029" y="507058"/>
                  <a:pt x="2137087" y="523220"/>
                </a:cubicBezTo>
                <a:cubicBezTo>
                  <a:pt x="1972145" y="539382"/>
                  <a:pt x="1877826" y="483345"/>
                  <a:pt x="1795824" y="523220"/>
                </a:cubicBezTo>
                <a:cubicBezTo>
                  <a:pt x="1713822" y="563095"/>
                  <a:pt x="1390862" y="490057"/>
                  <a:pt x="1236377" y="523220"/>
                </a:cubicBezTo>
                <a:cubicBezTo>
                  <a:pt x="1081892" y="556383"/>
                  <a:pt x="893121" y="464447"/>
                  <a:pt x="604203" y="523220"/>
                </a:cubicBezTo>
                <a:cubicBezTo>
                  <a:pt x="315285" y="581993"/>
                  <a:pt x="148037" y="509832"/>
                  <a:pt x="0" y="523220"/>
                </a:cubicBezTo>
                <a:cubicBezTo>
                  <a:pt x="-59143" y="401713"/>
                  <a:pt x="46043" y="216730"/>
                  <a:pt x="0" y="0"/>
                </a:cubicBezTo>
                <a:close/>
              </a:path>
              <a:path w="7272808" h="523220" stroke="0" extrusionOk="0">
                <a:moveTo>
                  <a:pt x="0" y="0"/>
                </a:moveTo>
                <a:cubicBezTo>
                  <a:pt x="129798" y="-14128"/>
                  <a:pt x="380641" y="28305"/>
                  <a:pt x="486719" y="0"/>
                </a:cubicBezTo>
                <a:cubicBezTo>
                  <a:pt x="592797" y="-28305"/>
                  <a:pt x="852767" y="28021"/>
                  <a:pt x="1118894" y="0"/>
                </a:cubicBezTo>
                <a:cubicBezTo>
                  <a:pt x="1385022" y="-28021"/>
                  <a:pt x="1386466" y="32508"/>
                  <a:pt x="1605612" y="0"/>
                </a:cubicBezTo>
                <a:cubicBezTo>
                  <a:pt x="1824758" y="-32508"/>
                  <a:pt x="1819085" y="7544"/>
                  <a:pt x="1946875" y="0"/>
                </a:cubicBezTo>
                <a:cubicBezTo>
                  <a:pt x="2074665" y="-7544"/>
                  <a:pt x="2301914" y="8528"/>
                  <a:pt x="2506322" y="0"/>
                </a:cubicBezTo>
                <a:cubicBezTo>
                  <a:pt x="2710730" y="-8528"/>
                  <a:pt x="2790440" y="38693"/>
                  <a:pt x="3065768" y="0"/>
                </a:cubicBezTo>
                <a:cubicBezTo>
                  <a:pt x="3341096" y="-38693"/>
                  <a:pt x="3322945" y="26656"/>
                  <a:pt x="3407031" y="0"/>
                </a:cubicBezTo>
                <a:cubicBezTo>
                  <a:pt x="3491117" y="-26656"/>
                  <a:pt x="3590549" y="9040"/>
                  <a:pt x="3748293" y="0"/>
                </a:cubicBezTo>
                <a:cubicBezTo>
                  <a:pt x="3906037" y="-9040"/>
                  <a:pt x="4014018" y="23951"/>
                  <a:pt x="4089556" y="0"/>
                </a:cubicBezTo>
                <a:cubicBezTo>
                  <a:pt x="4165094" y="-23951"/>
                  <a:pt x="4295052" y="14977"/>
                  <a:pt x="4430818" y="0"/>
                </a:cubicBezTo>
                <a:cubicBezTo>
                  <a:pt x="4566584" y="-14977"/>
                  <a:pt x="4635010" y="35581"/>
                  <a:pt x="4772081" y="0"/>
                </a:cubicBezTo>
                <a:cubicBezTo>
                  <a:pt x="4909152" y="-35581"/>
                  <a:pt x="5080171" y="38419"/>
                  <a:pt x="5331528" y="0"/>
                </a:cubicBezTo>
                <a:cubicBezTo>
                  <a:pt x="5582885" y="-38419"/>
                  <a:pt x="5735434" y="50084"/>
                  <a:pt x="6036431" y="0"/>
                </a:cubicBezTo>
                <a:cubicBezTo>
                  <a:pt x="6337428" y="-50084"/>
                  <a:pt x="6468477" y="23362"/>
                  <a:pt x="6668605" y="0"/>
                </a:cubicBezTo>
                <a:cubicBezTo>
                  <a:pt x="6868733" y="-23362"/>
                  <a:pt x="7104309" y="3816"/>
                  <a:pt x="7272808" y="0"/>
                </a:cubicBezTo>
                <a:cubicBezTo>
                  <a:pt x="7325506" y="217404"/>
                  <a:pt x="7247383" y="391497"/>
                  <a:pt x="7272808" y="523220"/>
                </a:cubicBezTo>
                <a:cubicBezTo>
                  <a:pt x="6939376" y="602210"/>
                  <a:pt x="6804946" y="463684"/>
                  <a:pt x="6567905" y="523220"/>
                </a:cubicBezTo>
                <a:cubicBezTo>
                  <a:pt x="6330864" y="582756"/>
                  <a:pt x="6287700" y="468794"/>
                  <a:pt x="6081186" y="523220"/>
                </a:cubicBezTo>
                <a:cubicBezTo>
                  <a:pt x="5874672" y="577646"/>
                  <a:pt x="5669719" y="500979"/>
                  <a:pt x="5521740" y="523220"/>
                </a:cubicBezTo>
                <a:cubicBezTo>
                  <a:pt x="5373761" y="545461"/>
                  <a:pt x="4965268" y="474969"/>
                  <a:pt x="4816837" y="523220"/>
                </a:cubicBezTo>
                <a:cubicBezTo>
                  <a:pt x="4668406" y="571471"/>
                  <a:pt x="4449857" y="522662"/>
                  <a:pt x="4257390" y="523220"/>
                </a:cubicBezTo>
                <a:cubicBezTo>
                  <a:pt x="4064923" y="523778"/>
                  <a:pt x="3981478" y="483932"/>
                  <a:pt x="3843399" y="523220"/>
                </a:cubicBezTo>
                <a:cubicBezTo>
                  <a:pt x="3705320" y="562508"/>
                  <a:pt x="3397624" y="500425"/>
                  <a:pt x="3211224" y="523220"/>
                </a:cubicBezTo>
                <a:cubicBezTo>
                  <a:pt x="3024825" y="546015"/>
                  <a:pt x="2664611" y="461383"/>
                  <a:pt x="2506322" y="523220"/>
                </a:cubicBezTo>
                <a:cubicBezTo>
                  <a:pt x="2348033" y="585057"/>
                  <a:pt x="2110185" y="470529"/>
                  <a:pt x="1946875" y="523220"/>
                </a:cubicBezTo>
                <a:cubicBezTo>
                  <a:pt x="1783565" y="575911"/>
                  <a:pt x="1776012" y="508882"/>
                  <a:pt x="1605612" y="523220"/>
                </a:cubicBezTo>
                <a:cubicBezTo>
                  <a:pt x="1435212" y="537558"/>
                  <a:pt x="1286190" y="513846"/>
                  <a:pt x="1046165" y="523220"/>
                </a:cubicBezTo>
                <a:cubicBezTo>
                  <a:pt x="806140" y="532594"/>
                  <a:pt x="803898" y="496809"/>
                  <a:pt x="704903" y="523220"/>
                </a:cubicBezTo>
                <a:cubicBezTo>
                  <a:pt x="605908" y="549631"/>
                  <a:pt x="237339" y="505893"/>
                  <a:pt x="0" y="523220"/>
                </a:cubicBezTo>
                <a:cubicBezTo>
                  <a:pt x="-52614" y="387515"/>
                  <a:pt x="48984" y="208756"/>
                  <a:pt x="0" y="0"/>
                </a:cubicBezTo>
                <a:close/>
              </a:path>
            </a:pathLst>
          </a:cu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altLang="en-US" sz="2800" b="1" dirty="0">
                <a:solidFill>
                  <a:srgbClr val="00B050"/>
                </a:solidFill>
                <a:latin typeface="Times New Roman" panose="02020603050405020304" pitchFamily="18" charset="0"/>
                <a:cs typeface="Times New Roman" panose="02020603050405020304" pitchFamily="18" charset="0"/>
              </a:rPr>
              <a:t>5. Theo em, nhờ đâu ông Lương Định Của có những cống hiến lớn cho đất nước như vậy?</a:t>
            </a:r>
            <a:endParaRPr lang="en-US" altLang="en-US" sz="2800" dirty="0">
              <a:solidFill>
                <a:srgbClr val="00B050"/>
              </a:solidFill>
              <a:latin typeface="Times New Roman" panose="02020603050405020304" pitchFamily="18" charset="0"/>
              <a:cs typeface="Times New Roman" panose="02020603050405020304" pitchFamily="18" charset="0"/>
            </a:endParaRPr>
          </a:p>
        </p:txBody>
      </p:sp>
      <p:pic>
        <p:nvPicPr>
          <p:cNvPr id="30" name="Graphic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65727">
            <a:off x="264111" y="96949"/>
            <a:ext cx="1107644" cy="1047227"/>
          </a:xfrm>
          <a:prstGeom prst="rect">
            <a:avLst/>
          </a:prstGeom>
        </p:spPr>
      </p:pic>
      <p:sp>
        <p:nvSpPr>
          <p:cNvPr id="4" name="Text Box 3"/>
          <p:cNvSpPr txBox="1"/>
          <p:nvPr/>
        </p:nvSpPr>
        <p:spPr>
          <a:xfrm>
            <a:off x="1089025" y="2440940"/>
            <a:ext cx="10140315" cy="138366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sym typeface="+mn-ea"/>
              </a:rPr>
              <a:t>Ông Lương Định Của có được những cống hiến to lớn như vậy nhờ ông có tài năng, lại ham học hỏi, sáng tạo, hết lòng vì công việc.</a:t>
            </a:r>
            <a:endParaRPr lang="en-US" altLang="en-US" sz="2800" dirty="0">
              <a:solidFill>
                <a:schemeClr val="tx1"/>
              </a:solidFill>
              <a:latin typeface="Times New Roman" panose="02020603050405020304" pitchFamily="18" charset="0"/>
              <a:cs typeface="Times New Roman" panose="02020603050405020304" pitchFamily="18" charset="0"/>
              <a:sym typeface="+mn-ea"/>
            </a:endParaRPr>
          </a:p>
          <a:p>
            <a:endParaRPr lang="en-US" sz="280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randombar(horizont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8" grpId="0" bldLvl="0" animBg="1"/>
      <p:bldP spid="4" grpId="0"/>
      <p:bldP spid="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10"/>
          <p:cNvSpPr/>
          <p:nvPr/>
        </p:nvSpPr>
        <p:spPr>
          <a:xfrm>
            <a:off x="375920" y="1895475"/>
            <a:ext cx="11214735" cy="2061210"/>
          </a:xfrm>
          <a:prstGeom prst="roundRect">
            <a:avLst>
              <a:gd name="adj" fmla="val 11821"/>
            </a:avLst>
          </a:prstGeom>
          <a:solidFill>
            <a:schemeClr val="bg1"/>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 </a:t>
            </a:r>
          </a:p>
        </p:txBody>
      </p:sp>
      <p:sp>
        <p:nvSpPr>
          <p:cNvPr id="3" name="Rectangle 2"/>
          <p:cNvSpPr/>
          <p:nvPr/>
        </p:nvSpPr>
        <p:spPr>
          <a:xfrm>
            <a:off x="3078767" y="1207665"/>
            <a:ext cx="5809283" cy="92333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en-US" sz="5400" b="1" dirty="0">
                <a:solidFill>
                  <a:schemeClr val="accent6"/>
                </a:solidFill>
                <a:latin typeface="+mn-lt"/>
              </a:rPr>
              <a:t>NỘI DUNG BÀI HỌC</a:t>
            </a:r>
          </a:p>
        </p:txBody>
      </p:sp>
      <p:sp>
        <p:nvSpPr>
          <p:cNvPr id="2" name="Text Box 1"/>
          <p:cNvSpPr txBox="1"/>
          <p:nvPr/>
        </p:nvSpPr>
        <p:spPr>
          <a:xfrm>
            <a:off x="537210" y="2131060"/>
            <a:ext cx="10892155" cy="1568450"/>
          </a:xfrm>
          <a:prstGeom prst="rect">
            <a:avLst/>
          </a:prstGeom>
          <a:noFill/>
        </p:spPr>
        <p:txBody>
          <a:bodyPr wrap="square" rtlCol="0">
            <a:spAutoFit/>
          </a:bodyPr>
          <a:lstStyle/>
          <a:p>
            <a:pPr algn="just"/>
            <a:r>
              <a:rPr lang="en-US"/>
              <a:t> </a:t>
            </a:r>
            <a:r>
              <a:rPr lang="en-US" sz="3200">
                <a:latin typeface="Times New Roman" panose="02020603050405020304" pitchFamily="18" charset="0"/>
                <a:cs typeface="Times New Roman" panose="02020603050405020304" pitchFamily="18" charset="0"/>
              </a:rPr>
              <a:t>Lương Định Của là</a:t>
            </a:r>
            <a:r>
              <a:rPr lang="vi-VN" altLang="en-US" sz="3200">
                <a:latin typeface="Times New Roman" panose="02020603050405020304" pitchFamily="18" charset="0"/>
                <a:cs typeface="Times New Roman" panose="02020603050405020304" pitchFamily="18" charset="0"/>
              </a:rPr>
              <a:t> nhà bác</a:t>
            </a:r>
            <a:r>
              <a:rPr lang="en-US" sz="3200">
                <a:latin typeface="Times New Roman" panose="02020603050405020304" pitchFamily="18" charset="0"/>
                <a:cs typeface="Times New Roman" panose="02020603050405020304" pitchFamily="18" charset="0"/>
              </a:rPr>
              <a:t> học gắn với đồng ruộng, rất giản dị và say mê công việc. Ông là tấm gương về lao động; là người tài năng, có nhiều công lao đối với nền nông học Việt Nam.</a:t>
            </a:r>
          </a:p>
        </p:txBody>
      </p:sp>
      <p:pic>
        <p:nvPicPr>
          <p:cNvPr id="30" name="Graphic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5727">
            <a:off x="448945" y="257175"/>
            <a:ext cx="950595" cy="8991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par>
                                <p:cTn id="11" presetID="14"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t="22718"/>
          <a:stretch>
            <a:fillRect/>
          </a:stretch>
        </p:blipFill>
        <p:spPr>
          <a:xfrm>
            <a:off x="-91249" y="-317"/>
            <a:ext cx="1767854" cy="1803325"/>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20023" b="67764"/>
          <a:stretch>
            <a:fillRect/>
          </a:stretch>
        </p:blipFill>
        <p:spPr>
          <a:xfrm flipV="1">
            <a:off x="8747966" y="-317"/>
            <a:ext cx="3412827" cy="1562629"/>
          </a:xfrm>
          <a:prstGeom prst="rect">
            <a:avLst/>
          </a:prstGeom>
        </p:spPr>
      </p:pic>
      <p:grpSp>
        <p:nvGrpSpPr>
          <p:cNvPr id="21" name="Group 20"/>
          <p:cNvGrpSpPr/>
          <p:nvPr/>
        </p:nvGrpSpPr>
        <p:grpSpPr>
          <a:xfrm>
            <a:off x="2063115" y="-207645"/>
            <a:ext cx="7172960" cy="1421130"/>
            <a:chOff x="3249" y="-327"/>
            <a:chExt cx="11296" cy="2238"/>
          </a:xfrm>
        </p:grpSpPr>
        <p:sp>
          <p:nvSpPr>
            <p:cNvPr id="20" name="Flowchart: Terminator 19"/>
            <p:cNvSpPr/>
            <p:nvPr/>
          </p:nvSpPr>
          <p:spPr>
            <a:xfrm>
              <a:off x="3809" y="159"/>
              <a:ext cx="10736" cy="1265"/>
            </a:xfrm>
            <a:prstGeom prst="flowChartTerminator">
              <a:avLst/>
            </a:prstGeom>
            <a:solidFill>
              <a:srgbClr val="FAEED8"/>
            </a:solidFill>
            <a:ln>
              <a:solidFill>
                <a:srgbClr val="FFF9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F79646">
                      <a:lumMod val="75000"/>
                    </a:srgbClr>
                  </a:solidFill>
                  <a:effectLst/>
                  <a:uLnTx/>
                  <a:uFillTx/>
                  <a:latin typeface="Times New Roman" panose="02020603050405020304" pitchFamily="18" charset="0"/>
                  <a:ea typeface="+mn-ea"/>
                  <a:cs typeface="Times New Roman" panose="02020603050405020304" pitchFamily="18" charset="0"/>
                </a:rPr>
                <a:t>LUYỆN ĐỌC DIỄN CẢM</a:t>
              </a:r>
            </a:p>
          </p:txBody>
        </p:sp>
        <p:pic>
          <p:nvPicPr>
            <p:cNvPr id="16388" name="图片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95272">
              <a:off x="3249" y="-327"/>
              <a:ext cx="2238" cy="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矩形: 圆角 10"/>
          <p:cNvSpPr/>
          <p:nvPr/>
        </p:nvSpPr>
        <p:spPr>
          <a:xfrm>
            <a:off x="483235" y="1206500"/>
            <a:ext cx="11162030" cy="5196205"/>
          </a:xfrm>
          <a:prstGeom prst="roundRect">
            <a:avLst>
              <a:gd name="adj" fmla="val 11821"/>
            </a:avLst>
          </a:prstGeom>
          <a:solidFill>
            <a:srgbClr val="FEF9F2"/>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Text Box 1"/>
          <p:cNvSpPr txBox="1"/>
          <p:nvPr/>
        </p:nvSpPr>
        <p:spPr>
          <a:xfrm>
            <a:off x="638810" y="1386840"/>
            <a:ext cx="10664190" cy="4523105"/>
          </a:xfrm>
          <a:prstGeom prst="rect">
            <a:avLst/>
          </a:prstGeom>
          <a:noFill/>
        </p:spPr>
        <p:txBody>
          <a:bodyPr wrap="square" rtlCol="0" anchor="t">
            <a:spAutoFit/>
          </a:bodyPr>
          <a:lstStyle/>
          <a:p>
            <a:pPr algn="just"/>
            <a:r>
              <a:rPr lang="en-US" sz="2200" dirty="0">
                <a:solidFill>
                  <a:srgbClr val="EE6204"/>
                </a:solidFill>
                <a:latin typeface="Times New Roman" panose="02020603050405020304" pitchFamily="18" charset="0"/>
                <a:cs typeface="Times New Roman" panose="02020603050405020304" pitchFamily="18" charset="0"/>
                <a:sym typeface="+mn-ea"/>
              </a:rPr>
              <a:t> </a:t>
            </a:r>
            <a:r>
              <a:rPr lang="vi-VN" altLang="en-US" sz="2200" dirty="0">
                <a:solidFill>
                  <a:srgbClr val="EE6204"/>
                </a:solidFill>
                <a:latin typeface="Times New Roman" panose="02020603050405020304" pitchFamily="18" charset="0"/>
                <a:cs typeface="Times New Roman" panose="02020603050405020304" pitchFamily="18" charset="0"/>
                <a:sym typeface="+mn-ea"/>
              </a:rPr>
              <a:t>     </a:t>
            </a:r>
            <a:r>
              <a:rPr lang="vi-VN" altLang="en-US" sz="2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Có lần,</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một người bạn nước ngoài gửi cho viện nghiên cứu của ông mười hạt thóc giống quý.</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Giữa lúc ấy, trời rét đậm. Ông Của bảo: “</a:t>
            </a:r>
            <a:r>
              <a:rPr lang="vi-VN" altLang="en-US" sz="3200" dirty="0">
                <a:solidFill>
                  <a:schemeClr val="tx1"/>
                </a:solidFill>
                <a:latin typeface="Times New Roman" panose="02020603050405020304" pitchFamily="18" charset="0"/>
                <a:cs typeface="Times New Roman" panose="02020603050405020304" pitchFamily="18" charset="0"/>
                <a:sym typeface="+mn-ea"/>
              </a:rPr>
              <a:t>K</a:t>
            </a:r>
            <a:r>
              <a:rPr lang="en-US" sz="3200" dirty="0">
                <a:solidFill>
                  <a:schemeClr val="tx1"/>
                </a:solidFill>
                <a:latin typeface="Times New Roman" panose="02020603050405020304" pitchFamily="18" charset="0"/>
                <a:cs typeface="Times New Roman" panose="02020603050405020304" pitchFamily="18" charset="0"/>
                <a:sym typeface="+mn-ea"/>
              </a:rPr>
              <a:t>hông thể để những hạt giống quý này nảy mầm rồi chết vì rét”</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p>
          <a:p>
            <a:pPr algn="just"/>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Ông chia mười hạt thóc giống làm hai phần.</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Năm hạt,</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ông gieo trong phòng thí nghiệm.Năm hạt còn lại,</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ông ngâm nước ấm,</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gói vào khăn,</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tối </a:t>
            </a:r>
            <a:r>
              <a:rPr lang="en-US" sz="3200" dirty="0" err="1">
                <a:solidFill>
                  <a:schemeClr val="tx1"/>
                </a:solidFill>
                <a:latin typeface="Times New Roman" panose="02020603050405020304" pitchFamily="18" charset="0"/>
                <a:cs typeface="Times New Roman" panose="02020603050405020304" pitchFamily="18" charset="0"/>
                <a:sym typeface="+mn-ea"/>
              </a:rPr>
              <a:t>tối</a:t>
            </a:r>
            <a:r>
              <a:rPr lang="en-US" sz="3200" dirty="0">
                <a:solidFill>
                  <a:schemeClr val="tx1"/>
                </a:solidFill>
                <a:latin typeface="Times New Roman" panose="02020603050405020304" pitchFamily="18" charset="0"/>
                <a:cs typeface="Times New Roman" panose="02020603050405020304" pitchFamily="18" charset="0"/>
                <a:sym typeface="+mn-ea"/>
              </a:rPr>
              <a:t>, ủ trong người,</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trùm chăn ngủ để hơi ấm cơ thể làm cho thóc nảy mầm.</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Sau đợt rét kéo dài,</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chỉ </a:t>
            </a:r>
            <a:r>
              <a:rPr lang="en-US" sz="3200" dirty="0" err="1">
                <a:solidFill>
                  <a:schemeClr val="tx1"/>
                </a:solidFill>
                <a:latin typeface="Times New Roman" panose="02020603050405020304" pitchFamily="18" charset="0"/>
                <a:cs typeface="Times New Roman" panose="02020603050405020304" pitchFamily="18" charset="0"/>
                <a:sym typeface="+mn-ea"/>
              </a:rPr>
              <a:t>có</a:t>
            </a:r>
            <a:r>
              <a:rPr lang="en-US" sz="3200" dirty="0">
                <a:solidFill>
                  <a:schemeClr val="tx1"/>
                </a:solidFill>
                <a:latin typeface="Times New Roman" panose="02020603050405020304" pitchFamily="18" charset="0"/>
                <a:cs typeface="Times New Roman" panose="02020603050405020304" pitchFamily="18" charset="0"/>
                <a:sym typeface="+mn-ea"/>
              </a:rPr>
              <a:t> năm hạt thóc ông Của ủ trong người là giữ được mầm xanh.</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 grpId="0"/>
      <p:bldP spid="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t="22718"/>
          <a:stretch>
            <a:fillRect/>
          </a:stretch>
        </p:blipFill>
        <p:spPr>
          <a:xfrm>
            <a:off x="-91249" y="-317"/>
            <a:ext cx="1767854" cy="1803325"/>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20023" b="67764"/>
          <a:stretch>
            <a:fillRect/>
          </a:stretch>
        </p:blipFill>
        <p:spPr>
          <a:xfrm flipV="1">
            <a:off x="8747966" y="-317"/>
            <a:ext cx="3412827" cy="1562629"/>
          </a:xfrm>
          <a:prstGeom prst="rect">
            <a:avLst/>
          </a:prstGeom>
        </p:spPr>
      </p:pic>
      <p:grpSp>
        <p:nvGrpSpPr>
          <p:cNvPr id="21" name="Group 20"/>
          <p:cNvGrpSpPr/>
          <p:nvPr/>
        </p:nvGrpSpPr>
        <p:grpSpPr>
          <a:xfrm>
            <a:off x="2063115" y="-207645"/>
            <a:ext cx="7172960" cy="1421130"/>
            <a:chOff x="3249" y="-327"/>
            <a:chExt cx="11296" cy="2238"/>
          </a:xfrm>
        </p:grpSpPr>
        <p:sp>
          <p:nvSpPr>
            <p:cNvPr id="20" name="Flowchart: Terminator 19"/>
            <p:cNvSpPr/>
            <p:nvPr/>
          </p:nvSpPr>
          <p:spPr>
            <a:xfrm>
              <a:off x="3809" y="159"/>
              <a:ext cx="10736" cy="1265"/>
            </a:xfrm>
            <a:prstGeom prst="flowChartTerminator">
              <a:avLst/>
            </a:prstGeom>
            <a:solidFill>
              <a:srgbClr val="FAEED8"/>
            </a:solidFill>
            <a:ln>
              <a:solidFill>
                <a:srgbClr val="FFF9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F79646">
                      <a:lumMod val="75000"/>
                    </a:srgbClr>
                  </a:solidFill>
                  <a:effectLst/>
                  <a:uLnTx/>
                  <a:uFillTx/>
                  <a:latin typeface="Times New Roman" panose="02020603050405020304" pitchFamily="18" charset="0"/>
                  <a:ea typeface="+mn-ea"/>
                  <a:cs typeface="Times New Roman" panose="02020603050405020304" pitchFamily="18" charset="0"/>
                </a:rPr>
                <a:t>LUYỆN ĐỌC DIỄN CẢM</a:t>
              </a:r>
            </a:p>
          </p:txBody>
        </p:sp>
        <p:pic>
          <p:nvPicPr>
            <p:cNvPr id="16388" name="图片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95272">
              <a:off x="3249" y="-327"/>
              <a:ext cx="2238" cy="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矩形: 圆角 10"/>
          <p:cNvSpPr/>
          <p:nvPr/>
        </p:nvSpPr>
        <p:spPr>
          <a:xfrm>
            <a:off x="483235" y="1206500"/>
            <a:ext cx="11162030" cy="5196205"/>
          </a:xfrm>
          <a:prstGeom prst="roundRect">
            <a:avLst>
              <a:gd name="adj" fmla="val 11821"/>
            </a:avLst>
          </a:prstGeom>
          <a:solidFill>
            <a:srgbClr val="FEF9F2"/>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Text Box 1"/>
          <p:cNvSpPr txBox="1"/>
          <p:nvPr/>
        </p:nvSpPr>
        <p:spPr>
          <a:xfrm>
            <a:off x="638810" y="1386840"/>
            <a:ext cx="10664190" cy="5015865"/>
          </a:xfrm>
          <a:prstGeom prst="rect">
            <a:avLst/>
          </a:prstGeom>
          <a:noFill/>
        </p:spPr>
        <p:txBody>
          <a:bodyPr wrap="square" rtlCol="0" anchor="t">
            <a:spAutoFit/>
          </a:bodyPr>
          <a:lstStyle/>
          <a:p>
            <a:pPr algn="just"/>
            <a:r>
              <a:rPr lang="en-US" sz="2200" dirty="0">
                <a:solidFill>
                  <a:srgbClr val="EE6204"/>
                </a:solidFill>
                <a:latin typeface="Times New Roman" panose="02020603050405020304" pitchFamily="18" charset="0"/>
                <a:cs typeface="Times New Roman" panose="02020603050405020304" pitchFamily="18" charset="0"/>
                <a:sym typeface="+mn-ea"/>
              </a:rPr>
              <a:t> </a:t>
            </a:r>
            <a:r>
              <a:rPr lang="vi-VN" altLang="en-US" sz="2200" dirty="0">
                <a:solidFill>
                  <a:srgbClr val="EE6204"/>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Có lần,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một người bạn nước ngoài gửi cho viện nghiên cứu của ông mười hạt thóc giống quý.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Giữa lúc ấy, trời rét đậm. Ông Của bảo: “</a:t>
            </a:r>
            <a:r>
              <a:rPr lang="vi-VN" alt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K</a:t>
            </a:r>
            <a:r>
              <a:rPr 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hông thể </a:t>
            </a:r>
            <a:r>
              <a:rPr lang="en-US" sz="3200" dirty="0">
                <a:solidFill>
                  <a:schemeClr val="tx1"/>
                </a:solidFill>
                <a:latin typeface="Times New Roman" panose="02020603050405020304" pitchFamily="18" charset="0"/>
                <a:cs typeface="Times New Roman" panose="02020603050405020304" pitchFamily="18" charset="0"/>
                <a:sym typeface="+mn-ea"/>
              </a:rPr>
              <a:t>để những hạt giống quý này nảy mầm rồi chết vì rét”. </a:t>
            </a:r>
          </a:p>
          <a:p>
            <a:pPr algn="just"/>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Ông chia mười hạt thóc giống làm hai phần.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Năm hạt,</a:t>
            </a:r>
            <a:r>
              <a:rPr lang="en-US" sz="3200" dirty="0">
                <a:solidFill>
                  <a:schemeClr val="tx1"/>
                </a:solidFill>
                <a:latin typeface="Times New Roman" panose="02020603050405020304" pitchFamily="18" charset="0"/>
                <a:cs typeface="Times New Roman" panose="02020603050405020304" pitchFamily="18" charset="0"/>
                <a:sym typeface="+mn-ea"/>
              </a:rPr>
              <a:t>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ông gieo trong phòng thí nghiệm.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Năm hạt còn lại,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ông </a:t>
            </a:r>
            <a:r>
              <a:rPr 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ngâm </a:t>
            </a:r>
            <a:r>
              <a:rPr lang="en-US" sz="3200" dirty="0">
                <a:solidFill>
                  <a:schemeClr val="tx1"/>
                </a:solidFill>
                <a:latin typeface="Times New Roman" panose="02020603050405020304" pitchFamily="18" charset="0"/>
                <a:cs typeface="Times New Roman" panose="02020603050405020304" pitchFamily="18" charset="0"/>
                <a:sym typeface="+mn-ea"/>
              </a:rPr>
              <a:t>nước ấm,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gói </a:t>
            </a:r>
            <a:r>
              <a:rPr lang="en-US" sz="3200" dirty="0">
                <a:solidFill>
                  <a:schemeClr val="tx1"/>
                </a:solidFill>
                <a:latin typeface="Times New Roman" panose="02020603050405020304" pitchFamily="18" charset="0"/>
                <a:cs typeface="Times New Roman" panose="02020603050405020304" pitchFamily="18" charset="0"/>
                <a:sym typeface="+mn-ea"/>
              </a:rPr>
              <a:t>vào khăn,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tối </a:t>
            </a:r>
            <a:r>
              <a:rPr lang="en-US" sz="3200" dirty="0" err="1">
                <a:solidFill>
                  <a:schemeClr val="tx1"/>
                </a:solidFill>
                <a:latin typeface="Times New Roman" panose="02020603050405020304" pitchFamily="18" charset="0"/>
                <a:cs typeface="Times New Roman" panose="02020603050405020304" pitchFamily="18" charset="0"/>
                <a:sym typeface="+mn-ea"/>
              </a:rPr>
              <a:t>tối</a:t>
            </a:r>
            <a:r>
              <a:rPr lang="en-US" sz="3200" dirty="0">
                <a:solidFill>
                  <a:schemeClr val="tx1"/>
                </a:solidFill>
                <a:latin typeface="Times New Roman" panose="02020603050405020304" pitchFamily="18" charset="0"/>
                <a:cs typeface="Times New Roman" panose="02020603050405020304" pitchFamily="18" charset="0"/>
                <a:sym typeface="+mn-ea"/>
              </a:rPr>
              <a:t>, </a:t>
            </a:r>
            <a:r>
              <a:rPr 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ủ</a:t>
            </a:r>
            <a:r>
              <a:rPr lang="en-US" sz="3200" dirty="0">
                <a:solidFill>
                  <a:schemeClr val="tx1"/>
                </a:solidFill>
                <a:latin typeface="Times New Roman" panose="02020603050405020304" pitchFamily="18" charset="0"/>
                <a:cs typeface="Times New Roman" panose="02020603050405020304" pitchFamily="18" charset="0"/>
                <a:sym typeface="+mn-ea"/>
              </a:rPr>
              <a:t> trong người,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trùm chăn</a:t>
            </a:r>
            <a:r>
              <a:rPr lang="en-US" sz="3200" dirty="0">
                <a:solidFill>
                  <a:schemeClr val="tx1"/>
                </a:solidFill>
                <a:latin typeface="Times New Roman" panose="02020603050405020304" pitchFamily="18" charset="0"/>
                <a:cs typeface="Times New Roman" panose="02020603050405020304" pitchFamily="18" charset="0"/>
                <a:sym typeface="+mn-ea"/>
              </a:rPr>
              <a:t> ngủ để hơi ấm cơ thể làm cho thóc </a:t>
            </a:r>
            <a:r>
              <a:rPr 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nảy mầm</a:t>
            </a:r>
            <a:r>
              <a:rPr lang="en-US" sz="3200" dirty="0">
                <a:solidFill>
                  <a:schemeClr val="tx1"/>
                </a:solidFill>
                <a:latin typeface="Times New Roman" panose="02020603050405020304" pitchFamily="18" charset="0"/>
                <a:cs typeface="Times New Roman" panose="02020603050405020304" pitchFamily="18" charset="0"/>
                <a:sym typeface="+mn-ea"/>
              </a:rPr>
              <a:t>.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Sau đợt rét kéo dài,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chỉ </a:t>
            </a:r>
            <a:r>
              <a:rPr lang="en-US" sz="3200" b="1" dirty="0" err="1">
                <a:solidFill>
                  <a:schemeClr val="accent1">
                    <a:lumMod val="75000"/>
                  </a:schemeClr>
                </a:solidFill>
                <a:latin typeface="Times New Roman" panose="02020603050405020304" pitchFamily="18" charset="0"/>
                <a:cs typeface="Times New Roman" panose="02020603050405020304" pitchFamily="18" charset="0"/>
                <a:sym typeface="+mn-ea"/>
              </a:rPr>
              <a:t>có</a:t>
            </a:r>
            <a:r>
              <a:rPr lang="en-US" sz="3200" b="1" dirty="0">
                <a:solidFill>
                  <a:srgbClr val="0070C0"/>
                </a:solidFill>
                <a:latin typeface="Times New Roman" panose="02020603050405020304" pitchFamily="18" charset="0"/>
                <a:cs typeface="Times New Roman" panose="02020603050405020304" pitchFamily="18" charset="0"/>
                <a:sym typeface="+mn-ea"/>
              </a:rPr>
              <a:t> năm</a:t>
            </a:r>
            <a:r>
              <a:rPr lang="en-US" sz="3200" dirty="0">
                <a:solidFill>
                  <a:schemeClr val="tx1"/>
                </a:solidFill>
                <a:latin typeface="Times New Roman" panose="02020603050405020304" pitchFamily="18" charset="0"/>
                <a:cs typeface="Times New Roman" panose="02020603050405020304" pitchFamily="18" charset="0"/>
                <a:sym typeface="+mn-ea"/>
              </a:rPr>
              <a:t> </a:t>
            </a:r>
            <a:r>
              <a:rPr lang="en-US" sz="3200" b="1" dirty="0">
                <a:solidFill>
                  <a:srgbClr val="0070C0"/>
                </a:solidFill>
                <a:latin typeface="Times New Roman" panose="02020603050405020304" pitchFamily="18" charset="0"/>
                <a:cs typeface="Times New Roman" panose="02020603050405020304" pitchFamily="18" charset="0"/>
                <a:sym typeface="+mn-ea"/>
              </a:rPr>
              <a:t>hạt</a:t>
            </a:r>
            <a:r>
              <a:rPr lang="en-US" sz="3200" dirty="0">
                <a:solidFill>
                  <a:schemeClr val="tx1"/>
                </a:solidFill>
                <a:latin typeface="Times New Roman" panose="02020603050405020304" pitchFamily="18" charset="0"/>
                <a:cs typeface="Times New Roman" panose="02020603050405020304" pitchFamily="18" charset="0"/>
                <a:sym typeface="+mn-ea"/>
              </a:rPr>
              <a:t> thóc ông Của ủ trong người là giữ được mầm xanh.</a:t>
            </a:r>
          </a:p>
        </p:txBody>
      </p:sp>
      <p:cxnSp>
        <p:nvCxnSpPr>
          <p:cNvPr id="10" name="Straight Connector 9"/>
          <p:cNvCxnSpPr/>
          <p:nvPr/>
        </p:nvCxnSpPr>
        <p:spPr>
          <a:xfrm flipH="1">
            <a:off x="2580958" y="1445895"/>
            <a:ext cx="123190" cy="5054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578283" y="1915795"/>
            <a:ext cx="182245" cy="4978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697028" y="1926590"/>
            <a:ext cx="167640" cy="51244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233468" y="1884680"/>
            <a:ext cx="168910" cy="55435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302683" y="2007235"/>
            <a:ext cx="177800" cy="533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303713" y="2908935"/>
            <a:ext cx="177800" cy="4495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174683" y="2413635"/>
            <a:ext cx="128905"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36708" y="2908935"/>
            <a:ext cx="199390" cy="4394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9121458" y="326517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9322118" y="3327400"/>
            <a:ext cx="160020" cy="54038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401753" y="3867785"/>
            <a:ext cx="104140" cy="533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318068" y="4335145"/>
            <a:ext cx="124460" cy="55435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534083" y="4401185"/>
            <a:ext cx="106680" cy="4540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9322118" y="3867785"/>
            <a:ext cx="199390" cy="4673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1201718" y="332740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675823" y="4335145"/>
            <a:ext cx="182245" cy="60071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281738" y="3867785"/>
            <a:ext cx="128905" cy="5092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805103" y="4822190"/>
            <a:ext cx="121285" cy="5715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656513" y="4791075"/>
            <a:ext cx="14859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1209973" y="481838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676083" y="580009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799273" y="580009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par>
                                <p:cTn id="9" presetID="14" presetClass="entr" presetSubtype="1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500"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7" presetClass="entr" presetSubtype="4" fill="hold" nodeType="withEffect">
                                  <p:stCondLst>
                                    <p:cond delay="0"/>
                                  </p:stCondLst>
                                  <p:childTnLst>
                                    <p:set>
                                      <p:cBhvr>
                                        <p:cTn id="23" dur="500"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7" presetClass="entr" presetSubtype="4" fill="hold" nodeType="withEffect">
                                  <p:stCondLst>
                                    <p:cond delay="0"/>
                                  </p:stCondLst>
                                  <p:childTnLst>
                                    <p:set>
                                      <p:cBhvr>
                                        <p:cTn id="27" dur="500"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par>
                                <p:cTn id="30" presetID="7" presetClass="entr" presetSubtype="4" fill="hold" nodeType="withEffect">
                                  <p:stCondLst>
                                    <p:cond delay="0"/>
                                  </p:stCondLst>
                                  <p:childTnLst>
                                    <p:set>
                                      <p:cBhvr>
                                        <p:cTn id="31" dur="500"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par>
                                <p:cTn id="34" presetID="7" presetClass="entr" presetSubtype="4" fill="hold" nodeType="withEffect">
                                  <p:stCondLst>
                                    <p:cond delay="0"/>
                                  </p:stCondLst>
                                  <p:childTnLst>
                                    <p:set>
                                      <p:cBhvr>
                                        <p:cTn id="35" dur="500"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par>
                                <p:cTn id="38" presetID="7" presetClass="entr" presetSubtype="4" fill="hold" nodeType="withEffect">
                                  <p:stCondLst>
                                    <p:cond delay="0"/>
                                  </p:stCondLst>
                                  <p:childTnLst>
                                    <p:set>
                                      <p:cBhvr>
                                        <p:cTn id="39" dur="500"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7" presetClass="entr" presetSubtype="4" fill="hold" nodeType="withEffect">
                                  <p:stCondLst>
                                    <p:cond delay="0"/>
                                  </p:stCondLst>
                                  <p:childTnLst>
                                    <p:set>
                                      <p:cBhvr>
                                        <p:cTn id="43" dur="500"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par>
                                <p:cTn id="46" presetID="7" presetClass="entr" presetSubtype="4" fill="hold" nodeType="withEffect">
                                  <p:stCondLst>
                                    <p:cond delay="0"/>
                                  </p:stCondLst>
                                  <p:childTnLst>
                                    <p:set>
                                      <p:cBhvr>
                                        <p:cTn id="47" dur="500"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par>
                                <p:cTn id="50" presetID="7" presetClass="entr" presetSubtype="4" fill="hold" nodeType="withEffect">
                                  <p:stCondLst>
                                    <p:cond delay="0"/>
                                  </p:stCondLst>
                                  <p:childTnLst>
                                    <p:set>
                                      <p:cBhvr>
                                        <p:cTn id="51" dur="500"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par>
                                <p:cTn id="54" presetID="7" presetClass="entr" presetSubtype="4" fill="hold" nodeType="withEffect">
                                  <p:stCondLst>
                                    <p:cond delay="0"/>
                                  </p:stCondLst>
                                  <p:childTnLst>
                                    <p:set>
                                      <p:cBhvr>
                                        <p:cTn id="55" dur="500"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par>
                                <p:cTn id="58" presetID="7" presetClass="entr" presetSubtype="4" fill="hold" nodeType="withEffect">
                                  <p:stCondLst>
                                    <p:cond delay="0"/>
                                  </p:stCondLst>
                                  <p:childTnLst>
                                    <p:set>
                                      <p:cBhvr>
                                        <p:cTn id="59" dur="500"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ppt_x"/>
                                          </p:val>
                                        </p:tav>
                                        <p:tav tm="100000">
                                          <p:val>
                                            <p:strVal val="#ppt_x"/>
                                          </p:val>
                                        </p:tav>
                                      </p:tavLst>
                                    </p:anim>
                                    <p:anim calcmode="lin" valueType="num">
                                      <p:cBhvr additive="base">
                                        <p:cTn id="61" dur="500" fill="hold"/>
                                        <p:tgtEl>
                                          <p:spTgt spid="22"/>
                                        </p:tgtEl>
                                        <p:attrNameLst>
                                          <p:attrName>ppt_y</p:attrName>
                                        </p:attrNameLst>
                                      </p:cBhvr>
                                      <p:tavLst>
                                        <p:tav tm="0">
                                          <p:val>
                                            <p:strVal val="1+#ppt_h/2"/>
                                          </p:val>
                                        </p:tav>
                                        <p:tav tm="100000">
                                          <p:val>
                                            <p:strVal val="#ppt_y"/>
                                          </p:val>
                                        </p:tav>
                                      </p:tavLst>
                                    </p:anim>
                                  </p:childTnLst>
                                </p:cTn>
                              </p:par>
                              <p:par>
                                <p:cTn id="62" presetID="7" presetClass="entr" presetSubtype="4" fill="hold" nodeType="withEffect">
                                  <p:stCondLst>
                                    <p:cond delay="0"/>
                                  </p:stCondLst>
                                  <p:childTnLst>
                                    <p:set>
                                      <p:cBhvr>
                                        <p:cTn id="63" dur="500"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ppt_x"/>
                                          </p:val>
                                        </p:tav>
                                        <p:tav tm="100000">
                                          <p:val>
                                            <p:strVal val="#ppt_x"/>
                                          </p:val>
                                        </p:tav>
                                      </p:tavLst>
                                    </p:anim>
                                    <p:anim calcmode="lin" valueType="num">
                                      <p:cBhvr additive="base">
                                        <p:cTn id="65" dur="500" fill="hold"/>
                                        <p:tgtEl>
                                          <p:spTgt spid="24"/>
                                        </p:tgtEl>
                                        <p:attrNameLst>
                                          <p:attrName>ppt_y</p:attrName>
                                        </p:attrNameLst>
                                      </p:cBhvr>
                                      <p:tavLst>
                                        <p:tav tm="0">
                                          <p:val>
                                            <p:strVal val="1+#ppt_h/2"/>
                                          </p:val>
                                        </p:tav>
                                        <p:tav tm="100000">
                                          <p:val>
                                            <p:strVal val="#ppt_y"/>
                                          </p:val>
                                        </p:tav>
                                      </p:tavLst>
                                    </p:anim>
                                  </p:childTnLst>
                                </p:cTn>
                              </p:par>
                              <p:par>
                                <p:cTn id="66" presetID="7" presetClass="entr" presetSubtype="4" fill="hold" nodeType="withEffect">
                                  <p:stCondLst>
                                    <p:cond delay="0"/>
                                  </p:stCondLst>
                                  <p:childTnLst>
                                    <p:set>
                                      <p:cBhvr>
                                        <p:cTn id="67" dur="500"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ppt_x"/>
                                          </p:val>
                                        </p:tav>
                                        <p:tav tm="100000">
                                          <p:val>
                                            <p:strVal val="#ppt_x"/>
                                          </p:val>
                                        </p:tav>
                                      </p:tavLst>
                                    </p:anim>
                                    <p:anim calcmode="lin" valueType="num">
                                      <p:cBhvr additive="base">
                                        <p:cTn id="69" dur="500" fill="hold"/>
                                        <p:tgtEl>
                                          <p:spTgt spid="25"/>
                                        </p:tgtEl>
                                        <p:attrNameLst>
                                          <p:attrName>ppt_y</p:attrName>
                                        </p:attrNameLst>
                                      </p:cBhvr>
                                      <p:tavLst>
                                        <p:tav tm="0">
                                          <p:val>
                                            <p:strVal val="1+#ppt_h/2"/>
                                          </p:val>
                                        </p:tav>
                                        <p:tav tm="100000">
                                          <p:val>
                                            <p:strVal val="#ppt_y"/>
                                          </p:val>
                                        </p:tav>
                                      </p:tavLst>
                                    </p:anim>
                                  </p:childTnLst>
                                </p:cTn>
                              </p:par>
                              <p:par>
                                <p:cTn id="70" presetID="7" presetClass="entr" presetSubtype="4" fill="hold" nodeType="withEffect">
                                  <p:stCondLst>
                                    <p:cond delay="0"/>
                                  </p:stCondLst>
                                  <p:childTnLst>
                                    <p:set>
                                      <p:cBhvr>
                                        <p:cTn id="71" dur="500"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par>
                                <p:cTn id="74" presetID="7" presetClass="entr" presetSubtype="4" fill="hold" nodeType="withEffect">
                                  <p:stCondLst>
                                    <p:cond delay="0"/>
                                  </p:stCondLst>
                                  <p:childTnLst>
                                    <p:set>
                                      <p:cBhvr>
                                        <p:cTn id="75" dur="500"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ppt_x"/>
                                          </p:val>
                                        </p:tav>
                                        <p:tav tm="100000">
                                          <p:val>
                                            <p:strVal val="#ppt_x"/>
                                          </p:val>
                                        </p:tav>
                                      </p:tavLst>
                                    </p:anim>
                                    <p:anim calcmode="lin" valueType="num">
                                      <p:cBhvr additive="base">
                                        <p:cTn id="77" dur="500" fill="hold"/>
                                        <p:tgtEl>
                                          <p:spTgt spid="27"/>
                                        </p:tgtEl>
                                        <p:attrNameLst>
                                          <p:attrName>ppt_y</p:attrName>
                                        </p:attrNameLst>
                                      </p:cBhvr>
                                      <p:tavLst>
                                        <p:tav tm="0">
                                          <p:val>
                                            <p:strVal val="1+#ppt_h/2"/>
                                          </p:val>
                                        </p:tav>
                                        <p:tav tm="100000">
                                          <p:val>
                                            <p:strVal val="#ppt_y"/>
                                          </p:val>
                                        </p:tav>
                                      </p:tavLst>
                                    </p:anim>
                                  </p:childTnLst>
                                </p:cTn>
                              </p:par>
                              <p:par>
                                <p:cTn id="78" presetID="7" presetClass="entr" presetSubtype="4" fill="hold" nodeType="withEffect">
                                  <p:stCondLst>
                                    <p:cond delay="0"/>
                                  </p:stCondLst>
                                  <p:childTnLst>
                                    <p:set>
                                      <p:cBhvr>
                                        <p:cTn id="79" dur="500"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ppt_x"/>
                                          </p:val>
                                        </p:tav>
                                        <p:tav tm="100000">
                                          <p:val>
                                            <p:strVal val="#ppt_x"/>
                                          </p:val>
                                        </p:tav>
                                      </p:tavLst>
                                    </p:anim>
                                    <p:anim calcmode="lin" valueType="num">
                                      <p:cBhvr additive="base">
                                        <p:cTn id="81" dur="500" fill="hold"/>
                                        <p:tgtEl>
                                          <p:spTgt spid="28"/>
                                        </p:tgtEl>
                                        <p:attrNameLst>
                                          <p:attrName>ppt_y</p:attrName>
                                        </p:attrNameLst>
                                      </p:cBhvr>
                                      <p:tavLst>
                                        <p:tav tm="0">
                                          <p:val>
                                            <p:strVal val="1+#ppt_h/2"/>
                                          </p:val>
                                        </p:tav>
                                        <p:tav tm="100000">
                                          <p:val>
                                            <p:strVal val="#ppt_y"/>
                                          </p:val>
                                        </p:tav>
                                      </p:tavLst>
                                    </p:anim>
                                  </p:childTnLst>
                                </p:cTn>
                              </p:par>
                              <p:par>
                                <p:cTn id="82" presetID="7" presetClass="entr" presetSubtype="4" fill="hold" nodeType="withEffect">
                                  <p:stCondLst>
                                    <p:cond delay="0"/>
                                  </p:stCondLst>
                                  <p:childTnLst>
                                    <p:set>
                                      <p:cBhvr>
                                        <p:cTn id="83" dur="500" fill="hold">
                                          <p:stCondLst>
                                            <p:cond delay="0"/>
                                          </p:stCondLst>
                                        </p:cTn>
                                        <p:tgtEl>
                                          <p:spTgt spid="30"/>
                                        </p:tgtEl>
                                        <p:attrNameLst>
                                          <p:attrName>style.visibility</p:attrName>
                                        </p:attrNameLst>
                                      </p:cBhvr>
                                      <p:to>
                                        <p:strVal val="visible"/>
                                      </p:to>
                                    </p:set>
                                    <p:anim calcmode="lin" valueType="num">
                                      <p:cBhvr additive="base">
                                        <p:cTn id="84" dur="500" fill="hold"/>
                                        <p:tgtEl>
                                          <p:spTgt spid="30"/>
                                        </p:tgtEl>
                                        <p:attrNameLst>
                                          <p:attrName>ppt_x</p:attrName>
                                        </p:attrNameLst>
                                      </p:cBhvr>
                                      <p:tavLst>
                                        <p:tav tm="0">
                                          <p:val>
                                            <p:strVal val="#ppt_x"/>
                                          </p:val>
                                        </p:tav>
                                        <p:tav tm="100000">
                                          <p:val>
                                            <p:strVal val="#ppt_x"/>
                                          </p:val>
                                        </p:tav>
                                      </p:tavLst>
                                    </p:anim>
                                    <p:anim calcmode="lin" valueType="num">
                                      <p:cBhvr additive="base">
                                        <p:cTn id="85" dur="500" fill="hold"/>
                                        <p:tgtEl>
                                          <p:spTgt spid="30"/>
                                        </p:tgtEl>
                                        <p:attrNameLst>
                                          <p:attrName>ppt_y</p:attrName>
                                        </p:attrNameLst>
                                      </p:cBhvr>
                                      <p:tavLst>
                                        <p:tav tm="0">
                                          <p:val>
                                            <p:strVal val="1+#ppt_h/2"/>
                                          </p:val>
                                        </p:tav>
                                        <p:tav tm="100000">
                                          <p:val>
                                            <p:strVal val="#ppt_y"/>
                                          </p:val>
                                        </p:tav>
                                      </p:tavLst>
                                    </p:anim>
                                  </p:childTnLst>
                                </p:cTn>
                              </p:par>
                              <p:par>
                                <p:cTn id="86" presetID="7" presetClass="entr" presetSubtype="4" fill="hold" nodeType="withEffect">
                                  <p:stCondLst>
                                    <p:cond delay="0"/>
                                  </p:stCondLst>
                                  <p:childTnLst>
                                    <p:set>
                                      <p:cBhvr>
                                        <p:cTn id="87" dur="500" fill="hold">
                                          <p:stCondLst>
                                            <p:cond delay="0"/>
                                          </p:stCondLst>
                                        </p:cTn>
                                        <p:tgtEl>
                                          <p:spTgt spid="32"/>
                                        </p:tgtEl>
                                        <p:attrNameLst>
                                          <p:attrName>style.visibility</p:attrName>
                                        </p:attrNameLst>
                                      </p:cBhvr>
                                      <p:to>
                                        <p:strVal val="visible"/>
                                      </p:to>
                                    </p:set>
                                    <p:anim calcmode="lin" valueType="num">
                                      <p:cBhvr additive="base">
                                        <p:cTn id="88" dur="500" fill="hold"/>
                                        <p:tgtEl>
                                          <p:spTgt spid="32"/>
                                        </p:tgtEl>
                                        <p:attrNameLst>
                                          <p:attrName>ppt_x</p:attrName>
                                        </p:attrNameLst>
                                      </p:cBhvr>
                                      <p:tavLst>
                                        <p:tav tm="0">
                                          <p:val>
                                            <p:strVal val="#ppt_x"/>
                                          </p:val>
                                        </p:tav>
                                        <p:tav tm="100000">
                                          <p:val>
                                            <p:strVal val="#ppt_x"/>
                                          </p:val>
                                        </p:tav>
                                      </p:tavLst>
                                    </p:anim>
                                    <p:anim calcmode="lin" valueType="num">
                                      <p:cBhvr additive="base">
                                        <p:cTn id="89" dur="500" fill="hold"/>
                                        <p:tgtEl>
                                          <p:spTgt spid="32"/>
                                        </p:tgtEl>
                                        <p:attrNameLst>
                                          <p:attrName>ppt_y</p:attrName>
                                        </p:attrNameLst>
                                      </p:cBhvr>
                                      <p:tavLst>
                                        <p:tav tm="0">
                                          <p:val>
                                            <p:strVal val="1+#ppt_h/2"/>
                                          </p:val>
                                        </p:tav>
                                        <p:tav tm="100000">
                                          <p:val>
                                            <p:strVal val="#ppt_y"/>
                                          </p:val>
                                        </p:tav>
                                      </p:tavLst>
                                    </p:anim>
                                  </p:childTnLst>
                                </p:cTn>
                              </p:par>
                              <p:par>
                                <p:cTn id="90" presetID="7" presetClass="entr" presetSubtype="4" fill="hold" nodeType="withEffect">
                                  <p:stCondLst>
                                    <p:cond delay="0"/>
                                  </p:stCondLst>
                                  <p:childTnLst>
                                    <p:set>
                                      <p:cBhvr>
                                        <p:cTn id="91" dur="500"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par>
                                <p:cTn id="94" presetID="7" presetClass="entr" presetSubtype="4" fill="hold" nodeType="withEffect">
                                  <p:stCondLst>
                                    <p:cond delay="0"/>
                                  </p:stCondLst>
                                  <p:childTnLst>
                                    <p:set>
                                      <p:cBhvr>
                                        <p:cTn id="95" dur="500" fill="hold">
                                          <p:stCondLst>
                                            <p:cond delay="0"/>
                                          </p:stCondLst>
                                        </p:cTn>
                                        <p:tgtEl>
                                          <p:spTgt spid="34"/>
                                        </p:tgtEl>
                                        <p:attrNameLst>
                                          <p:attrName>style.visibility</p:attrName>
                                        </p:attrNameLst>
                                      </p:cBhvr>
                                      <p:to>
                                        <p:strVal val="visible"/>
                                      </p:to>
                                    </p:set>
                                    <p:anim calcmode="lin" valueType="num">
                                      <p:cBhvr additive="base">
                                        <p:cTn id="96" dur="500" fill="hold"/>
                                        <p:tgtEl>
                                          <p:spTgt spid="34"/>
                                        </p:tgtEl>
                                        <p:attrNameLst>
                                          <p:attrName>ppt_x</p:attrName>
                                        </p:attrNameLst>
                                      </p:cBhvr>
                                      <p:tavLst>
                                        <p:tav tm="0">
                                          <p:val>
                                            <p:strVal val="#ppt_x"/>
                                          </p:val>
                                        </p:tav>
                                        <p:tav tm="100000">
                                          <p:val>
                                            <p:strVal val="#ppt_x"/>
                                          </p:val>
                                        </p:tav>
                                      </p:tavLst>
                                    </p:anim>
                                    <p:anim calcmode="lin" valueType="num">
                                      <p:cBhvr additive="base">
                                        <p:cTn id="97" dur="500" fill="hold"/>
                                        <p:tgtEl>
                                          <p:spTgt spid="34"/>
                                        </p:tgtEl>
                                        <p:attrNameLst>
                                          <p:attrName>ppt_y</p:attrName>
                                        </p:attrNameLst>
                                      </p:cBhvr>
                                      <p:tavLst>
                                        <p:tav tm="0">
                                          <p:val>
                                            <p:strVal val="1+#ppt_h/2"/>
                                          </p:val>
                                        </p:tav>
                                        <p:tav tm="100000">
                                          <p:val>
                                            <p:strVal val="#ppt_y"/>
                                          </p:val>
                                        </p:tav>
                                      </p:tavLst>
                                    </p:anim>
                                  </p:childTnLst>
                                </p:cTn>
                              </p:par>
                              <p:par>
                                <p:cTn id="98" presetID="7" presetClass="entr" presetSubtype="4" fill="hold" nodeType="withEffect">
                                  <p:stCondLst>
                                    <p:cond delay="0"/>
                                  </p:stCondLst>
                                  <p:childTnLst>
                                    <p:set>
                                      <p:cBhvr>
                                        <p:cTn id="99" dur="500" fill="hold">
                                          <p:stCondLst>
                                            <p:cond delay="0"/>
                                          </p:stCondLst>
                                        </p:cTn>
                                        <p:tgtEl>
                                          <p:spTgt spid="35"/>
                                        </p:tgtEl>
                                        <p:attrNameLst>
                                          <p:attrName>style.visibility</p:attrName>
                                        </p:attrNameLst>
                                      </p:cBhvr>
                                      <p:to>
                                        <p:strVal val="visible"/>
                                      </p:to>
                                    </p:set>
                                    <p:anim calcmode="lin" valueType="num">
                                      <p:cBhvr additive="base">
                                        <p:cTn id="100" dur="500" fill="hold"/>
                                        <p:tgtEl>
                                          <p:spTgt spid="35"/>
                                        </p:tgtEl>
                                        <p:attrNameLst>
                                          <p:attrName>ppt_x</p:attrName>
                                        </p:attrNameLst>
                                      </p:cBhvr>
                                      <p:tavLst>
                                        <p:tav tm="0">
                                          <p:val>
                                            <p:strVal val="#ppt_x"/>
                                          </p:val>
                                        </p:tav>
                                        <p:tav tm="100000">
                                          <p:val>
                                            <p:strVal val="#ppt_x"/>
                                          </p:val>
                                        </p:tav>
                                      </p:tavLst>
                                    </p:anim>
                                    <p:anim calcmode="lin" valueType="num">
                                      <p:cBhvr additive="base">
                                        <p:cTn id="101" dur="500" fill="hold"/>
                                        <p:tgtEl>
                                          <p:spTgt spid="35"/>
                                        </p:tgtEl>
                                        <p:attrNameLst>
                                          <p:attrName>ppt_y</p:attrName>
                                        </p:attrNameLst>
                                      </p:cBhvr>
                                      <p:tavLst>
                                        <p:tav tm="0">
                                          <p:val>
                                            <p:strVal val="1+#ppt_h/2"/>
                                          </p:val>
                                        </p:tav>
                                        <p:tav tm="100000">
                                          <p:val>
                                            <p:strVal val="#ppt_y"/>
                                          </p:val>
                                        </p:tav>
                                      </p:tavLst>
                                    </p:anim>
                                  </p:childTnLst>
                                </p:cTn>
                              </p:par>
                              <p:par>
                                <p:cTn id="102" presetID="7" presetClass="entr" presetSubtype="4" fill="hold" nodeType="withEffect">
                                  <p:stCondLst>
                                    <p:cond delay="0"/>
                                  </p:stCondLst>
                                  <p:childTnLst>
                                    <p:set>
                                      <p:cBhvr>
                                        <p:cTn id="103" dur="500" fill="hold">
                                          <p:stCondLst>
                                            <p:cond delay="0"/>
                                          </p:stCondLst>
                                        </p:cTn>
                                        <p:tgtEl>
                                          <p:spTgt spid="36"/>
                                        </p:tgtEl>
                                        <p:attrNameLst>
                                          <p:attrName>style.visibility</p:attrName>
                                        </p:attrNameLst>
                                      </p:cBhvr>
                                      <p:to>
                                        <p:strVal val="visible"/>
                                      </p:to>
                                    </p:set>
                                    <p:anim calcmode="lin" valueType="num">
                                      <p:cBhvr additive="base">
                                        <p:cTn id="104" dur="500" fill="hold"/>
                                        <p:tgtEl>
                                          <p:spTgt spid="36"/>
                                        </p:tgtEl>
                                        <p:attrNameLst>
                                          <p:attrName>ppt_x</p:attrName>
                                        </p:attrNameLst>
                                      </p:cBhvr>
                                      <p:tavLst>
                                        <p:tav tm="0">
                                          <p:val>
                                            <p:strVal val="#ppt_x"/>
                                          </p:val>
                                        </p:tav>
                                        <p:tav tm="100000">
                                          <p:val>
                                            <p:strVal val="#ppt_x"/>
                                          </p:val>
                                        </p:tav>
                                      </p:tavLst>
                                    </p:anim>
                                    <p:anim calcmode="lin" valueType="num">
                                      <p:cBhvr additive="base">
                                        <p:cTn id="10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 grpId="0"/>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t="22718"/>
          <a:stretch>
            <a:fillRect/>
          </a:stretch>
        </p:blipFill>
        <p:spPr>
          <a:xfrm>
            <a:off x="0" y="635"/>
            <a:ext cx="1767840" cy="1682115"/>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20023" b="67764"/>
          <a:stretch>
            <a:fillRect/>
          </a:stretch>
        </p:blipFill>
        <p:spPr>
          <a:xfrm flipV="1">
            <a:off x="9079230" y="-635"/>
            <a:ext cx="3096895" cy="1562735"/>
          </a:xfrm>
          <a:prstGeom prst="rect">
            <a:avLst/>
          </a:prstGeom>
        </p:spPr>
      </p:pic>
      <p:sp>
        <p:nvSpPr>
          <p:cNvPr id="20" name="Flowchart: Terminator 19"/>
          <p:cNvSpPr/>
          <p:nvPr/>
        </p:nvSpPr>
        <p:spPr>
          <a:xfrm>
            <a:off x="3276600" y="228600"/>
            <a:ext cx="5958840" cy="803275"/>
          </a:xfrm>
          <a:prstGeom prst="flowChartTerminator">
            <a:avLst/>
          </a:prstGeom>
          <a:solidFill>
            <a:srgbClr val="FAEED8"/>
          </a:solidFill>
          <a:ln>
            <a:solidFill>
              <a:srgbClr val="FFF9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F79646">
                    <a:lumMod val="75000"/>
                  </a:srgbClr>
                </a:solidFill>
                <a:effectLst/>
                <a:uLnTx/>
                <a:uFillTx/>
                <a:latin typeface="Times New Roman" panose="02020603050405020304" pitchFamily="18" charset="0"/>
                <a:ea typeface="+mn-ea"/>
                <a:cs typeface="Times New Roman" panose="02020603050405020304" pitchFamily="18" charset="0"/>
              </a:rPr>
              <a:t>LUYỆN ĐỌC DIỄN CẢM</a:t>
            </a:r>
          </a:p>
        </p:txBody>
      </p:sp>
      <p:pic>
        <p:nvPicPr>
          <p:cNvPr id="9219" name="Picture 10" descr="Thao luan nhon"/>
          <p:cNvPicPr>
            <a:picLocks noChangeAspect="1"/>
          </p:cNvPicPr>
          <p:nvPr/>
        </p:nvPicPr>
        <p:blipFill>
          <a:blip r:embed="rId4"/>
          <a:stretch>
            <a:fillRect/>
          </a:stretch>
        </p:blipFill>
        <p:spPr>
          <a:xfrm>
            <a:off x="1600200" y="0"/>
            <a:ext cx="1682115" cy="1254125"/>
          </a:xfrm>
          <a:prstGeom prst="rect">
            <a:avLst/>
          </a:prstGeom>
          <a:noFill/>
          <a:ln w="9525">
            <a:noFill/>
          </a:ln>
        </p:spPr>
      </p:pic>
      <p:sp>
        <p:nvSpPr>
          <p:cNvPr id="29" name="矩形: 圆角 10"/>
          <p:cNvSpPr/>
          <p:nvPr/>
        </p:nvSpPr>
        <p:spPr>
          <a:xfrm>
            <a:off x="723265" y="1383665"/>
            <a:ext cx="10922000" cy="5019040"/>
          </a:xfrm>
          <a:prstGeom prst="roundRect">
            <a:avLst>
              <a:gd name="adj" fmla="val 11821"/>
            </a:avLst>
          </a:prstGeom>
          <a:solidFill>
            <a:srgbClr val="FEF9F2"/>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Có lần,</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một người bạn nước ngoài gửi cho viện nghiên cứu của ông mười hạt thóc giống quý.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Giữa lúc ấy, trời rét đậm. Ông Của bảo: “</a:t>
            </a:r>
            <a:r>
              <a:rPr lang="vi-VN" altLang="en-US" sz="3200" dirty="0">
                <a:solidFill>
                  <a:schemeClr val="tx1"/>
                </a:solidFill>
                <a:latin typeface="Times New Roman" panose="02020603050405020304" pitchFamily="18" charset="0"/>
                <a:cs typeface="Times New Roman" panose="02020603050405020304" pitchFamily="18" charset="0"/>
                <a:sym typeface="+mn-ea"/>
              </a:rPr>
              <a:t>K</a:t>
            </a:r>
            <a:r>
              <a:rPr lang="en-US" sz="3200" dirty="0">
                <a:solidFill>
                  <a:schemeClr val="tx1"/>
                </a:solidFill>
                <a:latin typeface="Times New Roman" panose="02020603050405020304" pitchFamily="18" charset="0"/>
                <a:cs typeface="Times New Roman" panose="02020603050405020304" pitchFamily="18" charset="0"/>
                <a:sym typeface="+mn-ea"/>
              </a:rPr>
              <a:t>hông thể để những hạt giống quý này nảy mầm rồi chết vì rét”.</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p>
          <a:p>
            <a:pPr algn="just"/>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Ông chia mười hạt thóc giống làm hai phần.</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Năm hạt,</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ông gieo trong phòng thí nghiệm.</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Năm hạt còn lại,</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ông ngâm nước ấm,</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gói vào khăn,</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tối </a:t>
            </a:r>
            <a:r>
              <a:rPr lang="en-US" sz="3200" dirty="0" err="1">
                <a:solidFill>
                  <a:schemeClr val="tx1"/>
                </a:solidFill>
                <a:latin typeface="Times New Roman" panose="02020603050405020304" pitchFamily="18" charset="0"/>
                <a:cs typeface="Times New Roman" panose="02020603050405020304" pitchFamily="18" charset="0"/>
                <a:sym typeface="+mn-ea"/>
              </a:rPr>
              <a:t>tối</a:t>
            </a:r>
            <a:r>
              <a:rPr lang="en-US" sz="3200" dirty="0">
                <a:solidFill>
                  <a:schemeClr val="tx1"/>
                </a:solidFill>
                <a:latin typeface="Times New Roman" panose="02020603050405020304" pitchFamily="18" charset="0"/>
                <a:cs typeface="Times New Roman" panose="02020603050405020304" pitchFamily="18" charset="0"/>
                <a:sym typeface="+mn-ea"/>
              </a:rPr>
              <a:t>,</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ủ trong người,</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trùm chăn ngủ để hơi ấm cơ thể làm cho thóc nảy mầm.</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Sau đợt rét kéo dài,</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chỉ </a:t>
            </a:r>
            <a:r>
              <a:rPr lang="en-US" sz="3200" dirty="0" err="1">
                <a:solidFill>
                  <a:schemeClr val="tx1"/>
                </a:solidFill>
                <a:latin typeface="Times New Roman" panose="02020603050405020304" pitchFamily="18" charset="0"/>
                <a:cs typeface="Times New Roman" panose="02020603050405020304" pitchFamily="18" charset="0"/>
                <a:sym typeface="+mn-ea"/>
              </a:rPr>
              <a:t>có</a:t>
            </a:r>
            <a:r>
              <a:rPr lang="en-US" sz="3200" dirty="0">
                <a:solidFill>
                  <a:schemeClr val="tx1"/>
                </a:solidFill>
                <a:latin typeface="Times New Roman" panose="02020603050405020304" pitchFamily="18" charset="0"/>
                <a:cs typeface="Times New Roman" panose="02020603050405020304" pitchFamily="18" charset="0"/>
                <a:sym typeface="+mn-ea"/>
              </a:rPr>
              <a:t> năm hạt thóc ông Của ủ trong người là giữ được mầm xanh.</a:t>
            </a:r>
            <a:endParaRPr lang="en-US" altLang="en-US" sz="3200"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4" presetClass="entr" presetSubtype="1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randombar(horizontal)">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2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2395" y="0"/>
            <a:ext cx="3103245" cy="796290"/>
          </a:xfrm>
          <a:prstGeom prst="rect">
            <a:avLst/>
          </a:prstGeom>
        </p:spPr>
      </p:pic>
      <p:sp>
        <p:nvSpPr>
          <p:cNvPr id="27" name="Text Box 21"/>
          <p:cNvSpPr txBox="1">
            <a:spLocks noChangeArrowheads="1"/>
          </p:cNvSpPr>
          <p:nvPr/>
        </p:nvSpPr>
        <p:spPr bwMode="auto">
          <a:xfrm>
            <a:off x="2022490" y="88265"/>
            <a:ext cx="85288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000" dirty="0">
                <a:solidFill>
                  <a:srgbClr val="FF0000"/>
                </a:solidFill>
                <a:latin typeface="Times New Roman" panose="02020603050405020304" pitchFamily="18" charset="0"/>
                <a:cs typeface="Times New Roman" panose="02020603050405020304" pitchFamily="18" charset="0"/>
              </a:rPr>
              <a:t>Nhà bác học của đồng ruộng</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36" name="Text Box 51"/>
          <p:cNvSpPr txBox="1">
            <a:spLocks noChangeArrowheads="1"/>
          </p:cNvSpPr>
          <p:nvPr/>
        </p:nvSpPr>
        <p:spPr bwMode="auto">
          <a:xfrm>
            <a:off x="235803" y="863514"/>
            <a:ext cx="11551645" cy="5846445"/>
          </a:xfrm>
          <a:custGeom>
            <a:avLst/>
            <a:gdLst>
              <a:gd name="connsiteX0" fmla="*/ 0 w 8698523"/>
              <a:gd name="connsiteY0" fmla="*/ 0 h 2308324"/>
              <a:gd name="connsiteX1" fmla="*/ 666887 w 8698523"/>
              <a:gd name="connsiteY1" fmla="*/ 0 h 2308324"/>
              <a:gd name="connsiteX2" fmla="*/ 1246788 w 8698523"/>
              <a:gd name="connsiteY2" fmla="*/ 0 h 2308324"/>
              <a:gd name="connsiteX3" fmla="*/ 2000660 w 8698523"/>
              <a:gd name="connsiteY3" fmla="*/ 0 h 2308324"/>
              <a:gd name="connsiteX4" fmla="*/ 2493577 w 8698523"/>
              <a:gd name="connsiteY4" fmla="*/ 0 h 2308324"/>
              <a:gd name="connsiteX5" fmla="*/ 2899508 w 8698523"/>
              <a:gd name="connsiteY5" fmla="*/ 0 h 2308324"/>
              <a:gd name="connsiteX6" fmla="*/ 3305439 w 8698523"/>
              <a:gd name="connsiteY6" fmla="*/ 0 h 2308324"/>
              <a:gd name="connsiteX7" fmla="*/ 3624385 w 8698523"/>
              <a:gd name="connsiteY7" fmla="*/ 0 h 2308324"/>
              <a:gd name="connsiteX8" fmla="*/ 4378257 w 8698523"/>
              <a:gd name="connsiteY8" fmla="*/ 0 h 2308324"/>
              <a:gd name="connsiteX9" fmla="*/ 4784188 w 8698523"/>
              <a:gd name="connsiteY9" fmla="*/ 0 h 2308324"/>
              <a:gd name="connsiteX10" fmla="*/ 5538060 w 8698523"/>
              <a:gd name="connsiteY10" fmla="*/ 0 h 2308324"/>
              <a:gd name="connsiteX11" fmla="*/ 6204946 w 8698523"/>
              <a:gd name="connsiteY11" fmla="*/ 0 h 2308324"/>
              <a:gd name="connsiteX12" fmla="*/ 6871833 w 8698523"/>
              <a:gd name="connsiteY12" fmla="*/ 0 h 2308324"/>
              <a:gd name="connsiteX13" fmla="*/ 7625705 w 8698523"/>
              <a:gd name="connsiteY13" fmla="*/ 0 h 2308324"/>
              <a:gd name="connsiteX14" fmla="*/ 8698523 w 8698523"/>
              <a:gd name="connsiteY14" fmla="*/ 0 h 2308324"/>
              <a:gd name="connsiteX15" fmla="*/ 8698523 w 8698523"/>
              <a:gd name="connsiteY15" fmla="*/ 553998 h 2308324"/>
              <a:gd name="connsiteX16" fmla="*/ 8698523 w 8698523"/>
              <a:gd name="connsiteY16" fmla="*/ 1107996 h 2308324"/>
              <a:gd name="connsiteX17" fmla="*/ 8698523 w 8698523"/>
              <a:gd name="connsiteY17" fmla="*/ 1661993 h 2308324"/>
              <a:gd name="connsiteX18" fmla="*/ 8698523 w 8698523"/>
              <a:gd name="connsiteY18" fmla="*/ 2308324 h 2308324"/>
              <a:gd name="connsiteX19" fmla="*/ 8118621 w 8698523"/>
              <a:gd name="connsiteY19" fmla="*/ 2308324 h 2308324"/>
              <a:gd name="connsiteX20" fmla="*/ 7451735 w 8698523"/>
              <a:gd name="connsiteY20" fmla="*/ 2308324 h 2308324"/>
              <a:gd name="connsiteX21" fmla="*/ 7045804 w 8698523"/>
              <a:gd name="connsiteY21" fmla="*/ 2308324 h 2308324"/>
              <a:gd name="connsiteX22" fmla="*/ 6291932 w 8698523"/>
              <a:gd name="connsiteY22" fmla="*/ 2308324 h 2308324"/>
              <a:gd name="connsiteX23" fmla="*/ 5625045 w 8698523"/>
              <a:gd name="connsiteY23" fmla="*/ 2308324 h 2308324"/>
              <a:gd name="connsiteX24" fmla="*/ 4871173 w 8698523"/>
              <a:gd name="connsiteY24" fmla="*/ 2308324 h 2308324"/>
              <a:gd name="connsiteX25" fmla="*/ 4291271 w 8698523"/>
              <a:gd name="connsiteY25" fmla="*/ 2308324 h 2308324"/>
              <a:gd name="connsiteX26" fmla="*/ 3972326 w 8698523"/>
              <a:gd name="connsiteY26" fmla="*/ 2308324 h 2308324"/>
              <a:gd name="connsiteX27" fmla="*/ 3218454 w 8698523"/>
              <a:gd name="connsiteY27" fmla="*/ 2308324 h 2308324"/>
              <a:gd name="connsiteX28" fmla="*/ 2638552 w 8698523"/>
              <a:gd name="connsiteY28" fmla="*/ 2308324 h 2308324"/>
              <a:gd name="connsiteX29" fmla="*/ 2232621 w 8698523"/>
              <a:gd name="connsiteY29" fmla="*/ 2308324 h 2308324"/>
              <a:gd name="connsiteX30" fmla="*/ 1826690 w 8698523"/>
              <a:gd name="connsiteY30" fmla="*/ 2308324 h 2308324"/>
              <a:gd name="connsiteX31" fmla="*/ 1420759 w 8698523"/>
              <a:gd name="connsiteY31" fmla="*/ 2308324 h 2308324"/>
              <a:gd name="connsiteX32" fmla="*/ 1014828 w 8698523"/>
              <a:gd name="connsiteY32" fmla="*/ 2308324 h 2308324"/>
              <a:gd name="connsiteX33" fmla="*/ 521911 w 8698523"/>
              <a:gd name="connsiteY33" fmla="*/ 2308324 h 2308324"/>
              <a:gd name="connsiteX34" fmla="*/ 0 w 8698523"/>
              <a:gd name="connsiteY34" fmla="*/ 2308324 h 2308324"/>
              <a:gd name="connsiteX35" fmla="*/ 0 w 8698523"/>
              <a:gd name="connsiteY35" fmla="*/ 1777409 h 2308324"/>
              <a:gd name="connsiteX36" fmla="*/ 0 w 8698523"/>
              <a:gd name="connsiteY36" fmla="*/ 1177245 h 2308324"/>
              <a:gd name="connsiteX37" fmla="*/ 0 w 8698523"/>
              <a:gd name="connsiteY37" fmla="*/ 600164 h 2308324"/>
              <a:gd name="connsiteX38" fmla="*/ 0 w 8698523"/>
              <a:gd name="connsiteY38"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698523" h="2308324" fill="none" extrusionOk="0">
                <a:moveTo>
                  <a:pt x="0" y="0"/>
                </a:moveTo>
                <a:cubicBezTo>
                  <a:pt x="244611" y="-2585"/>
                  <a:pt x="374831" y="36906"/>
                  <a:pt x="666887" y="0"/>
                </a:cubicBezTo>
                <a:cubicBezTo>
                  <a:pt x="958943" y="-36906"/>
                  <a:pt x="1107359" y="28330"/>
                  <a:pt x="1246788" y="0"/>
                </a:cubicBezTo>
                <a:cubicBezTo>
                  <a:pt x="1386217" y="-28330"/>
                  <a:pt x="1653973" y="12861"/>
                  <a:pt x="2000660" y="0"/>
                </a:cubicBezTo>
                <a:cubicBezTo>
                  <a:pt x="2347347" y="-12861"/>
                  <a:pt x="2363256" y="52706"/>
                  <a:pt x="2493577" y="0"/>
                </a:cubicBezTo>
                <a:cubicBezTo>
                  <a:pt x="2623898" y="-52706"/>
                  <a:pt x="2801977" y="27179"/>
                  <a:pt x="2899508" y="0"/>
                </a:cubicBezTo>
                <a:cubicBezTo>
                  <a:pt x="2997039" y="-27179"/>
                  <a:pt x="3146861" y="30051"/>
                  <a:pt x="3305439" y="0"/>
                </a:cubicBezTo>
                <a:cubicBezTo>
                  <a:pt x="3464017" y="-30051"/>
                  <a:pt x="3496409" y="3216"/>
                  <a:pt x="3624385" y="0"/>
                </a:cubicBezTo>
                <a:cubicBezTo>
                  <a:pt x="3752361" y="-3216"/>
                  <a:pt x="4147308" y="20740"/>
                  <a:pt x="4378257" y="0"/>
                </a:cubicBezTo>
                <a:cubicBezTo>
                  <a:pt x="4609206" y="-20740"/>
                  <a:pt x="4587694" y="2029"/>
                  <a:pt x="4784188" y="0"/>
                </a:cubicBezTo>
                <a:cubicBezTo>
                  <a:pt x="4980682" y="-2029"/>
                  <a:pt x="5194771" y="86451"/>
                  <a:pt x="5538060" y="0"/>
                </a:cubicBezTo>
                <a:cubicBezTo>
                  <a:pt x="5881349" y="-86451"/>
                  <a:pt x="5888320" y="73197"/>
                  <a:pt x="6204946" y="0"/>
                </a:cubicBezTo>
                <a:cubicBezTo>
                  <a:pt x="6521572" y="-73197"/>
                  <a:pt x="6561678" y="8455"/>
                  <a:pt x="6871833" y="0"/>
                </a:cubicBezTo>
                <a:cubicBezTo>
                  <a:pt x="7181988" y="-8455"/>
                  <a:pt x="7264128" y="78981"/>
                  <a:pt x="7625705" y="0"/>
                </a:cubicBezTo>
                <a:cubicBezTo>
                  <a:pt x="7987282" y="-78981"/>
                  <a:pt x="8478833" y="97756"/>
                  <a:pt x="8698523" y="0"/>
                </a:cubicBezTo>
                <a:cubicBezTo>
                  <a:pt x="8719326" y="121461"/>
                  <a:pt x="8681814" y="435478"/>
                  <a:pt x="8698523" y="553998"/>
                </a:cubicBezTo>
                <a:cubicBezTo>
                  <a:pt x="8715232" y="672518"/>
                  <a:pt x="8687195" y="895726"/>
                  <a:pt x="8698523" y="1107996"/>
                </a:cubicBezTo>
                <a:cubicBezTo>
                  <a:pt x="8709851" y="1320266"/>
                  <a:pt x="8658445" y="1446743"/>
                  <a:pt x="8698523" y="1661993"/>
                </a:cubicBezTo>
                <a:cubicBezTo>
                  <a:pt x="8738601" y="1877243"/>
                  <a:pt x="8677482" y="2036236"/>
                  <a:pt x="8698523" y="2308324"/>
                </a:cubicBezTo>
                <a:cubicBezTo>
                  <a:pt x="8449011" y="2375464"/>
                  <a:pt x="8343716" y="2259154"/>
                  <a:pt x="8118621" y="2308324"/>
                </a:cubicBezTo>
                <a:cubicBezTo>
                  <a:pt x="7893526" y="2357494"/>
                  <a:pt x="7728053" y="2239259"/>
                  <a:pt x="7451735" y="2308324"/>
                </a:cubicBezTo>
                <a:cubicBezTo>
                  <a:pt x="7175417" y="2377389"/>
                  <a:pt x="7240118" y="2304237"/>
                  <a:pt x="7045804" y="2308324"/>
                </a:cubicBezTo>
                <a:cubicBezTo>
                  <a:pt x="6851490" y="2312411"/>
                  <a:pt x="6570529" y="2284182"/>
                  <a:pt x="6291932" y="2308324"/>
                </a:cubicBezTo>
                <a:cubicBezTo>
                  <a:pt x="6013335" y="2332466"/>
                  <a:pt x="5824219" y="2289314"/>
                  <a:pt x="5625045" y="2308324"/>
                </a:cubicBezTo>
                <a:cubicBezTo>
                  <a:pt x="5425871" y="2327334"/>
                  <a:pt x="5226037" y="2221032"/>
                  <a:pt x="4871173" y="2308324"/>
                </a:cubicBezTo>
                <a:cubicBezTo>
                  <a:pt x="4516309" y="2395616"/>
                  <a:pt x="4533990" y="2298072"/>
                  <a:pt x="4291271" y="2308324"/>
                </a:cubicBezTo>
                <a:cubicBezTo>
                  <a:pt x="4048552" y="2318576"/>
                  <a:pt x="4050163" y="2293682"/>
                  <a:pt x="3972326" y="2308324"/>
                </a:cubicBezTo>
                <a:cubicBezTo>
                  <a:pt x="3894490" y="2322966"/>
                  <a:pt x="3537542" y="2266228"/>
                  <a:pt x="3218454" y="2308324"/>
                </a:cubicBezTo>
                <a:cubicBezTo>
                  <a:pt x="2899366" y="2350420"/>
                  <a:pt x="2849181" y="2300539"/>
                  <a:pt x="2638552" y="2308324"/>
                </a:cubicBezTo>
                <a:cubicBezTo>
                  <a:pt x="2427923" y="2316109"/>
                  <a:pt x="2351883" y="2270725"/>
                  <a:pt x="2232621" y="2308324"/>
                </a:cubicBezTo>
                <a:cubicBezTo>
                  <a:pt x="2113359" y="2345923"/>
                  <a:pt x="1985995" y="2301081"/>
                  <a:pt x="1826690" y="2308324"/>
                </a:cubicBezTo>
                <a:cubicBezTo>
                  <a:pt x="1667385" y="2315567"/>
                  <a:pt x="1584531" y="2262922"/>
                  <a:pt x="1420759" y="2308324"/>
                </a:cubicBezTo>
                <a:cubicBezTo>
                  <a:pt x="1256987" y="2353726"/>
                  <a:pt x="1216720" y="2260439"/>
                  <a:pt x="1014828" y="2308324"/>
                </a:cubicBezTo>
                <a:cubicBezTo>
                  <a:pt x="812936" y="2356209"/>
                  <a:pt x="705941" y="2289195"/>
                  <a:pt x="521911" y="2308324"/>
                </a:cubicBezTo>
                <a:cubicBezTo>
                  <a:pt x="337881" y="2327453"/>
                  <a:pt x="244670" y="2260919"/>
                  <a:pt x="0" y="2308324"/>
                </a:cubicBezTo>
                <a:cubicBezTo>
                  <a:pt x="-4669" y="2051833"/>
                  <a:pt x="11419" y="1921405"/>
                  <a:pt x="0" y="1777409"/>
                </a:cubicBezTo>
                <a:cubicBezTo>
                  <a:pt x="-11419" y="1633414"/>
                  <a:pt x="30529" y="1344587"/>
                  <a:pt x="0" y="1177245"/>
                </a:cubicBezTo>
                <a:cubicBezTo>
                  <a:pt x="-30529" y="1009903"/>
                  <a:pt x="22903" y="808455"/>
                  <a:pt x="0" y="600164"/>
                </a:cubicBezTo>
                <a:cubicBezTo>
                  <a:pt x="-22903" y="391873"/>
                  <a:pt x="69767" y="170819"/>
                  <a:pt x="0" y="0"/>
                </a:cubicBezTo>
                <a:close/>
              </a:path>
              <a:path w="8698523" h="2308324" stroke="0" extrusionOk="0">
                <a:moveTo>
                  <a:pt x="0" y="0"/>
                </a:moveTo>
                <a:cubicBezTo>
                  <a:pt x="146055" y="-33219"/>
                  <a:pt x="288000" y="46623"/>
                  <a:pt x="492916" y="0"/>
                </a:cubicBezTo>
                <a:cubicBezTo>
                  <a:pt x="697832" y="-46623"/>
                  <a:pt x="721017" y="6862"/>
                  <a:pt x="811862" y="0"/>
                </a:cubicBezTo>
                <a:cubicBezTo>
                  <a:pt x="902707" y="-6862"/>
                  <a:pt x="1316583" y="4124"/>
                  <a:pt x="1565734" y="0"/>
                </a:cubicBezTo>
                <a:cubicBezTo>
                  <a:pt x="1814885" y="-4124"/>
                  <a:pt x="1803227" y="32584"/>
                  <a:pt x="1971665" y="0"/>
                </a:cubicBezTo>
                <a:cubicBezTo>
                  <a:pt x="2140103" y="-32584"/>
                  <a:pt x="2286747" y="42130"/>
                  <a:pt x="2377596" y="0"/>
                </a:cubicBezTo>
                <a:cubicBezTo>
                  <a:pt x="2468445" y="-42130"/>
                  <a:pt x="2541488" y="1695"/>
                  <a:pt x="2696542" y="0"/>
                </a:cubicBezTo>
                <a:cubicBezTo>
                  <a:pt x="2851596" y="-1695"/>
                  <a:pt x="3016748" y="32115"/>
                  <a:pt x="3102473" y="0"/>
                </a:cubicBezTo>
                <a:cubicBezTo>
                  <a:pt x="3188198" y="-32115"/>
                  <a:pt x="3411615" y="46122"/>
                  <a:pt x="3508404" y="0"/>
                </a:cubicBezTo>
                <a:cubicBezTo>
                  <a:pt x="3605193" y="-46122"/>
                  <a:pt x="4095736" y="56591"/>
                  <a:pt x="4262276" y="0"/>
                </a:cubicBezTo>
                <a:cubicBezTo>
                  <a:pt x="4428816" y="-56591"/>
                  <a:pt x="4673257" y="11534"/>
                  <a:pt x="4842178" y="0"/>
                </a:cubicBezTo>
                <a:cubicBezTo>
                  <a:pt x="5011099" y="-11534"/>
                  <a:pt x="5389535" y="7557"/>
                  <a:pt x="5596050" y="0"/>
                </a:cubicBezTo>
                <a:cubicBezTo>
                  <a:pt x="5802565" y="-7557"/>
                  <a:pt x="6120637" y="2828"/>
                  <a:pt x="6349922" y="0"/>
                </a:cubicBezTo>
                <a:cubicBezTo>
                  <a:pt x="6579207" y="-2828"/>
                  <a:pt x="6691976" y="2280"/>
                  <a:pt x="6929823" y="0"/>
                </a:cubicBezTo>
                <a:cubicBezTo>
                  <a:pt x="7167670" y="-2280"/>
                  <a:pt x="7304064" y="43515"/>
                  <a:pt x="7422740" y="0"/>
                </a:cubicBezTo>
                <a:cubicBezTo>
                  <a:pt x="7541416" y="-43515"/>
                  <a:pt x="7736150" y="58152"/>
                  <a:pt x="7915656" y="0"/>
                </a:cubicBezTo>
                <a:cubicBezTo>
                  <a:pt x="8095162" y="-58152"/>
                  <a:pt x="8334109" y="83365"/>
                  <a:pt x="8698523" y="0"/>
                </a:cubicBezTo>
                <a:cubicBezTo>
                  <a:pt x="8707921" y="183378"/>
                  <a:pt x="8660090" y="306578"/>
                  <a:pt x="8698523" y="553998"/>
                </a:cubicBezTo>
                <a:cubicBezTo>
                  <a:pt x="8736956" y="801418"/>
                  <a:pt x="8664312" y="838266"/>
                  <a:pt x="8698523" y="1107996"/>
                </a:cubicBezTo>
                <a:cubicBezTo>
                  <a:pt x="8732734" y="1377726"/>
                  <a:pt x="8638552" y="1476548"/>
                  <a:pt x="8698523" y="1685077"/>
                </a:cubicBezTo>
                <a:cubicBezTo>
                  <a:pt x="8758494" y="1893606"/>
                  <a:pt x="8684102" y="2036943"/>
                  <a:pt x="8698523" y="2308324"/>
                </a:cubicBezTo>
                <a:cubicBezTo>
                  <a:pt x="8453413" y="2374869"/>
                  <a:pt x="8401753" y="2268918"/>
                  <a:pt x="8118621" y="2308324"/>
                </a:cubicBezTo>
                <a:cubicBezTo>
                  <a:pt x="7835489" y="2347730"/>
                  <a:pt x="7639140" y="2288881"/>
                  <a:pt x="7451735" y="2308324"/>
                </a:cubicBezTo>
                <a:cubicBezTo>
                  <a:pt x="7264330" y="2327767"/>
                  <a:pt x="7129096" y="2305685"/>
                  <a:pt x="6958818" y="2308324"/>
                </a:cubicBezTo>
                <a:cubicBezTo>
                  <a:pt x="6788540" y="2310963"/>
                  <a:pt x="6449930" y="2261497"/>
                  <a:pt x="6291932" y="2308324"/>
                </a:cubicBezTo>
                <a:cubicBezTo>
                  <a:pt x="6133934" y="2355151"/>
                  <a:pt x="5829147" y="2265846"/>
                  <a:pt x="5712030" y="2308324"/>
                </a:cubicBezTo>
                <a:cubicBezTo>
                  <a:pt x="5594913" y="2350802"/>
                  <a:pt x="5430008" y="2280152"/>
                  <a:pt x="5219114" y="2308324"/>
                </a:cubicBezTo>
                <a:cubicBezTo>
                  <a:pt x="5008220" y="2336496"/>
                  <a:pt x="4862539" y="2259064"/>
                  <a:pt x="4726197" y="2308324"/>
                </a:cubicBezTo>
                <a:cubicBezTo>
                  <a:pt x="4589855" y="2357584"/>
                  <a:pt x="4477861" y="2266914"/>
                  <a:pt x="4320266" y="2308324"/>
                </a:cubicBezTo>
                <a:cubicBezTo>
                  <a:pt x="4162671" y="2349734"/>
                  <a:pt x="3935500" y="2263697"/>
                  <a:pt x="3827350" y="2308324"/>
                </a:cubicBezTo>
                <a:cubicBezTo>
                  <a:pt x="3719200" y="2352951"/>
                  <a:pt x="3575421" y="2299828"/>
                  <a:pt x="3508404" y="2308324"/>
                </a:cubicBezTo>
                <a:cubicBezTo>
                  <a:pt x="3441387" y="2316820"/>
                  <a:pt x="3133508" y="2260040"/>
                  <a:pt x="3015488" y="2308324"/>
                </a:cubicBezTo>
                <a:cubicBezTo>
                  <a:pt x="2897468" y="2356608"/>
                  <a:pt x="2448573" y="2307754"/>
                  <a:pt x="2261616" y="2308324"/>
                </a:cubicBezTo>
                <a:cubicBezTo>
                  <a:pt x="2074659" y="2308894"/>
                  <a:pt x="1999876" y="2260797"/>
                  <a:pt x="1855685" y="2308324"/>
                </a:cubicBezTo>
                <a:cubicBezTo>
                  <a:pt x="1711494" y="2355851"/>
                  <a:pt x="1397222" y="2233123"/>
                  <a:pt x="1188798" y="2308324"/>
                </a:cubicBezTo>
                <a:cubicBezTo>
                  <a:pt x="980374" y="2383525"/>
                  <a:pt x="917719" y="2299288"/>
                  <a:pt x="695882" y="2308324"/>
                </a:cubicBezTo>
                <a:cubicBezTo>
                  <a:pt x="474045" y="2317360"/>
                  <a:pt x="145291" y="2293825"/>
                  <a:pt x="0" y="2308324"/>
                </a:cubicBezTo>
                <a:cubicBezTo>
                  <a:pt x="-4084" y="2050802"/>
                  <a:pt x="24227" y="2007843"/>
                  <a:pt x="0" y="1708160"/>
                </a:cubicBezTo>
                <a:cubicBezTo>
                  <a:pt x="-24227" y="1408477"/>
                  <a:pt x="30925" y="1341355"/>
                  <a:pt x="0" y="1177245"/>
                </a:cubicBezTo>
                <a:cubicBezTo>
                  <a:pt x="-30925" y="1013136"/>
                  <a:pt x="39225" y="828782"/>
                  <a:pt x="0" y="646331"/>
                </a:cubicBezTo>
                <a:cubicBezTo>
                  <a:pt x="-39225" y="463880"/>
                  <a:pt x="5875" y="179379"/>
                  <a:pt x="0" y="0"/>
                </a:cubicBezTo>
                <a:close/>
              </a:path>
            </a:pathLst>
          </a:cu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200" dirty="0">
                <a:latin typeface="Times New Roman" panose="02020603050405020304" pitchFamily="18" charset="0"/>
                <a:cs typeface="Times New Roman" panose="02020603050405020304" pitchFamily="18" charset="0"/>
              </a:rPr>
              <a:t>        Lương Đ</a:t>
            </a:r>
            <a:r>
              <a:rPr lang="vi-VN" altLang="en-US" sz="2200" dirty="0">
                <a:latin typeface="Times New Roman" panose="02020603050405020304" pitchFamily="18" charset="0"/>
                <a:cs typeface="Times New Roman" panose="02020603050405020304" pitchFamily="18" charset="0"/>
              </a:rPr>
              <a:t>ị</a:t>
            </a:r>
            <a:r>
              <a:rPr lang="en-US" sz="2200" dirty="0">
                <a:latin typeface="Times New Roman" panose="02020603050405020304" pitchFamily="18" charset="0"/>
                <a:cs typeface="Times New Roman" panose="02020603050405020304" pitchFamily="18" charset="0"/>
              </a:rPr>
              <a:t>nh Của là một nhà nông học xuất sắc và là cha đẻ của nhiều giống cây trồng mới. Rất nhiều sản phẩm nông nghiệp được nông dân gắn liền với tên của ông một cách thân thiết: dưa ông Của, cà chua ông Của, lúa ông Của,.. Còn bạn bè trìu mến gọi ông là  “ nhà bác học của đồng ruộng”.</a:t>
            </a:r>
          </a:p>
          <a:p>
            <a:r>
              <a:rPr lang="en-US" sz="2200" dirty="0">
                <a:latin typeface="Times New Roman" panose="02020603050405020304" pitchFamily="18" charset="0"/>
                <a:cs typeface="Times New Roman" panose="02020603050405020304" pitchFamily="18" charset="0"/>
              </a:rPr>
              <a:t>       Là viện trưởng một viện nghiên cứu nhưng</a:t>
            </a:r>
            <a:r>
              <a:rPr lang="vi-VN" altLang="en-US" sz="2200" dirty="0">
                <a:latin typeface="Times New Roman" panose="02020603050405020304" pitchFamily="18" charset="0"/>
                <a:cs typeface="Times New Roman" panose="02020603050405020304" pitchFamily="18" charset="0"/>
              </a:rPr>
              <a:t> Lương Định Của vẫn </a:t>
            </a:r>
            <a:r>
              <a:rPr lang="en-US" sz="2200" dirty="0">
                <a:latin typeface="Times New Roman" panose="02020603050405020304" pitchFamily="18" charset="0"/>
                <a:cs typeface="Times New Roman" panose="02020603050405020304" pitchFamily="18" charset="0"/>
              </a:rPr>
              <a:t>làm việc trong một căn phòng rất đơn sơ. Ngoài giờ lên lớp, ông thường xắn quần, lội trên những cánh đồng thí nghiệm. Ông là người đầu tiên ứng dụng một cách sáng tạo các k</a:t>
            </a:r>
            <a:r>
              <a:rPr lang="vi-VN" altLang="en-US" sz="2200" dirty="0">
                <a:latin typeface="Times New Roman" panose="02020603050405020304" pitchFamily="18" charset="0"/>
                <a:cs typeface="Times New Roman" panose="02020603050405020304" pitchFamily="18" charset="0"/>
              </a:rPr>
              <a:t>ĩ</a:t>
            </a:r>
            <a:r>
              <a:rPr lang="en-US" sz="2200" dirty="0">
                <a:latin typeface="Times New Roman" panose="02020603050405020304" pitchFamily="18" charset="0"/>
                <a:cs typeface="Times New Roman" panose="02020603050405020304" pitchFamily="18" charset="0"/>
              </a:rPr>
              <a:t> thuật canh tác của nước ngoài vào việc trồng lúa ở Việt Nam như: cấy chăng dây thẳng hàng, cấy ngửa tay để cây lúa không bị ngập quá sâu xuống bùn,..</a:t>
            </a:r>
          </a:p>
          <a:p>
            <a:r>
              <a:rPr lang="en-US" sz="2200" dirty="0">
                <a:latin typeface="Times New Roman" panose="02020603050405020304" pitchFamily="18" charset="0"/>
                <a:cs typeface="Times New Roman" panose="02020603050405020304" pitchFamily="18" charset="0"/>
              </a:rPr>
              <a:t>       Có lần, một người bạn nước ngoài gửi cho viện nghiên cứu của ông mười hạt thóc giống quý. Giữa lúc ấy, trời rét đậm. Ông Của bảo: “</a:t>
            </a:r>
            <a:r>
              <a:rPr lang="vi-VN" altLang="en-US" sz="2200" dirty="0">
                <a:latin typeface="Times New Roman" panose="02020603050405020304" pitchFamily="18" charset="0"/>
                <a:cs typeface="Times New Roman" panose="02020603050405020304" pitchFamily="18" charset="0"/>
              </a:rPr>
              <a:t>K</a:t>
            </a:r>
            <a:r>
              <a:rPr lang="en-US" sz="2200" dirty="0">
                <a:latin typeface="Times New Roman" panose="02020603050405020304" pitchFamily="18" charset="0"/>
                <a:cs typeface="Times New Roman" panose="02020603050405020304" pitchFamily="18" charset="0"/>
              </a:rPr>
              <a:t>hông thể để những hạt giống quý này nảy mầm rồi chết vì rét”. Ông chia mười hạt thóc giống làm hai phần. Năm hạt, ông gieo trong phòng thí nghiệm. Năm hạt còn lại, ông ngâm nước ấm, gói vào khăn, tối </a:t>
            </a:r>
            <a:r>
              <a:rPr lang="en-US" sz="2200" dirty="0" err="1">
                <a:latin typeface="Times New Roman" panose="02020603050405020304" pitchFamily="18" charset="0"/>
                <a:cs typeface="Times New Roman" panose="02020603050405020304" pitchFamily="18" charset="0"/>
              </a:rPr>
              <a:t>tối</a:t>
            </a:r>
            <a:r>
              <a:rPr lang="vi-VN" altLang="en-US" sz="2200" dirty="0" err="1">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ủ trong người, trùm chăn ngủ để hơi ấm</a:t>
            </a:r>
            <a:r>
              <a:rPr lang="vi-VN" altLang="en-US" sz="2200" dirty="0">
                <a:latin typeface="Times New Roman" panose="02020603050405020304" pitchFamily="18" charset="0"/>
                <a:cs typeface="Times New Roman" panose="02020603050405020304" pitchFamily="18" charset="0"/>
              </a:rPr>
              <a:t> của </a:t>
            </a:r>
            <a:r>
              <a:rPr lang="en-US" sz="2200" dirty="0">
                <a:latin typeface="Times New Roman" panose="02020603050405020304" pitchFamily="18" charset="0"/>
                <a:cs typeface="Times New Roman" panose="02020603050405020304" pitchFamily="18" charset="0"/>
              </a:rPr>
              <a:t>cơ thể làm cho thóc nảy mầm. Sau đợt rét kéo dài, chỉ </a:t>
            </a:r>
            <a:r>
              <a:rPr lang="en-US" sz="2200" dirty="0" err="1">
                <a:latin typeface="Times New Roman" panose="02020603050405020304" pitchFamily="18" charset="0"/>
                <a:cs typeface="Times New Roman" panose="02020603050405020304" pitchFamily="18" charset="0"/>
              </a:rPr>
              <a:t>có</a:t>
            </a:r>
            <a:r>
              <a:rPr lang="vi-VN" altLang="en-US" sz="2200" dirty="0" err="1">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năm hạt thó</a:t>
            </a:r>
            <a:r>
              <a:rPr lang="vi-VN" altLang="en-US" sz="2200" dirty="0">
                <a:latin typeface="Times New Roman" panose="02020603050405020304" pitchFamily="18" charset="0"/>
                <a:cs typeface="Times New Roman" panose="02020603050405020304" pitchFamily="18" charset="0"/>
              </a:rPr>
              <a:t>c </a:t>
            </a:r>
            <a:r>
              <a:rPr lang="en-US" sz="2200" dirty="0">
                <a:latin typeface="Times New Roman" panose="02020603050405020304" pitchFamily="18" charset="0"/>
                <a:cs typeface="Times New Roman" panose="02020603050405020304" pitchFamily="18" charset="0"/>
              </a:rPr>
              <a:t>ông Của ủ trong người là giữ được mầm xanh.</a:t>
            </a:r>
          </a:p>
          <a:p>
            <a:r>
              <a:rPr lang="en-US" sz="2200" dirty="0">
                <a:latin typeface="Times New Roman" panose="02020603050405020304" pitchFamily="18" charset="0"/>
                <a:cs typeface="Times New Roman" panose="02020603050405020304" pitchFamily="18" charset="0"/>
              </a:rPr>
              <a:t>      Ông Lương Định Của không còn nữa nhưng những giống cây ông để lại và tên tuổi ông vẫn còn khắc sâu trong tâm trí của người dân Việt Nam. Ông đã được Nhà nước trao tặng danh hiệu Anh hùng lao động, Huân chương Lao động hạng Nhất và giải thưởng Hồ Chí Minh</a:t>
            </a:r>
            <a:r>
              <a:rPr lang="vi-VN" altLang="en-US" sz="2200" dirty="0">
                <a:latin typeface="Times New Roman" panose="02020603050405020304" pitchFamily="18" charset="0"/>
                <a:cs typeface="Times New Roman" panose="02020603050405020304" pitchFamily="18" charset="0"/>
              </a:rPr>
              <a:t>.</a:t>
            </a:r>
          </a:p>
          <a:p>
            <a:r>
              <a:rPr lang="vi-VN" altLang="en-US" sz="2200" dirty="0">
                <a:latin typeface="Times New Roman" panose="02020603050405020304" pitchFamily="18" charset="0"/>
                <a:cs typeface="Times New Roman" panose="02020603050405020304" pitchFamily="18" charset="0"/>
              </a:rPr>
              <a:t>                                                                                                                                   Theo Minh Chuyên</a:t>
            </a: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410" y="18415"/>
            <a:ext cx="1186180" cy="10020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7"/>
                                        </p:tgtEl>
                                        <p:attrNameLst>
                                          <p:attrName>style.visibility</p:attrName>
                                        </p:attrNameLst>
                                      </p:cBhvr>
                                      <p:to>
                                        <p:strVal val="visible"/>
                                      </p:to>
                                    </p:set>
                                    <p:anim calcmode="discrete" valueType="clr">
                                      <p:cBhvr override="childStyle">
                                        <p:cTn id="7"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
                                        </p:tgtEl>
                                        <p:attrNameLst>
                                          <p:attrName>fillcolor</p:attrName>
                                        </p:attrNameLst>
                                      </p:cBhvr>
                                      <p:tavLst>
                                        <p:tav tm="0">
                                          <p:val>
                                            <p:clrVal>
                                              <a:schemeClr val="accent2"/>
                                            </p:clrVal>
                                          </p:val>
                                        </p:tav>
                                        <p:tav tm="50000">
                                          <p:val>
                                            <p:clrVal>
                                              <a:schemeClr val="hlink"/>
                                            </p:clrVal>
                                          </p:val>
                                        </p:tav>
                                      </p:tavLst>
                                    </p:anim>
                                    <p:set>
                                      <p:cBhvr>
                                        <p:cTn id="9" dur="80"/>
                                        <p:tgtEl>
                                          <p:spTgt spid="27"/>
                                        </p:tgtEl>
                                        <p:attrNameLst>
                                          <p:attrName>fill.type</p:attrName>
                                        </p:attrNameLst>
                                      </p:cBhvr>
                                      <p:to>
                                        <p:strVal val="solid"/>
                                      </p:to>
                                    </p:set>
                                  </p:childTnLst>
                                </p:cTn>
                              </p:par>
                              <p:par>
                                <p:cTn id="10" presetID="3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00" fill="hold"/>
                                        <p:tgtEl>
                                          <p:spTgt spid="36"/>
                                        </p:tgtEl>
                                        <p:attrNameLst>
                                          <p:attrName>ppt_w</p:attrName>
                                        </p:attrNameLst>
                                      </p:cBhvr>
                                      <p:tavLst>
                                        <p:tav tm="0">
                                          <p:val>
                                            <p:fltVal val="0"/>
                                          </p:val>
                                        </p:tav>
                                        <p:tav tm="100000">
                                          <p:val>
                                            <p:strVal val="#ppt_w"/>
                                          </p:val>
                                        </p:tav>
                                      </p:tavLst>
                                    </p:anim>
                                    <p:anim calcmode="lin" valueType="num">
                                      <p:cBhvr>
                                        <p:cTn id="13" dur="1000" fill="hold"/>
                                        <p:tgtEl>
                                          <p:spTgt spid="36"/>
                                        </p:tgtEl>
                                        <p:attrNameLst>
                                          <p:attrName>ppt_h</p:attrName>
                                        </p:attrNameLst>
                                      </p:cBhvr>
                                      <p:tavLst>
                                        <p:tav tm="0">
                                          <p:val>
                                            <p:fltVal val="0"/>
                                          </p:val>
                                        </p:tav>
                                        <p:tav tm="100000">
                                          <p:val>
                                            <p:strVal val="#ppt_h"/>
                                          </p:val>
                                        </p:tav>
                                      </p:tavLst>
                                    </p:anim>
                                    <p:anim calcmode="lin" valueType="num">
                                      <p:cBhvr>
                                        <p:cTn id="14" dur="1000" fill="hold"/>
                                        <p:tgtEl>
                                          <p:spTgt spid="36"/>
                                        </p:tgtEl>
                                        <p:attrNameLst>
                                          <p:attrName>style.rotation</p:attrName>
                                        </p:attrNameLst>
                                      </p:cBhvr>
                                      <p:tavLst>
                                        <p:tav tm="0">
                                          <p:val>
                                            <p:fltVal val="90"/>
                                          </p:val>
                                        </p:tav>
                                        <p:tav tm="100000">
                                          <p:val>
                                            <p:fltVal val="0"/>
                                          </p:val>
                                        </p:tav>
                                      </p:tavLst>
                                    </p:anim>
                                    <p:animEffect transition="in" filter="fade">
                                      <p:cBhvr>
                                        <p:cTn id="1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ông Trại ở Châu Âu Các Vector Hình ảnh | Định dạng hình ảnh CDR 400067767|  vn.lovepi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A_图片 4"/>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62280" y="306070"/>
            <a:ext cx="11002645" cy="558038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170035" y="4989830"/>
            <a:ext cx="2794635" cy="2104390"/>
          </a:xfrm>
          <a:prstGeom prst="rect">
            <a:avLst/>
          </a:prstGeom>
        </p:spPr>
      </p:pic>
      <p:pic>
        <p:nvPicPr>
          <p:cNvPr id="15" name="图片 35"/>
          <p:cNvPicPr>
            <a:picLocks noChangeAspect="1"/>
          </p:cNvPicPr>
          <p:nvPr/>
        </p:nvPicPr>
        <p:blipFill>
          <a:blip r:embed="rId6" cstate="screen"/>
          <a:stretch>
            <a:fillRect/>
          </a:stretch>
        </p:blipFill>
        <p:spPr>
          <a:xfrm>
            <a:off x="10934700" y="4864100"/>
            <a:ext cx="1744980" cy="1910715"/>
          </a:xfrm>
          <a:prstGeom prst="rect">
            <a:avLst/>
          </a:prstGeom>
        </p:spPr>
      </p:pic>
      <p:pic>
        <p:nvPicPr>
          <p:cNvPr id="16" name="图片 36" descr="图片包含 龙舌兰, 植物&#10;&#10;描述已自动生成"/>
          <p:cNvPicPr>
            <a:picLocks noChangeAspect="1"/>
          </p:cNvPicPr>
          <p:nvPr/>
        </p:nvPicPr>
        <p:blipFill>
          <a:blip r:embed="rId7" cstate="screen"/>
          <a:stretch>
            <a:fillRect/>
          </a:stretch>
        </p:blipFill>
        <p:spPr>
          <a:xfrm flipH="1">
            <a:off x="11027909" y="5212945"/>
            <a:ext cx="731521" cy="1213106"/>
          </a:xfrm>
          <a:prstGeom prst="rect">
            <a:avLst/>
          </a:prstGeom>
        </p:spPr>
      </p:pic>
      <p:pic>
        <p:nvPicPr>
          <p:cNvPr id="17" name="图片 26" descr="图片包含 哺乳动物, 动物&#10;&#10;描述已自动生成"/>
          <p:cNvPicPr>
            <a:picLocks noChangeAspect="1"/>
          </p:cNvPicPr>
          <p:nvPr/>
        </p:nvPicPr>
        <p:blipFill>
          <a:blip r:embed="rId8" cstate="screen"/>
          <a:stretch>
            <a:fillRect/>
          </a:stretch>
        </p:blipFill>
        <p:spPr>
          <a:xfrm flipH="1">
            <a:off x="103505" y="5886450"/>
            <a:ext cx="917575" cy="888365"/>
          </a:xfrm>
          <a:prstGeom prst="rect">
            <a:avLst/>
          </a:prstGeom>
        </p:spPr>
      </p:pic>
      <p:pic>
        <p:nvPicPr>
          <p:cNvPr id="18" name="图片 26" descr="图片包含 哺乳动物, 动物&#10;&#10;描述已自动生成"/>
          <p:cNvPicPr>
            <a:picLocks noChangeAspect="1"/>
          </p:cNvPicPr>
          <p:nvPr/>
        </p:nvPicPr>
        <p:blipFill>
          <a:blip r:embed="rId8" cstate="screen"/>
          <a:stretch>
            <a:fillRect/>
          </a:stretch>
        </p:blipFill>
        <p:spPr>
          <a:xfrm flipH="1">
            <a:off x="11028045" y="2253615"/>
            <a:ext cx="951865" cy="921385"/>
          </a:xfrm>
          <a:prstGeom prst="rect">
            <a:avLst/>
          </a:prstGeom>
        </p:spPr>
      </p:pic>
      <p:sp>
        <p:nvSpPr>
          <p:cNvPr id="19" name="TextBox 18"/>
          <p:cNvSpPr txBox="1"/>
          <p:nvPr/>
        </p:nvSpPr>
        <p:spPr>
          <a:xfrm>
            <a:off x="958850" y="1565910"/>
            <a:ext cx="9505315" cy="1105535"/>
          </a:xfrm>
          <a:prstGeom prst="rect">
            <a:avLst/>
          </a:prstGeom>
          <a:noFill/>
        </p:spPr>
        <p:txBody>
          <a:bodyPr wrap="square" lIns="121917" tIns="60958" rIns="121917" bIns="60958" rtlCol="0">
            <a:spAutoFit/>
          </a:bodyPr>
          <a:lstStyle/>
          <a:p>
            <a:pPr algn="ctr"/>
            <a:r>
              <a:rPr lang="en-US" altLang="en-US" sz="3200" b="1" dirty="0">
                <a:solidFill>
                  <a:srgbClr val="FF0000"/>
                </a:solidFill>
                <a:latin typeface="Times New Roman" panose="02020603050405020304" pitchFamily="18" charset="0"/>
              </a:rPr>
              <a:t>1.</a:t>
            </a:r>
            <a:r>
              <a:rPr lang="vi-VN" altLang="en-US" sz="3200" b="1" dirty="0">
                <a:solidFill>
                  <a:srgbClr val="FF0000"/>
                </a:solidFill>
                <a:latin typeface="Times New Roman" panose="02020603050405020304" pitchFamily="18" charset="0"/>
              </a:rPr>
              <a:t>  Đọc đoạn văn giới thiệu tài năng đặc biệt của ông Yết Kiêu.</a:t>
            </a:r>
            <a:endParaRPr lang="vi-VN" alt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extBox 18"/>
          <p:cNvSpPr txBox="1"/>
          <p:nvPr/>
        </p:nvSpPr>
        <p:spPr>
          <a:xfrm>
            <a:off x="1251585" y="2578100"/>
            <a:ext cx="9212580" cy="2634615"/>
          </a:xfrm>
          <a:prstGeom prst="rect">
            <a:avLst/>
          </a:prstGeom>
          <a:noFill/>
        </p:spPr>
        <p:txBody>
          <a:bodyPr wrap="square" lIns="121917" tIns="60958" rIns="121917" bIns="60958" rtlCol="0">
            <a:noAutofit/>
          </a:bodyPr>
          <a:lstStyle/>
          <a:p>
            <a:pPr algn="just"/>
            <a:r>
              <a:rPr lang="vi-VN" altLang="en-US" sz="3200" b="1" dirty="0">
                <a:solidFill>
                  <a:schemeClr val="tx1"/>
                </a:solidFill>
                <a:latin typeface="Times New Roman" panose="02020603050405020304" pitchFamily="18" charset="0"/>
              </a:rPr>
              <a:t>    </a:t>
            </a:r>
            <a:r>
              <a:rPr lang="en-US" altLang="en-US" sz="3200" dirty="0">
                <a:solidFill>
                  <a:schemeClr val="tx1"/>
                </a:solidFill>
                <a:latin typeface="Times New Roman" panose="02020603050405020304" pitchFamily="18" charset="0"/>
              </a:rPr>
              <a:t>Thời nhà Trần có một người tên là Yết Kiêu, sức khỏe phi thường. Đặc biệt, ông bơi lội rất giỏi. Mỗi lần ông lặn xuống biển, người ta cứ tưởng như ông đi trên đất liền. Nhiều khi ông sống ở dưới nước sáu, bảy ngày mới lên. </a:t>
            </a:r>
            <a:endParaRPr lang="vi-VN" altLang="en-US" sz="3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 grpId="0"/>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799914" y="1492997"/>
            <a:ext cx="2145665" cy="631190"/>
          </a:xfrm>
          <a:prstGeom prst="rect">
            <a:avLst/>
          </a:prstGeom>
        </p:spPr>
      </p:pic>
      <p:pic>
        <p:nvPicPr>
          <p:cNvPr id="11" name="图片 10"/>
          <p:cNvPicPr>
            <a:picLocks noChangeAspect="1"/>
          </p:cNvPicPr>
          <p:nvPr/>
        </p:nvPicPr>
        <p:blipFill>
          <a:blip r:embed="rId5"/>
          <a:stretch>
            <a:fillRect/>
          </a:stretch>
        </p:blipFill>
        <p:spPr>
          <a:xfrm flipV="1">
            <a:off x="3452686" y="4344520"/>
            <a:ext cx="5179051" cy="2095500"/>
          </a:xfrm>
          <a:prstGeom prst="rect">
            <a:avLst/>
          </a:prstGeom>
        </p:spPr>
      </p:pic>
      <p:pic>
        <p:nvPicPr>
          <p:cNvPr id="12" name="图片 11"/>
          <p:cNvPicPr>
            <a:picLocks noChangeAspect="1"/>
          </p:cNvPicPr>
          <p:nvPr/>
        </p:nvPicPr>
        <p:blipFill>
          <a:blip r:embed="rId6"/>
          <a:stretch>
            <a:fillRect/>
          </a:stretch>
        </p:blipFill>
        <p:spPr>
          <a:xfrm>
            <a:off x="10290634" y="547221"/>
            <a:ext cx="1277451" cy="1160556"/>
          </a:xfrm>
          <a:prstGeom prst="rect">
            <a:avLst/>
          </a:prstGeom>
        </p:spPr>
      </p:pic>
      <p:pic>
        <p:nvPicPr>
          <p:cNvPr id="14" name="PA_图片 3" descr="图片包含 室内, 墙壁&#10;&#10;已生成高可信度的说明"/>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8100" y="-144145"/>
            <a:ext cx="12056745" cy="6985000"/>
          </a:xfrm>
          <a:prstGeom prst="rect">
            <a:avLst/>
          </a:prstGeom>
        </p:spPr>
      </p:pic>
      <p:sp>
        <p:nvSpPr>
          <p:cNvPr id="15" name="Text Box 7"/>
          <p:cNvSpPr txBox="1">
            <a:spLocks noChangeArrowheads="1"/>
          </p:cNvSpPr>
          <p:nvPr/>
        </p:nvSpPr>
        <p:spPr bwMode="gray">
          <a:xfrm>
            <a:off x="2209800" y="2559685"/>
            <a:ext cx="9110980" cy="242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71500" indent="-571500">
              <a:spcBef>
                <a:spcPct val="50000"/>
              </a:spcBef>
              <a:buFontTx/>
              <a:buChar char="-"/>
            </a:pPr>
            <a:r>
              <a:rPr lang="en-US" altLang="en-US" b="1" dirty="0">
                <a:solidFill>
                  <a:schemeClr val="accent1"/>
                </a:solidFill>
                <a:latin typeface="Times New Roman" panose="02020603050405020304" pitchFamily="18" charset="0"/>
                <a:cs typeface="Times New Roman" panose="02020603050405020304" pitchFamily="18" charset="0"/>
              </a:rPr>
              <a:t>Đọc lại toàn bộ bài đọc</a:t>
            </a:r>
          </a:p>
          <a:p>
            <a:pPr marL="571500" indent="-571500">
              <a:spcBef>
                <a:spcPct val="50000"/>
              </a:spcBef>
              <a:buFontTx/>
              <a:buChar char="-"/>
            </a:pPr>
            <a:r>
              <a:rPr lang="vi-VN" altLang="en-US" b="1">
                <a:solidFill>
                  <a:schemeClr val="accent1"/>
                </a:solidFill>
                <a:latin typeface="Times New Roman" panose="02020603050405020304" pitchFamily="18" charset="0"/>
                <a:cs typeface="Times New Roman" panose="02020603050405020304" pitchFamily="18" charset="0"/>
                <a:sym typeface="+mn-ea"/>
              </a:rPr>
              <a:t>T</a:t>
            </a:r>
            <a:r>
              <a:rPr lang="en-US" b="1">
                <a:solidFill>
                  <a:schemeClr val="accent1"/>
                </a:solidFill>
                <a:latin typeface="Times New Roman" panose="02020603050405020304" pitchFamily="18" charset="0"/>
                <a:cs typeface="Times New Roman" panose="02020603050405020304" pitchFamily="18" charset="0"/>
                <a:sym typeface="+mn-ea"/>
              </a:rPr>
              <a:t>ìm hiểu thông tin về một nhân vật có tài trong những câu chuyện em đã được học hoặc đã được nghe kể để chuẩn bị cho bài viết 2.</a:t>
            </a:r>
            <a:endParaRPr lang="en-US" b="1">
              <a:solidFill>
                <a:schemeClr val="accent1"/>
              </a:solidFill>
              <a:latin typeface="Times New Roman" panose="02020603050405020304" pitchFamily="18" charset="0"/>
              <a:cs typeface="Times New Roman" panose="02020603050405020304" pitchFamily="18" charset="0"/>
            </a:endParaRPr>
          </a:p>
          <a:p>
            <a:pPr marL="571500" indent="-571500">
              <a:spcBef>
                <a:spcPct val="50000"/>
              </a:spcBef>
              <a:buFontTx/>
              <a:buChar char="-"/>
            </a:pPr>
            <a:endParaRPr lang="en-US" altLang="en-US" b="1" dirty="0">
              <a:solidFill>
                <a:schemeClr val="accent1"/>
              </a:solidFill>
              <a:latin typeface="Times New Roman" panose="02020603050405020304" pitchFamily="18" charset="0"/>
              <a:cs typeface="Times New Roman" panose="02020603050405020304" pitchFamily="18" charset="0"/>
            </a:endParaRPr>
          </a:p>
        </p:txBody>
      </p:sp>
      <p:sp>
        <p:nvSpPr>
          <p:cNvPr id="16" name="Text Box 7"/>
          <p:cNvSpPr txBox="1">
            <a:spLocks noChangeArrowheads="1"/>
          </p:cNvSpPr>
          <p:nvPr/>
        </p:nvSpPr>
        <p:spPr bwMode="gray">
          <a:xfrm>
            <a:off x="5179060" y="215900"/>
            <a:ext cx="234823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4800" b="1" dirty="0" err="1">
                <a:solidFill>
                  <a:srgbClr val="FF0000"/>
                </a:solidFill>
                <a:latin typeface="Times New Roman" panose="02020603050405020304" pitchFamily="18" charset="0"/>
                <a:cs typeface="Times New Roman" panose="02020603050405020304" pitchFamily="18" charset="0"/>
              </a:rPr>
              <a:t>Dặn</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dò</a:t>
            </a:r>
            <a:endParaRPr lang="en-US" altLang="en-US" sz="4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ông Trại ở Châu Âu Các Vector Hình ảnh | Định dạng hình ảnh CDR 400067767|  vn.lovepi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A_图片 4"/>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116965" y="-33020"/>
            <a:ext cx="10235565" cy="6095365"/>
          </a:xfrm>
          <a:prstGeom prst="rect">
            <a:avLst/>
          </a:prstGeom>
        </p:spPr>
      </p:pic>
      <p:pic>
        <p:nvPicPr>
          <p:cNvPr id="15" name="图片 35"/>
          <p:cNvPicPr>
            <a:picLocks noChangeAspect="1"/>
          </p:cNvPicPr>
          <p:nvPr/>
        </p:nvPicPr>
        <p:blipFill>
          <a:blip r:embed="rId5" cstate="screen"/>
          <a:stretch>
            <a:fillRect/>
          </a:stretch>
        </p:blipFill>
        <p:spPr>
          <a:xfrm>
            <a:off x="11745595" y="5901690"/>
            <a:ext cx="695960" cy="949960"/>
          </a:xfrm>
          <a:prstGeom prst="rect">
            <a:avLst/>
          </a:prstGeom>
        </p:spPr>
      </p:pic>
      <p:pic>
        <p:nvPicPr>
          <p:cNvPr id="16" name="图片 36" descr="图片包含 龙舌兰, 植物&#10;&#10;描述已自动生成"/>
          <p:cNvPicPr>
            <a:picLocks noChangeAspect="1"/>
          </p:cNvPicPr>
          <p:nvPr/>
        </p:nvPicPr>
        <p:blipFill>
          <a:blip r:embed="rId6" cstate="screen"/>
          <a:stretch>
            <a:fillRect/>
          </a:stretch>
        </p:blipFill>
        <p:spPr>
          <a:xfrm flipH="1">
            <a:off x="11487150" y="6062345"/>
            <a:ext cx="475615" cy="789305"/>
          </a:xfrm>
          <a:prstGeom prst="rect">
            <a:avLst/>
          </a:prstGeom>
        </p:spPr>
      </p:pic>
      <p:pic>
        <p:nvPicPr>
          <p:cNvPr id="17" name="图片 26" descr="图片包含 哺乳动物, 动物&#10;&#10;描述已自动生成"/>
          <p:cNvPicPr>
            <a:picLocks noChangeAspect="1"/>
          </p:cNvPicPr>
          <p:nvPr/>
        </p:nvPicPr>
        <p:blipFill>
          <a:blip r:embed="rId7" cstate="screen"/>
          <a:stretch>
            <a:fillRect/>
          </a:stretch>
        </p:blipFill>
        <p:spPr>
          <a:xfrm flipH="1">
            <a:off x="0" y="6224270"/>
            <a:ext cx="648335" cy="627380"/>
          </a:xfrm>
          <a:prstGeom prst="rect">
            <a:avLst/>
          </a:prstGeom>
        </p:spPr>
      </p:pic>
      <p:sp>
        <p:nvSpPr>
          <p:cNvPr id="19" name="TextBox 18"/>
          <p:cNvSpPr txBox="1"/>
          <p:nvPr/>
        </p:nvSpPr>
        <p:spPr>
          <a:xfrm>
            <a:off x="1734820" y="2135505"/>
            <a:ext cx="8721725" cy="1105535"/>
          </a:xfrm>
          <a:prstGeom prst="rect">
            <a:avLst/>
          </a:prstGeom>
          <a:noFill/>
        </p:spPr>
        <p:txBody>
          <a:bodyPr wrap="square" lIns="121917" tIns="60958" rIns="121917" bIns="60958" rtlCol="0">
            <a:spAutoFit/>
          </a:bodyPr>
          <a:lstStyle/>
          <a:p>
            <a:pPr algn="ctr"/>
            <a:r>
              <a:rPr lang="vi-VN" altLang="en-US" sz="3200" b="1" dirty="0">
                <a:solidFill>
                  <a:srgbClr val="FF0000"/>
                </a:solidFill>
                <a:latin typeface="Times New Roman" panose="02020603050405020304" pitchFamily="18" charset="0"/>
                <a:cs typeface="Times New Roman" panose="02020603050405020304" pitchFamily="18" charset="0"/>
              </a:rPr>
              <a:t>2. Đọc đoạn văn kể lại việc Yết Kiêu đến gặp vua xin đi đánh giặc và cách đánh giặc của Yết Kiêu.</a:t>
            </a:r>
            <a:endParaRPr lang="en-US" sz="320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170035" y="4989830"/>
            <a:ext cx="2794635" cy="21043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ông Trại ở Châu Âu Các Vector Hình ảnh | Định dạng hình ảnh CDR 400067767|  vn.lovepi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A_图片 4"/>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03505" y="-292100"/>
            <a:ext cx="12724130" cy="6938010"/>
          </a:xfrm>
          <a:prstGeom prst="rect">
            <a:avLst/>
          </a:prstGeom>
        </p:spPr>
      </p:pic>
      <p:pic>
        <p:nvPicPr>
          <p:cNvPr id="15" name="图片 35"/>
          <p:cNvPicPr>
            <a:picLocks noChangeAspect="1"/>
          </p:cNvPicPr>
          <p:nvPr/>
        </p:nvPicPr>
        <p:blipFill>
          <a:blip r:embed="rId5" cstate="screen"/>
          <a:stretch>
            <a:fillRect/>
          </a:stretch>
        </p:blipFill>
        <p:spPr>
          <a:xfrm>
            <a:off x="11175365" y="5127625"/>
            <a:ext cx="1504315" cy="1647190"/>
          </a:xfrm>
          <a:prstGeom prst="rect">
            <a:avLst/>
          </a:prstGeom>
        </p:spPr>
      </p:pic>
      <p:pic>
        <p:nvPicPr>
          <p:cNvPr id="16" name="图片 36" descr="图片包含 龙舌兰, 植物&#10;&#10;描述已自动生成"/>
          <p:cNvPicPr>
            <a:picLocks noChangeAspect="1"/>
          </p:cNvPicPr>
          <p:nvPr/>
        </p:nvPicPr>
        <p:blipFill>
          <a:blip r:embed="rId6" cstate="screen"/>
          <a:stretch>
            <a:fillRect/>
          </a:stretch>
        </p:blipFill>
        <p:spPr>
          <a:xfrm flipH="1">
            <a:off x="11175365" y="5457190"/>
            <a:ext cx="584200" cy="968375"/>
          </a:xfrm>
          <a:prstGeom prst="rect">
            <a:avLst/>
          </a:prstGeom>
        </p:spPr>
      </p:pic>
      <p:pic>
        <p:nvPicPr>
          <p:cNvPr id="17" name="图片 26" descr="图片包含 哺乳动物, 动物&#10;&#10;描述已自动生成"/>
          <p:cNvPicPr>
            <a:picLocks noChangeAspect="1"/>
          </p:cNvPicPr>
          <p:nvPr/>
        </p:nvPicPr>
        <p:blipFill>
          <a:blip r:embed="rId7" cstate="screen"/>
          <a:stretch>
            <a:fillRect/>
          </a:stretch>
        </p:blipFill>
        <p:spPr>
          <a:xfrm flipH="1">
            <a:off x="103505" y="5886450"/>
            <a:ext cx="917575" cy="888365"/>
          </a:xfrm>
          <a:prstGeom prst="rect">
            <a:avLst/>
          </a:prstGeom>
        </p:spPr>
      </p:pic>
      <p:sp>
        <p:nvSpPr>
          <p:cNvPr id="2" name="Text Box 1"/>
          <p:cNvSpPr txBox="1"/>
          <p:nvPr/>
        </p:nvSpPr>
        <p:spPr>
          <a:xfrm>
            <a:off x="1021080" y="1604010"/>
            <a:ext cx="10738485" cy="4010025"/>
          </a:xfrm>
          <a:prstGeom prst="rect">
            <a:avLst/>
          </a:prstGeom>
          <a:noFill/>
        </p:spPr>
        <p:txBody>
          <a:bodyPr wrap="square" rtlCol="0">
            <a:noAutofit/>
          </a:bodyPr>
          <a:lstStyle/>
          <a:p>
            <a:r>
              <a:rPr lang="vi-VN" altLang="en-US"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Hồi ấy, giặc Nguyên sang cướp nước ta. Chúng cho một trăm chiếc tàu lớn tiến vào cửa biển Vạn Ninh. Nhà vua sai sứ giả đi tìm người đánh giặc. Yết Kiêu bèn tìm đến, tâu vua rằng: </a:t>
            </a:r>
          </a:p>
          <a:p>
            <a:r>
              <a:rPr lang="vi-VN" altLang="en-US"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Thần tuy tài hèn sức yếu nhưng cũng quyết cho lũ giặc vào bụng cá.</a:t>
            </a:r>
          </a:p>
          <a:p>
            <a:r>
              <a:rPr lang="vi-VN" altLang="en-US"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Vua hỏi:</a:t>
            </a:r>
          </a:p>
          <a:p>
            <a:r>
              <a:rPr lang="vi-VN" altLang="en-US"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Nhà ngươi cần bao nhiêu người, bao nhiêu thuyền bè?</a:t>
            </a:r>
          </a:p>
          <a:p>
            <a:r>
              <a:rPr lang="vi-VN" altLang="en-US"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Tâu bệ hạ, thần chỉ cần một cái dùi sắt, một chiếc búa – ông đáp.</a:t>
            </a:r>
          </a:p>
          <a:p>
            <a:r>
              <a:rPr lang="en-US" sz="2800">
                <a:latin typeface="Times New Roman" panose="02020603050405020304" pitchFamily="18" charset="0"/>
                <a:cs typeface="Times New Roman" panose="02020603050405020304" pitchFamily="18" charset="0"/>
              </a:rPr>
              <a:t>     Một mình ông lặn xuống biển, tìm đáy tàu giặc, đục thủng tàu. Tàu giặc đắm hết chiếc này đến chiếc khác. Quân giặc vô cùng sợ hãi. </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ông Trại ở Châu Âu Các Vector Hình ảnh | Định dạng hình ảnh CDR 400067767|  vn.lovepi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A_图片 4"/>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741045" y="0"/>
            <a:ext cx="10905490" cy="6409055"/>
          </a:xfrm>
          <a:prstGeom prst="rect">
            <a:avLst/>
          </a:prstGeom>
        </p:spPr>
      </p:pic>
      <p:pic>
        <p:nvPicPr>
          <p:cNvPr id="17" name="图片 26" descr="图片包含 哺乳动物, 动物&#10;&#10;描述已自动生成"/>
          <p:cNvPicPr>
            <a:picLocks noChangeAspect="1"/>
          </p:cNvPicPr>
          <p:nvPr/>
        </p:nvPicPr>
        <p:blipFill>
          <a:blip r:embed="rId5" cstate="screen"/>
          <a:stretch>
            <a:fillRect/>
          </a:stretch>
        </p:blipFill>
        <p:spPr>
          <a:xfrm flipH="1">
            <a:off x="84455" y="5816600"/>
            <a:ext cx="827405" cy="800735"/>
          </a:xfrm>
          <a:prstGeom prst="rect">
            <a:avLst/>
          </a:prstGeom>
        </p:spPr>
      </p:pic>
      <p:sp>
        <p:nvSpPr>
          <p:cNvPr id="2" name="Text Box 1"/>
          <p:cNvSpPr txBox="1"/>
          <p:nvPr/>
        </p:nvSpPr>
        <p:spPr>
          <a:xfrm>
            <a:off x="1174115" y="2272030"/>
            <a:ext cx="9844405" cy="1076325"/>
          </a:xfrm>
          <a:prstGeom prst="rect">
            <a:avLst/>
          </a:prstGeom>
          <a:noFill/>
        </p:spPr>
        <p:txBody>
          <a:bodyPr wrap="square" rtlCol="0">
            <a:spAutoFit/>
          </a:bodyPr>
          <a:lstStyle/>
          <a:p>
            <a:pPr algn="ctr"/>
            <a:r>
              <a:rPr lang="vi-VN" altLang="en-US" sz="3200" b="1">
                <a:solidFill>
                  <a:srgbClr val="FF0000"/>
                </a:solidFill>
                <a:latin typeface="Times New Roman" panose="02020603050405020304" pitchFamily="18" charset="0"/>
                <a:cs typeface="Times New Roman" panose="02020603050405020304" pitchFamily="18" charset="0"/>
              </a:rPr>
              <a:t>3. Đọc đoạn văn nói về dũng khí và sự khôn ngoan của Yết Kiêu khi rơi vào tay giặc.</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170035" y="4989830"/>
            <a:ext cx="2794635" cy="21043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ông Trại ở Châu Âu Các Vector Hình ảnh | Định dạng hình ảnh CDR 400067767|  vn.lovepi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A_图片 4"/>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60350" y="-1409065"/>
            <a:ext cx="13252450" cy="8267065"/>
          </a:xfrm>
          <a:prstGeom prst="rect">
            <a:avLst/>
          </a:prstGeom>
        </p:spPr>
      </p:pic>
      <p:pic>
        <p:nvPicPr>
          <p:cNvPr id="15" name="图片 35"/>
          <p:cNvPicPr>
            <a:picLocks noChangeAspect="1"/>
          </p:cNvPicPr>
          <p:nvPr/>
        </p:nvPicPr>
        <p:blipFill>
          <a:blip r:embed="rId5" cstate="screen"/>
          <a:stretch>
            <a:fillRect/>
          </a:stretch>
        </p:blipFill>
        <p:spPr>
          <a:xfrm>
            <a:off x="11175365" y="5127625"/>
            <a:ext cx="1504315" cy="1647190"/>
          </a:xfrm>
          <a:prstGeom prst="rect">
            <a:avLst/>
          </a:prstGeom>
        </p:spPr>
      </p:pic>
      <p:pic>
        <p:nvPicPr>
          <p:cNvPr id="16" name="图片 36" descr="图片包含 龙舌兰, 植物&#10;&#10;描述已自动生成"/>
          <p:cNvPicPr>
            <a:picLocks noChangeAspect="1"/>
          </p:cNvPicPr>
          <p:nvPr/>
        </p:nvPicPr>
        <p:blipFill>
          <a:blip r:embed="rId6" cstate="screen"/>
          <a:stretch>
            <a:fillRect/>
          </a:stretch>
        </p:blipFill>
        <p:spPr>
          <a:xfrm flipH="1">
            <a:off x="11175365" y="5457190"/>
            <a:ext cx="584200" cy="968375"/>
          </a:xfrm>
          <a:prstGeom prst="rect">
            <a:avLst/>
          </a:prstGeom>
        </p:spPr>
      </p:pic>
      <p:sp>
        <p:nvSpPr>
          <p:cNvPr id="2" name="Text Box 1"/>
          <p:cNvSpPr txBox="1"/>
          <p:nvPr/>
        </p:nvSpPr>
        <p:spPr>
          <a:xfrm>
            <a:off x="850265" y="563245"/>
            <a:ext cx="11031220" cy="4010025"/>
          </a:xfrm>
          <a:prstGeom prst="rect">
            <a:avLst/>
          </a:prstGeom>
          <a:noFill/>
        </p:spPr>
        <p:txBody>
          <a:bodyPr wrap="square" rtlCol="0">
            <a:noAutofit/>
          </a:bodyPr>
          <a:lstStyle/>
          <a:p>
            <a:pPr algn="just"/>
            <a:r>
              <a:rPr lang="vi-VN" altLang="en-US" sz="2800">
                <a:latin typeface="Times New Roman" panose="02020603050405020304" pitchFamily="18" charset="0"/>
                <a:cs typeface="Times New Roman" panose="02020603050405020304" pitchFamily="18" charset="0"/>
              </a:rPr>
              <a:t>    Mãi về sau, giặc đem một cái ống nhòm thủy tinh có phép nhìn thấu qua nước, thấy ông đi lại thoăn thoắt như đi trên bộ. Chúng bèn đem cái vó bằng sắt, nhân lúc ông đang mải đục một chiếc tàu, buông xuống chụp lấy ông. Bắt được Yết Kiêu, giặc tra khảo ông:</a:t>
            </a:r>
            <a:endParaRPr lang="en-US" sz="2800">
              <a:latin typeface="Times New Roman" panose="02020603050405020304" pitchFamily="18" charset="0"/>
              <a:cs typeface="Times New Roman" panose="02020603050405020304" pitchFamily="18" charset="0"/>
            </a:endParaRPr>
          </a:p>
          <a:p>
            <a:pPr algn="just"/>
            <a:r>
              <a:rPr lang="vi-VN" altLang="en-US"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Nước Nam có bao nhiêu kẻ lặn được như ngươi? </a:t>
            </a:r>
          </a:p>
          <a:p>
            <a:pPr algn="just"/>
            <a:r>
              <a:rPr lang="vi-VN" altLang="en-US"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Ông bảo chúng: </a:t>
            </a:r>
          </a:p>
          <a:p>
            <a:pPr algn="just"/>
            <a:r>
              <a:rPr lang="vi-VN" altLang="en-US"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Không kể những người đi lại dưới nước suốt mười ngày không lên, còn như hạng ta thì một trăm chiếc tàu của chúng bay cũng không chở hết. </a:t>
            </a:r>
          </a:p>
          <a:p>
            <a:pPr algn="just"/>
            <a:r>
              <a:rPr lang="en-US" sz="2800">
                <a:latin typeface="Times New Roman" panose="02020603050405020304" pitchFamily="18" charset="0"/>
                <a:cs typeface="Times New Roman" panose="02020603050405020304" pitchFamily="18" charset="0"/>
              </a:rPr>
              <a:t>    Giặc dụ dỗ ông đưa chúng đi bắt những người khác. Ông giả vờ nghe theo, rồi thừa lúc chúng vô ý, nhảy xuống nước trốn đi. Bấy giờ quân giặc đã bị thiệt hại khá nặng, lại nghe nói nước Nam nhiều người có tài lặn nên đành phải quay tàu trở về, không dám quấy nhiễu nữa. </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Google Shape;939;p4"/>
          <p:cNvPicPr preferRelativeResize="0"/>
          <p:nvPr/>
        </p:nvPicPr>
        <p:blipFill rotWithShape="1">
          <a:blip r:embed="rId3"/>
          <a:srcRect l="39046" r="-127"/>
          <a:stretch>
            <a:fillRect/>
          </a:stretch>
        </p:blipFill>
        <p:spPr>
          <a:xfrm flipH="1">
            <a:off x="7845425" y="1222375"/>
            <a:ext cx="3668395" cy="3977005"/>
          </a:xfrm>
          <a:prstGeom prst="round1Rect">
            <a:avLst>
              <a:gd name="adj" fmla="val 50000"/>
            </a:avLst>
          </a:prstGeom>
          <a:noFill/>
          <a:ln>
            <a:noFill/>
          </a:ln>
        </p:spPr>
      </p:pic>
      <p:sp>
        <p:nvSpPr>
          <p:cNvPr id="4" name="Google Shape;942;p4"/>
          <p:cNvSpPr/>
          <p:nvPr/>
        </p:nvSpPr>
        <p:spPr>
          <a:xfrm>
            <a:off x="597535" y="2449195"/>
            <a:ext cx="6893560" cy="2336165"/>
          </a:xfrm>
          <a:prstGeom prst="rect">
            <a:avLst/>
          </a:prstGeom>
          <a:noFill/>
          <a:ln>
            <a:noFill/>
          </a:ln>
        </p:spPr>
        <p:txBody>
          <a:bodyPr spcFirstLastPara="1" wrap="square" lIns="121900" tIns="60933" rIns="121900" bIns="60933" anchor="t" anchorCtr="0">
            <a:spAutoFit/>
          </a:bodyPr>
          <a:lstStyle/>
          <a:p>
            <a:pPr marL="342900" indent="-342900" algn="just">
              <a:lnSpc>
                <a:spcPct val="150000"/>
              </a:lnSpc>
              <a:buClr>
                <a:srgbClr val="000000"/>
              </a:buClr>
              <a:buSzPts val="2200"/>
              <a:buFont typeface="Arial" panose="020B0604020202020204" pitchFamily="34" charset="0"/>
              <a:buChar char="•"/>
            </a:pPr>
            <a:r>
              <a:rPr lang="en-US" sz="2400" kern="0" dirty="0" err="1">
                <a:solidFill>
                  <a:schemeClr val="tx1"/>
                </a:solidFill>
                <a:latin typeface="UTM Avo" panose="02040603050506020204" pitchFamily="18" charset="0"/>
                <a:cs typeface="Arial" panose="020B0604020202020204"/>
                <a:sym typeface="Arial" panose="020B0604020202020204"/>
              </a:rPr>
              <a:t>Ông</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là</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một</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trong</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những</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nhà</a:t>
            </a:r>
            <a:r>
              <a:rPr lang="en-US" sz="2400" kern="0" dirty="0">
                <a:solidFill>
                  <a:schemeClr val="tx1"/>
                </a:solidFill>
                <a:latin typeface="UTM Avo" panose="02040603050506020204" pitchFamily="18" charset="0"/>
                <a:cs typeface="Arial" panose="020B0604020202020204"/>
                <a:sym typeface="Arial" panose="020B0604020202020204"/>
              </a:rPr>
              <a:t> khoa </a:t>
            </a:r>
            <a:r>
              <a:rPr lang="en-US" sz="2400" kern="0" dirty="0" err="1">
                <a:solidFill>
                  <a:schemeClr val="tx1"/>
                </a:solidFill>
                <a:latin typeface="UTM Avo" panose="02040603050506020204" pitchFamily="18" charset="0"/>
                <a:cs typeface="Arial" panose="020B0604020202020204"/>
                <a:sym typeface="Arial" panose="020B0604020202020204"/>
              </a:rPr>
              <a:t>học</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tài</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năng</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của</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Việt</a:t>
            </a:r>
            <a:r>
              <a:rPr lang="en-US" sz="2400" kern="0" dirty="0">
                <a:solidFill>
                  <a:schemeClr val="tx1"/>
                </a:solidFill>
                <a:latin typeface="UTM Avo" panose="02040603050506020204" pitchFamily="18" charset="0"/>
                <a:cs typeface="Arial" panose="020B0604020202020204"/>
                <a:sym typeface="Arial" panose="020B0604020202020204"/>
              </a:rPr>
              <a:t> Nam. </a:t>
            </a:r>
            <a:endParaRPr sz="2400" kern="0" dirty="0">
              <a:solidFill>
                <a:schemeClr val="tx1"/>
              </a:solidFill>
              <a:latin typeface="UTM Avo" panose="02040603050506020204" pitchFamily="18" charset="0"/>
              <a:cs typeface="Arial" panose="020B0604020202020204"/>
              <a:sym typeface="Arial" panose="020B0604020202020204"/>
            </a:endParaRPr>
          </a:p>
          <a:p>
            <a:pPr marL="342900" indent="-342900" algn="just">
              <a:lnSpc>
                <a:spcPct val="150000"/>
              </a:lnSpc>
              <a:buClr>
                <a:srgbClr val="000000"/>
              </a:buClr>
              <a:buSzPts val="2200"/>
              <a:buFont typeface="Arial" panose="020B0604020202020204" pitchFamily="34" charset="0"/>
              <a:buChar char="•"/>
            </a:pPr>
            <a:r>
              <a:rPr lang="en-US" sz="2400" kern="0" dirty="0" err="1">
                <a:solidFill>
                  <a:schemeClr val="tx1"/>
                </a:solidFill>
                <a:latin typeface="UTM Avo" panose="02040603050506020204" pitchFamily="18" charset="0"/>
                <a:cs typeface="Arial" panose="020B0604020202020204"/>
                <a:sym typeface="Arial" panose="020B0604020202020204"/>
              </a:rPr>
              <a:t>Ông</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được</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xem</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là</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nhà</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bác</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học</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của</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đồng</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ruộng</a:t>
            </a:r>
            <a:r>
              <a:rPr lang="en-US" sz="2400" kern="0" dirty="0">
                <a:solidFill>
                  <a:schemeClr val="tx1"/>
                </a:solidFill>
                <a:latin typeface="UTM Avo" panose="02040603050506020204" pitchFamily="18" charset="0"/>
                <a:cs typeface="Arial" panose="020B0604020202020204"/>
                <a:sym typeface="Arial" panose="020B0604020202020204"/>
              </a:rPr>
              <a:t>.</a:t>
            </a:r>
          </a:p>
        </p:txBody>
      </p:sp>
      <p:sp>
        <p:nvSpPr>
          <p:cNvPr id="5" name="Text Box 4"/>
          <p:cNvSpPr txBox="1"/>
          <p:nvPr/>
        </p:nvSpPr>
        <p:spPr>
          <a:xfrm>
            <a:off x="1060450" y="1422400"/>
            <a:ext cx="6784975" cy="583565"/>
          </a:xfrm>
          <a:prstGeom prst="rect">
            <a:avLst/>
          </a:prstGeom>
          <a:noFill/>
        </p:spPr>
        <p:txBody>
          <a:bodyPr wrap="square" rtlCol="0" anchor="t">
            <a:spAutoFit/>
          </a:bodyPr>
          <a:lstStyle/>
          <a:p>
            <a:r>
              <a:rPr lang="en-US" sz="3200" b="1" kern="0" dirty="0" err="1">
                <a:solidFill>
                  <a:schemeClr val="tx1"/>
                </a:solidFill>
                <a:latin typeface="UTM Avo" panose="02040603050506020204" pitchFamily="18" charset="0"/>
                <a:cs typeface="Arial" panose="020B0604020202020204"/>
                <a:sym typeface="Arial" panose="020B0604020202020204"/>
              </a:rPr>
              <a:t>Lương</a:t>
            </a:r>
            <a:r>
              <a:rPr lang="en-US" sz="3200" b="1" kern="0" dirty="0">
                <a:solidFill>
                  <a:schemeClr val="tx1"/>
                </a:solidFill>
                <a:latin typeface="UTM Avo" panose="02040603050506020204" pitchFamily="18" charset="0"/>
                <a:cs typeface="Arial" panose="020B0604020202020204"/>
                <a:sym typeface="Arial" panose="020B0604020202020204"/>
              </a:rPr>
              <a:t> </a:t>
            </a:r>
            <a:r>
              <a:rPr lang="en-US" sz="3200" b="1" kern="0" dirty="0" err="1">
                <a:solidFill>
                  <a:schemeClr val="tx1"/>
                </a:solidFill>
                <a:latin typeface="UTM Avo" panose="02040603050506020204" pitchFamily="18" charset="0"/>
                <a:cs typeface="Arial" panose="020B0604020202020204"/>
                <a:sym typeface="Arial" panose="020B0604020202020204"/>
              </a:rPr>
              <a:t>Định</a:t>
            </a:r>
            <a:r>
              <a:rPr lang="en-US" sz="3200" b="1" kern="0" dirty="0">
                <a:solidFill>
                  <a:schemeClr val="tx1"/>
                </a:solidFill>
                <a:latin typeface="UTM Avo" panose="02040603050506020204" pitchFamily="18" charset="0"/>
                <a:cs typeface="Arial" panose="020B0604020202020204"/>
                <a:sym typeface="Arial" panose="020B0604020202020204"/>
              </a:rPr>
              <a:t> </a:t>
            </a:r>
            <a:r>
              <a:rPr lang="en-US" sz="3200" b="1" kern="0" dirty="0" err="1">
                <a:solidFill>
                  <a:schemeClr val="tx1"/>
                </a:solidFill>
                <a:latin typeface="UTM Avo" panose="02040603050506020204" pitchFamily="18" charset="0"/>
                <a:cs typeface="Arial" panose="020B0604020202020204"/>
                <a:sym typeface="Arial" panose="020B0604020202020204"/>
              </a:rPr>
              <a:t>Của</a:t>
            </a:r>
            <a:r>
              <a:rPr lang="vi-VN" altLang="en-US" sz="3200" b="1" kern="0" dirty="0" err="1">
                <a:solidFill>
                  <a:schemeClr val="tx1"/>
                </a:solidFill>
                <a:latin typeface="UTM Avo" panose="02040603050506020204" pitchFamily="18" charset="0"/>
                <a:cs typeface="Arial" panose="020B0604020202020204"/>
                <a:sym typeface="Arial" panose="020B0604020202020204"/>
              </a:rPr>
              <a:t> (1920-1975)</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85" y="257810"/>
            <a:ext cx="12392660" cy="6859905"/>
          </a:xfrm>
          <a:prstGeom prst="rect">
            <a:avLst/>
          </a:prstGeom>
        </p:spPr>
      </p:pic>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73444" y="0"/>
            <a:ext cx="1560711" cy="1560711"/>
          </a:xfrm>
        </p:spPr>
      </p:pic>
      <p:cxnSp>
        <p:nvCxnSpPr>
          <p:cNvPr id="9" name="直接连接符 8"/>
          <p:cNvCxnSpPr/>
          <p:nvPr/>
        </p:nvCxnSpPr>
        <p:spPr>
          <a:xfrm flipV="1">
            <a:off x="3307090" y="3430016"/>
            <a:ext cx="6365166" cy="1"/>
          </a:xfrm>
          <a:prstGeom prst="line">
            <a:avLst/>
          </a:prstGeom>
          <a:ln w="69850" cmpd="thinThick">
            <a:solidFill>
              <a:srgbClr val="77BE44"/>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376680" y="2327275"/>
            <a:ext cx="10681335" cy="768350"/>
          </a:xfrm>
          <a:prstGeom prst="rect">
            <a:avLst/>
          </a:prstGeom>
          <a:noFill/>
        </p:spPr>
        <p:txBody>
          <a:bodyPr wrap="square" lIns="91440" tIns="45720" rIns="91440" bIns="45720">
            <a:spAutoFit/>
          </a:bodyPr>
          <a:lstStyle/>
          <a:p>
            <a:pPr algn="ctr"/>
            <a:r>
              <a:rPr lang="en-US" sz="4400" b="1" dirty="0">
                <a:ln w="22225">
                  <a:solidFill>
                    <a:schemeClr val="accent2"/>
                  </a:solidFill>
                  <a:prstDash val="solid"/>
                </a:ln>
                <a:solidFill>
                  <a:srgbClr val="FB812D"/>
                </a:solidFill>
                <a:latin typeface="UTM Brewers KT" panose="02040603050506020204" pitchFamily="18" charset="0"/>
              </a:rPr>
              <a:t>NHÀ BÁC HỌC CỦA ĐỒNG RUỘNG</a:t>
            </a:r>
            <a:endParaRPr lang="en-US" sz="4400" b="1" cap="none" spc="0" dirty="0">
              <a:ln w="22225">
                <a:solidFill>
                  <a:schemeClr val="accent2"/>
                </a:solidFill>
                <a:prstDash val="solid"/>
              </a:ln>
              <a:solidFill>
                <a:srgbClr val="FB812D"/>
              </a:solidFill>
              <a:effectLst/>
              <a:latin typeface="UTM Brewers KT" panose="02040603050506020204" pitchFamily="18" charset="0"/>
            </a:endParaRPr>
          </a:p>
        </p:txBody>
      </p:sp>
      <p:pic>
        <p:nvPicPr>
          <p:cNvPr id="14" name="Picture 13"/>
          <p:cNvPicPr>
            <a:picLocks noChangeAspect="1"/>
          </p:cNvPicPr>
          <p:nvPr/>
        </p:nvPicPr>
        <p:blipFill>
          <a:blip r:embed="rId4"/>
          <a:stretch>
            <a:fillRect/>
          </a:stretch>
        </p:blipFill>
        <p:spPr>
          <a:xfrm flipH="1">
            <a:off x="2540980" y="54374"/>
            <a:ext cx="2488565" cy="911602"/>
          </a:xfrm>
          <a:prstGeom prst="rect">
            <a:avLst/>
          </a:prstGeom>
        </p:spPr>
      </p:pic>
      <p:pic>
        <p:nvPicPr>
          <p:cNvPr id="15" name="Picture 14"/>
          <p:cNvPicPr>
            <a:picLocks noChangeAspect="1"/>
          </p:cNvPicPr>
          <p:nvPr/>
        </p:nvPicPr>
        <p:blipFill>
          <a:blip r:embed="rId4"/>
          <a:stretch>
            <a:fillRect/>
          </a:stretch>
        </p:blipFill>
        <p:spPr>
          <a:xfrm flipH="1">
            <a:off x="3473557" y="358571"/>
            <a:ext cx="2488565" cy="911602"/>
          </a:xfrm>
          <a:prstGeom prst="rect">
            <a:avLst/>
          </a:prstGeom>
        </p:spPr>
      </p:pic>
      <p:pic>
        <p:nvPicPr>
          <p:cNvPr id="16" name="Picture 15"/>
          <p:cNvPicPr>
            <a:picLocks noChangeAspect="1"/>
          </p:cNvPicPr>
          <p:nvPr/>
        </p:nvPicPr>
        <p:blipFill>
          <a:blip r:embed="rId4"/>
          <a:stretch>
            <a:fillRect/>
          </a:stretch>
        </p:blipFill>
        <p:spPr>
          <a:xfrm flipH="1">
            <a:off x="5863710" y="38838"/>
            <a:ext cx="1706815" cy="625234"/>
          </a:xfrm>
          <a:prstGeom prst="rect">
            <a:avLst/>
          </a:prstGeom>
        </p:spPr>
      </p:pic>
      <p:pic>
        <p:nvPicPr>
          <p:cNvPr id="17" name="Picture 16"/>
          <p:cNvPicPr>
            <a:picLocks noChangeAspect="1"/>
          </p:cNvPicPr>
          <p:nvPr/>
        </p:nvPicPr>
        <p:blipFill>
          <a:blip r:embed="rId4"/>
          <a:stretch>
            <a:fillRect/>
          </a:stretch>
        </p:blipFill>
        <p:spPr>
          <a:xfrm flipH="1">
            <a:off x="6796287" y="343035"/>
            <a:ext cx="1706815" cy="625234"/>
          </a:xfrm>
          <a:prstGeom prst="rect">
            <a:avLst/>
          </a:prstGeom>
        </p:spPr>
      </p:pic>
      <p:pic>
        <p:nvPicPr>
          <p:cNvPr id="18" name="Picture 17"/>
          <p:cNvPicPr>
            <a:picLocks noChangeAspect="1"/>
          </p:cNvPicPr>
          <p:nvPr/>
        </p:nvPicPr>
        <p:blipFill>
          <a:blip r:embed="rId4"/>
          <a:stretch>
            <a:fillRect/>
          </a:stretch>
        </p:blipFill>
        <p:spPr>
          <a:xfrm flipH="1">
            <a:off x="8708290" y="38838"/>
            <a:ext cx="1600384" cy="586247"/>
          </a:xfrm>
          <a:prstGeom prst="rect">
            <a:avLst/>
          </a:prstGeom>
        </p:spPr>
      </p:pic>
      <p:pic>
        <p:nvPicPr>
          <p:cNvPr id="19" name="Picture 18"/>
          <p:cNvPicPr>
            <a:picLocks noChangeAspect="1"/>
          </p:cNvPicPr>
          <p:nvPr/>
        </p:nvPicPr>
        <p:blipFill>
          <a:blip r:embed="rId4"/>
          <a:stretch>
            <a:fillRect/>
          </a:stretch>
        </p:blipFill>
        <p:spPr>
          <a:xfrm flipH="1">
            <a:off x="9640867" y="343035"/>
            <a:ext cx="1600384" cy="586247"/>
          </a:xfrm>
          <a:prstGeom prst="rect">
            <a:avLst/>
          </a:prstGeom>
        </p:spPr>
      </p:pic>
      <p:sp>
        <p:nvSpPr>
          <p:cNvPr id="20" name="TextBox 19"/>
          <p:cNvSpPr txBox="1"/>
          <p:nvPr/>
        </p:nvSpPr>
        <p:spPr>
          <a:xfrm>
            <a:off x="4668338" y="1360638"/>
            <a:ext cx="2900680" cy="768350"/>
          </a:xfrm>
          <a:prstGeom prst="rect">
            <a:avLst/>
          </a:prstGeom>
          <a:noFill/>
        </p:spPr>
        <p:txBody>
          <a:bodyPr wrap="none" rtlCol="0">
            <a:spAutoFit/>
          </a:bodyPr>
          <a:lstStyle/>
          <a:p>
            <a:r>
              <a:rPr lang="en-US" sz="4400" dirty="0">
                <a:latin typeface="UTM Demian KT" panose="02040603050506020204" pitchFamily="18" charset="0"/>
              </a:rPr>
              <a:t>Bài đọc 2</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14" presetClass="entr" presetSubtype="1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42" presetClass="path" presetSubtype="0" repeatCount="indefinite" accel="50000" decel="50000" autoRev="1" fill="hold" nodeType="withEffect">
                                  <p:stCondLst>
                                    <p:cond delay="0"/>
                                  </p:stCondLst>
                                  <p:childTnLst>
                                    <p:animMotion origin="layout" path="M 3.33333E-6 4.44444E-6 L -0.09375 0.00046 " pathEditMode="relative" rAng="0" ptsTypes="AA">
                                      <p:cBhvr>
                                        <p:cTn id="17" dur="5000" fill="hold"/>
                                        <p:tgtEl>
                                          <p:spTgt spid="14"/>
                                        </p:tgtEl>
                                        <p:attrNameLst>
                                          <p:attrName>ppt_x</p:attrName>
                                          <p:attrName>ppt_y</p:attrName>
                                        </p:attrNameLst>
                                      </p:cBhvr>
                                      <p:rCtr x="-4688" y="23"/>
                                    </p:animMotion>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42" presetClass="path" presetSubtype="0" repeatCount="indefinite" accel="50000" decel="50000" autoRev="1" fill="hold" nodeType="withEffect">
                                  <p:stCondLst>
                                    <p:cond delay="0"/>
                                  </p:stCondLst>
                                  <p:childTnLst>
                                    <p:animMotion origin="layout" path="M 8.33333E-7 1.38778E-17 L -0.09375 0.00046 " pathEditMode="relative" rAng="0" ptsTypes="AA">
                                      <p:cBhvr>
                                        <p:cTn id="22" dur="5000" fill="hold"/>
                                        <p:tgtEl>
                                          <p:spTgt spid="15"/>
                                        </p:tgtEl>
                                        <p:attrNameLst>
                                          <p:attrName>ppt_x</p:attrName>
                                          <p:attrName>ppt_y</p:attrName>
                                        </p:attrNameLst>
                                      </p:cBhvr>
                                      <p:rCtr x="-4688" y="23"/>
                                    </p:animMotion>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42" presetClass="path" presetSubtype="0" repeatCount="indefinite" accel="50000" decel="50000" autoRev="1" fill="hold" nodeType="withEffect">
                                  <p:stCondLst>
                                    <p:cond delay="0"/>
                                  </p:stCondLst>
                                  <p:childTnLst>
                                    <p:animMotion origin="layout" path="M -1.45833E-6 2.59259E-6 L -0.09375 0.00046 " pathEditMode="relative" rAng="0" ptsTypes="AA">
                                      <p:cBhvr>
                                        <p:cTn id="27" dur="5000" fill="hold"/>
                                        <p:tgtEl>
                                          <p:spTgt spid="16"/>
                                        </p:tgtEl>
                                        <p:attrNameLst>
                                          <p:attrName>ppt_x</p:attrName>
                                          <p:attrName>ppt_y</p:attrName>
                                        </p:attrNameLst>
                                      </p:cBhvr>
                                      <p:rCtr x="-4688" y="23"/>
                                    </p:animMotion>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42" presetClass="path" presetSubtype="0" repeatCount="indefinite" accel="50000" decel="50000" autoRev="1" fill="hold" nodeType="withEffect">
                                  <p:stCondLst>
                                    <p:cond delay="0"/>
                                  </p:stCondLst>
                                  <p:childTnLst>
                                    <p:animMotion origin="layout" path="M -3.75E-6 -1.85185E-6 L -0.09375 0.00046 " pathEditMode="relative" rAng="0" ptsTypes="AA">
                                      <p:cBhvr>
                                        <p:cTn id="32" dur="5000" fill="hold"/>
                                        <p:tgtEl>
                                          <p:spTgt spid="17"/>
                                        </p:tgtEl>
                                        <p:attrNameLst>
                                          <p:attrName>ppt_x</p:attrName>
                                          <p:attrName>ppt_y</p:attrName>
                                        </p:attrNameLst>
                                      </p:cBhvr>
                                      <p:rCtr x="-4688" y="23"/>
                                    </p:animMotion>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42" presetClass="path" presetSubtype="0" repeatCount="indefinite" accel="50000" decel="50000" autoRev="1" fill="hold" nodeType="withEffect">
                                  <p:stCondLst>
                                    <p:cond delay="0"/>
                                  </p:stCondLst>
                                  <p:childTnLst>
                                    <p:animMotion origin="layout" path="M 2.08333E-6 3.7037E-7 L -0.09375 0.00046 " pathEditMode="relative" rAng="0" ptsTypes="AA">
                                      <p:cBhvr>
                                        <p:cTn id="37" dur="5000" fill="hold"/>
                                        <p:tgtEl>
                                          <p:spTgt spid="18"/>
                                        </p:tgtEl>
                                        <p:attrNameLst>
                                          <p:attrName>ppt_x</p:attrName>
                                          <p:attrName>ppt_y</p:attrName>
                                        </p:attrNameLst>
                                      </p:cBhvr>
                                      <p:rCtr x="-4688" y="23"/>
                                    </p:animMotion>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42" presetClass="path" presetSubtype="0" repeatCount="indefinite" accel="50000" decel="50000" autoRev="1" fill="hold" nodeType="withEffect">
                                  <p:stCondLst>
                                    <p:cond delay="0"/>
                                  </p:stCondLst>
                                  <p:childTnLst>
                                    <p:animMotion origin="layout" path="M -2.08333E-7 -2.59259E-6 L -0.09375 0.00047 " pathEditMode="relative" rAng="0" ptsTypes="AA">
                                      <p:cBhvr>
                                        <p:cTn id="42" dur="5000" fill="hold"/>
                                        <p:tgtEl>
                                          <p:spTgt spid="19"/>
                                        </p:tgtEl>
                                        <p:attrNameLst>
                                          <p:attrName>ppt_x</p:attrName>
                                          <p:attrName>ppt_y</p:attrName>
                                        </p:attrNameLst>
                                      </p:cBhvr>
                                      <p:rCtr x="-4688" y="23"/>
                                    </p:animMotion>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1000"/>
                            </p:stCondLst>
                            <p:childTnLst>
                              <p:par>
                                <p:cTn id="52" presetID="16" presetClass="entr" presetSubtype="37"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outVertical)">
                                      <p:cBhvr>
                                        <p:cTn id="54"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F9617A6-7681-4D85-BCFA-9B1F2CC9C904"/>
  <p:tag name="ISPRING_SCORM_RATE_SLIDES" val="1"/>
  <p:tag name="ISPRINGONLINEFOLDERID" val="0"/>
  <p:tag name="ISPRINGONLINEFOLDERPATH" val="Content List"/>
  <p:tag name="ISPRINGCLOUDFOLDERID" val="0"/>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儿童"/>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CLOUDFOLDERPATH" val="Repository"/>
  <p:tag name="ISPRING_OUTPUT_FOLDER" val="G:\第九批已完成作品\221115"/>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3467</Words>
  <Application>Microsoft Office PowerPoint</Application>
  <PresentationFormat>Widescreen</PresentationFormat>
  <Paragraphs>128</Paragraphs>
  <Slides>30</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等线</vt:lpstr>
      <vt:lpstr>inpin heiti</vt:lpstr>
      <vt:lpstr>UTM Avo</vt:lpstr>
      <vt:lpstr>UTM Brewers KT</vt:lpstr>
      <vt:lpstr>UTM Demian KT</vt:lpstr>
      <vt:lpstr>UTM Gradoo</vt:lpstr>
      <vt:lpstr>VNI-Times</vt:lpstr>
      <vt:lpstr>Arial</vt:lpstr>
      <vt:lpstr>Calibri</vt:lpstr>
      <vt:lpstr>Calibri Light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dc:title>
  <dc:creator>KTUTS</dc:creator>
  <cp:keywords>Ha</cp:keywords>
  <cp:lastModifiedBy>ADMIN</cp:lastModifiedBy>
  <cp:revision>174</cp:revision>
  <dcterms:created xsi:type="dcterms:W3CDTF">2017-07-17T06:34:00Z</dcterms:created>
  <dcterms:modified xsi:type="dcterms:W3CDTF">2024-12-17T09:11:13Z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1033-12.2.0.13359</vt:lpwstr>
  </property>
  <property fmtid="{D5CDD505-2E9C-101B-9397-08002B2CF9AE}" pid="3" name="ICV">
    <vt:lpwstr>222A44FE20C246EDA08C84CB563A4F7A_12</vt:lpwstr>
  </property>
</Properties>
</file>