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3" r:id="rId2"/>
    <p:sldId id="271" r:id="rId3"/>
    <p:sldId id="272" r:id="rId4"/>
    <p:sldId id="259" r:id="rId5"/>
    <p:sldId id="260" r:id="rId6"/>
    <p:sldId id="256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BF4B4-B649-40AC-852D-9C70B51D35B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8E6F5-392C-407F-A174-1989F56CC4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5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45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7CA9D-0ABC-45F6-8A21-55F6FB22E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7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01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8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1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8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5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6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6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5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9665B-EEBF-4F7B-BF0D-2B0F0534A356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F0710-4495-46E8-9F4A-137C6A926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76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026" descr="j0424466">
            <a:hlinkClick r:id="" action="ppaction://noaction">
              <a:snd r:embed="rId2" name="applause.wav"/>
            </a:hlinkClick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362200"/>
            <a:ext cx="4724400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AutoShape 1027"/>
          <p:cNvSpPr>
            <a:spLocks noChangeArrowheads="1"/>
          </p:cNvSpPr>
          <p:nvPr/>
        </p:nvSpPr>
        <p:spPr bwMode="auto">
          <a:xfrm>
            <a:off x="2286000" y="152400"/>
            <a:ext cx="5486400" cy="2971800"/>
          </a:xfrm>
          <a:prstGeom prst="wedgeEllipseCallout">
            <a:avLst>
              <a:gd name="adj1" fmla="val -48667"/>
              <a:gd name="adj2" fmla="val 120194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/>
        </p:spPr>
        <p:txBody>
          <a:bodyPr/>
          <a:lstStyle/>
          <a:p>
            <a:pPr algn="ctr">
              <a:defRPr/>
            </a:pPr>
            <a:r>
              <a:rPr lang="en-US" sz="5000" b="1" dirty="0" err="1">
                <a:solidFill>
                  <a:srgbClr val="3333CC"/>
                </a:solidFill>
              </a:rPr>
              <a:t>Kiểm</a:t>
            </a:r>
            <a:r>
              <a:rPr lang="en-US" sz="5000" b="1" dirty="0">
                <a:solidFill>
                  <a:srgbClr val="3333CC"/>
                </a:solidFill>
              </a:rPr>
              <a:t> </a:t>
            </a:r>
            <a:r>
              <a:rPr lang="en-US" sz="5000" b="1" dirty="0" err="1">
                <a:solidFill>
                  <a:srgbClr val="3333CC"/>
                </a:solidFill>
              </a:rPr>
              <a:t>tra</a:t>
            </a:r>
            <a:r>
              <a:rPr lang="en-US" sz="5000" b="1" dirty="0">
                <a:solidFill>
                  <a:srgbClr val="3333CC"/>
                </a:solidFill>
              </a:rPr>
              <a:t> </a:t>
            </a:r>
            <a:r>
              <a:rPr lang="en-US" sz="5000" b="1" dirty="0" err="1">
                <a:solidFill>
                  <a:srgbClr val="3333CC"/>
                </a:solidFill>
              </a:rPr>
              <a:t>dụng</a:t>
            </a:r>
            <a:r>
              <a:rPr lang="en-US" sz="5000" b="1" dirty="0">
                <a:solidFill>
                  <a:srgbClr val="3333CC"/>
                </a:solidFill>
              </a:rPr>
              <a:t> </a:t>
            </a:r>
            <a:r>
              <a:rPr lang="en-US" sz="5000" b="1" dirty="0" err="1">
                <a:solidFill>
                  <a:srgbClr val="3333CC"/>
                </a:solidFill>
              </a:rPr>
              <a:t>cụ</a:t>
            </a:r>
            <a:r>
              <a:rPr lang="en-US" sz="5000" b="1" dirty="0">
                <a:solidFill>
                  <a:srgbClr val="3333CC"/>
                </a:solidFill>
              </a:rPr>
              <a:t>  </a:t>
            </a:r>
          </a:p>
          <a:p>
            <a:pPr algn="ctr">
              <a:defRPr/>
            </a:pPr>
            <a:r>
              <a:rPr lang="en-US" sz="5000" b="1" dirty="0" err="1">
                <a:solidFill>
                  <a:srgbClr val="3333CC"/>
                </a:solidFill>
              </a:rPr>
              <a:t>học</a:t>
            </a:r>
            <a:r>
              <a:rPr lang="en-US" sz="5000" b="1" dirty="0">
                <a:solidFill>
                  <a:srgbClr val="3333CC"/>
                </a:solidFill>
              </a:rPr>
              <a:t> </a:t>
            </a:r>
            <a:r>
              <a:rPr lang="en-US" sz="5000" b="1" dirty="0" err="1">
                <a:solidFill>
                  <a:srgbClr val="3333CC"/>
                </a:solidFill>
              </a:rPr>
              <a:t>tập</a:t>
            </a:r>
            <a:endParaRPr lang="en-US" sz="5000" b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0"/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-96"/>
            <a:chExt cx="5760" cy="4416"/>
          </a:xfrm>
        </p:grpSpPr>
        <p:pic>
          <p:nvPicPr>
            <p:cNvPr id="7174" name="Picture 1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01"/>
              <a:ext cx="5733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5" name="Picture 1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72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6" name="Picture 1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16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838200" y="228600"/>
            <a:ext cx="7620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ĐỀ: MĨ THUẬT TRONG CUỘC SỐNG</a:t>
            </a:r>
          </a:p>
          <a:p>
            <a:pPr algn="ctr"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NHỮNG CHẤM TRÒN THÚ VỊ( TIẾT 2)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295400"/>
            <a:ext cx="8534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LUYỆN TẬP – SÁNG TẠO.</a:t>
            </a:r>
          </a:p>
          <a:p>
            <a:pPr eaLnBrk="1" hangingPunct="1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286000"/>
            <a:ext cx="8534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PHÂN TÍCH – ĐÁNH GIÁ.</a:t>
            </a:r>
          </a:p>
          <a:p>
            <a:pPr eaLnBrk="1" hangingPunct="1"/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eaLnBrk="1" hangingPunct="1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9842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0"/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-96"/>
            <a:chExt cx="5760" cy="4416"/>
          </a:xfrm>
        </p:grpSpPr>
        <p:pic>
          <p:nvPicPr>
            <p:cNvPr id="7174" name="Picture 1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01"/>
              <a:ext cx="5733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5" name="Picture 1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72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6" name="Picture 1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16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762000" y="228600"/>
            <a:ext cx="7772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ĐỀ: MĨ THUẬT TRONG CUỘC SỐNG</a:t>
            </a:r>
          </a:p>
          <a:p>
            <a:pPr algn="ctr"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NHỮNG CHẤM TRÒN THÚ VỊ( TIẾT 2)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2954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LUYỆN TẬP – SÁNG TẠO.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1905000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PHÂN TÍCH – ĐÁNH GIÁ.</a:t>
            </a:r>
          </a:p>
          <a:p>
            <a:pPr eaLnBrk="1" hangingPunct="1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1000" y="2895601"/>
            <a:ext cx="8534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VẬN DỤNG – PHÁT TRIỂN</a:t>
            </a:r>
          </a:p>
          <a:p>
            <a:pPr eaLnBrk="1" hangingPunct="1"/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en-US" sz="2800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91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74618" y="525780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“ Con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914400"/>
            <a:ext cx="46482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98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0"/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-96"/>
            <a:chExt cx="5760" cy="4416"/>
          </a:xfrm>
        </p:grpSpPr>
        <p:pic>
          <p:nvPicPr>
            <p:cNvPr id="7174" name="Picture 1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01"/>
              <a:ext cx="5733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5" name="Picture 1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72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6" name="Picture 1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16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838200" y="228600"/>
            <a:ext cx="7924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ĐỀ: MĨ THUẬT TRONG CUỘC SỐNG</a:t>
            </a:r>
          </a:p>
          <a:p>
            <a:pPr algn="ctr"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NHỮNG CHẤM TRÒN THÚ VỊ( TIẾT 2)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295400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LUYỆN TẬP – SÁNG TẠO.</a:t>
            </a:r>
          </a:p>
          <a:p>
            <a:pPr eaLnBrk="1" hangingPunct="1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057400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PHÂN TÍCH – ĐÁNH GIÁ.</a:t>
            </a:r>
          </a:p>
          <a:p>
            <a:pPr eaLnBrk="1" hangingPunct="1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1000" y="2895600"/>
            <a:ext cx="8534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VẬN DỤNG – PHÁT TRIỂN</a:t>
            </a:r>
          </a:p>
          <a:p>
            <a:pPr eaLnBrk="1" hangingPunct="1"/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en-US" sz="2800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ounded Rectangular Callout 1"/>
          <p:cNvSpPr/>
          <p:nvPr/>
        </p:nvSpPr>
        <p:spPr>
          <a:xfrm>
            <a:off x="838200" y="4280594"/>
            <a:ext cx="4343400" cy="1358205"/>
          </a:xfrm>
          <a:prstGeom prst="wedgeRoundRectCallout">
            <a:avLst>
              <a:gd name="adj1" fmla="val 67524"/>
              <a:gd name="adj2" fmla="val 55385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3810000"/>
            <a:ext cx="24384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59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0"/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-96"/>
            <a:chExt cx="5760" cy="4416"/>
          </a:xfrm>
        </p:grpSpPr>
        <p:pic>
          <p:nvPicPr>
            <p:cNvPr id="7174" name="Picture 1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01"/>
              <a:ext cx="5733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5" name="Picture 1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72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6" name="Picture 1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16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533400" y="228600"/>
            <a:ext cx="8153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ĐỀ: MĨ THUẬT TRONG CUỘC SỐNG</a:t>
            </a:r>
          </a:p>
          <a:p>
            <a:pPr algn="ctr"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NHỮNG CHẤM TRÒN THÚ VỊ( TIẾT 2)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295400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LUYỆN TẬP – SÁNG TẠO.</a:t>
            </a:r>
          </a:p>
          <a:p>
            <a:pPr eaLnBrk="1" hangingPunct="1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286000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PHÂN TÍCH – ĐÁNH GIÁ.</a:t>
            </a:r>
          </a:p>
          <a:p>
            <a:pPr eaLnBrk="1" hangingPunct="1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1000" y="3124201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VẬN DỤNG – PHÁT TRIỂN</a:t>
            </a:r>
          </a:p>
          <a:p>
            <a:pPr eaLnBrk="1" hangingPunct="1"/>
            <a:endParaRPr lang="en-US" sz="2400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3886200"/>
            <a:ext cx="8534400" cy="1676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23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3" descr="White marble"/>
          <p:cNvSpPr>
            <a:spLocks noChangeArrowheads="1" noChangeShapeType="1" noTextEdit="1"/>
          </p:cNvSpPr>
          <p:nvPr/>
        </p:nvSpPr>
        <p:spPr bwMode="auto">
          <a:xfrm>
            <a:off x="2438400" y="1509713"/>
            <a:ext cx="3886200" cy="1135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MÔN MĨ THUẬT</a:t>
            </a:r>
          </a:p>
        </p:txBody>
      </p:sp>
      <p:sp>
        <p:nvSpPr>
          <p:cNvPr id="9" name="WordArt 4"/>
          <p:cNvSpPr>
            <a:spLocks noChangeArrowheads="1" noChangeShapeType="1" noTextEdit="1"/>
          </p:cNvSpPr>
          <p:nvPr/>
        </p:nvSpPr>
        <p:spPr bwMode="auto">
          <a:xfrm>
            <a:off x="1981200" y="457200"/>
            <a:ext cx="51054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……</a:t>
            </a:r>
            <a:r>
              <a:rPr lang="vi-VN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– </a:t>
            </a:r>
            <a:r>
              <a:rPr lang="vi-VN" sz="36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Kim Thành -Hải Dương</a:t>
            </a:r>
            <a:endParaRPr lang="en-US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6"/>
          <p:cNvSpPr>
            <a:spLocks noChangeArrowheads="1" noChangeShapeType="1" noTextEdit="1"/>
          </p:cNvSpPr>
          <p:nvPr/>
        </p:nvSpPr>
        <p:spPr bwMode="auto">
          <a:xfrm>
            <a:off x="2895600" y="2852738"/>
            <a:ext cx="2971800" cy="546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6600"/>
                    </a:gs>
                    <a:gs pos="100000">
                      <a:srgbClr val="990099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1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193925" y="4364038"/>
            <a:ext cx="1955984" cy="461665"/>
          </a:xfrm>
          <a:prstGeom prst="rect">
            <a:avLst/>
          </a:prstGeom>
          <a:solidFill>
            <a:srgbClr val="272FC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i="1" dirty="0" err="1">
                <a:solidFill>
                  <a:srgbClr val="FFFF00"/>
                </a:solidFill>
                <a:cs typeface="Arial" charset="0"/>
              </a:rPr>
              <a:t>Giáo</a:t>
            </a:r>
            <a:r>
              <a:rPr lang="en-US" altLang="en-US" sz="2400" i="1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en-US" altLang="en-US" sz="2400" i="1" dirty="0" err="1">
                <a:solidFill>
                  <a:srgbClr val="FFFF00"/>
                </a:solidFill>
                <a:cs typeface="Arial" charset="0"/>
              </a:rPr>
              <a:t>viên</a:t>
            </a:r>
            <a:r>
              <a:rPr lang="en-US" altLang="en-US" sz="2400" i="1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en-US" altLang="en-US" sz="2400" i="1" dirty="0" err="1">
                <a:solidFill>
                  <a:srgbClr val="FFFF00"/>
                </a:solidFill>
                <a:cs typeface="Arial" charset="0"/>
              </a:rPr>
              <a:t>dạy</a:t>
            </a:r>
            <a:r>
              <a:rPr lang="en-US" altLang="en-US" sz="2400" i="1" dirty="0" smtClean="0">
                <a:solidFill>
                  <a:srgbClr val="FFFF00"/>
                </a:solidFill>
                <a:cs typeface="Arial" charset="0"/>
              </a:rPr>
              <a:t>:</a:t>
            </a:r>
            <a:endParaRPr lang="en-US" altLang="en-US" sz="2400" i="1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066800" y="3630613"/>
            <a:ext cx="78486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 smtClean="0"/>
              <a:t>Bài</a:t>
            </a:r>
            <a:r>
              <a:rPr lang="en-US" altLang="en-US" sz="2800" b="1" dirty="0" smtClean="0"/>
              <a:t>: </a:t>
            </a:r>
            <a:r>
              <a:rPr lang="en-US" altLang="en-US" sz="2800" b="1" dirty="0" err="1" smtClean="0"/>
              <a:t>Những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chấm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tròn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thú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vị</a:t>
            </a:r>
            <a:r>
              <a:rPr lang="en-US" altLang="en-US" sz="2800" b="1" dirty="0" smtClean="0"/>
              <a:t> (</a:t>
            </a:r>
            <a:r>
              <a:rPr lang="en-US" altLang="en-US" sz="2800" b="1" dirty="0" err="1" smtClean="0"/>
              <a:t>Tiết</a:t>
            </a:r>
            <a:r>
              <a:rPr lang="en-US" altLang="en-US" sz="2800" b="1" dirty="0" smtClean="0"/>
              <a:t> 2)</a:t>
            </a:r>
            <a:endParaRPr lang="en-US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j0424466">
            <a:hlinkClick r:id="" action="ppaction://noaction">
              <a:snd r:embed="rId2" name="applause.wav"/>
            </a:hlinkClick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935413"/>
            <a:ext cx="2895600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4"/>
          <p:cNvSpPr>
            <a:spLocks noChangeArrowheads="1"/>
          </p:cNvSpPr>
          <p:nvPr/>
        </p:nvSpPr>
        <p:spPr bwMode="auto">
          <a:xfrm>
            <a:off x="1752600" y="1752600"/>
            <a:ext cx="5791200" cy="2819400"/>
          </a:xfrm>
          <a:prstGeom prst="cloudCallout">
            <a:avLst>
              <a:gd name="adj1" fmla="val -8222"/>
              <a:gd name="adj2" fmla="val -2404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Mời các em hát vui một bài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0"/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-96"/>
            <a:chExt cx="5760" cy="4416"/>
          </a:xfrm>
        </p:grpSpPr>
        <p:pic>
          <p:nvPicPr>
            <p:cNvPr id="5124" name="Picture 1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01"/>
              <a:ext cx="5733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5" name="Picture 1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72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6" name="Picture 1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16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225425"/>
            <a:ext cx="8382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  <a:p>
            <a:pPr algn="ctr" eaLnBrk="1" hangingPunct="1"/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2-3HS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GV.</a:t>
            </a:r>
          </a:p>
        </p:txBody>
      </p:sp>
    </p:spTree>
    <p:extLst>
      <p:ext uri="{BB962C8B-B14F-4D97-AF65-F5344CB8AC3E}">
        <p14:creationId xmlns:p14="http://schemas.microsoft.com/office/powerpoint/2010/main" val="275362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0"/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-96"/>
            <a:chExt cx="5760" cy="4416"/>
          </a:xfrm>
        </p:grpSpPr>
        <p:pic>
          <p:nvPicPr>
            <p:cNvPr id="7174" name="Picture 1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01"/>
              <a:ext cx="5733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5" name="Picture 1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72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6" name="Picture 1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16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685800" y="228600"/>
            <a:ext cx="7924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ĐỀ: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MĨ THUẬT TRONG CUỘC SỐNG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CHẤM TRÒN THÚ VỊ(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295400"/>
            <a:ext cx="8534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LUYỆN TẬP – SÁNG TẠO.</a:t>
            </a:r>
          </a:p>
          <a:p>
            <a:pPr eaLnBrk="1" hangingPunct="1"/>
            <a:r>
              <a:rPr lang="nl-NL" sz="2800" b="1" dirty="0" smtClean="0">
                <a:latin typeface="Times New Roman" pitchFamily="18" charset="0"/>
                <a:cs typeface="Times New Roman" pitchFamily="18" charset="0"/>
              </a:rPr>
              <a:t>Chấm màu cho hình vẽ:</a:t>
            </a:r>
          </a:p>
          <a:p>
            <a:pPr eaLnBrk="1" hangingPunct="1"/>
            <a:r>
              <a:rPr lang="nl-NL" sz="2800" b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HS làm BT2 trong VBT trang 9</a:t>
            </a:r>
            <a:endParaRPr lang="en-US" sz="28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895600"/>
            <a:ext cx="838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+ Em sẽ chấm hình gì?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+ Em sẽ chấm màu gì vào hình?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+ Hình của em có thể chấm được nhiều hay ít màu? Vì sao?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+ Em thích chấm trong hình thưa hay mau? To hay nhỏ?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98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2000" y="152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 KHẢO TRANH VẼ CỦA CÁC BẠN HỌC SINH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6245147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14400"/>
            <a:ext cx="80772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72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152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 KHẢO TRANH VẼ CỦA CÁC BẠN HỌC SINH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61722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Minh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914400"/>
            <a:ext cx="76962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03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52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 KHẢO TRANH VẼ CỦA CÁC BẠN HỌC SINH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600" y="62484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Thu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066800"/>
            <a:ext cx="72390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12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52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 KHẢO TRANH VẼ CỦA CÁC BẠN HỌC SINH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600" y="62484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Chi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14400"/>
            <a:ext cx="75438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12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549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14</cp:revision>
  <dcterms:created xsi:type="dcterms:W3CDTF">2020-08-19T08:11:12Z</dcterms:created>
  <dcterms:modified xsi:type="dcterms:W3CDTF">2025-10-07T03:16:30Z</dcterms:modified>
</cp:coreProperties>
</file>