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0" r:id="rId3"/>
    <p:sldId id="269" r:id="rId4"/>
    <p:sldId id="261" r:id="rId5"/>
    <p:sldId id="271" r:id="rId6"/>
    <p:sldId id="272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88" y="4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727837" y="116750"/>
            <a:ext cx="7441461" cy="1165318"/>
            <a:chOff x="4770693" y="60959"/>
            <a:chExt cx="7315901" cy="1165318"/>
          </a:xfrm>
        </p:grpSpPr>
        <p:sp>
          <p:nvSpPr>
            <p:cNvPr id="5" name="TextBox 4"/>
            <p:cNvSpPr txBox="1"/>
            <p:nvPr/>
          </p:nvSpPr>
          <p:spPr>
            <a:xfrm>
              <a:off x="4770693" y="60959"/>
              <a:ext cx="731590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Thứ</a:t>
              </a: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Ba </a:t>
              </a:r>
              <a:r>
                <a:rPr kumimoji="0" lang="en-US" sz="4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</a:t>
              </a:r>
              <a:r>
                <a:rPr kumimoji="0" lang="en-US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20  </a:t>
              </a:r>
              <a:r>
                <a:rPr kumimoji="0" lang="en-US" sz="4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tháng</a:t>
              </a: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5 </a:t>
              </a:r>
              <a:r>
                <a:rPr kumimoji="0" lang="en-US" sz="4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năm</a:t>
              </a: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2025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43207" y="641502"/>
              <a:ext cx="13404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TOÁN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7318" y="1837492"/>
            <a:ext cx="5791201" cy="677108"/>
            <a:chOff x="1470817" y="1947446"/>
            <a:chExt cx="12186780" cy="677108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7" y="1962834"/>
              <a:ext cx="1240641" cy="646331"/>
              <a:chOff x="1737517" y="1962834"/>
              <a:chExt cx="1240641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7" y="2019300"/>
                <a:ext cx="1240641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9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058224" y="1962834"/>
                <a:ext cx="71315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593600" y="1947446"/>
              <a:ext cx="1106399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Chọn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trả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lời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đúng</a:t>
              </a:r>
              <a:endPara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2DA397FC-67EE-FE57-EB8C-EC7CD02B9E7F}"/>
              </a:ext>
            </a:extLst>
          </p:cNvPr>
          <p:cNvSpPr/>
          <p:nvPr/>
        </p:nvSpPr>
        <p:spPr>
          <a:xfrm>
            <a:off x="4023519" y="2586453"/>
            <a:ext cx="6253460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 Tích của 1 508 và 6 là: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DCF4027D-6137-25D7-5599-3424E5A7DE1F}"/>
              </a:ext>
            </a:extLst>
          </p:cNvPr>
          <p:cNvSpPr/>
          <p:nvPr/>
        </p:nvSpPr>
        <p:spPr>
          <a:xfrm>
            <a:off x="3815492" y="3653253"/>
            <a:ext cx="9580627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A.  9 048       B. 6 048         C. 9 008        D.  9 042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CECCA20C-CA33-C3C9-BC44-08FA7C4A6541}"/>
              </a:ext>
            </a:extLst>
          </p:cNvPr>
          <p:cNvSpPr/>
          <p:nvPr/>
        </p:nvSpPr>
        <p:spPr>
          <a:xfrm>
            <a:off x="3815492" y="5863053"/>
            <a:ext cx="9217484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729         B.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7029         C.  7 092        D. 7 028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B8BB55A6-05BD-E35F-36D8-C31E7CB42B8B}"/>
              </a:ext>
            </a:extLst>
          </p:cNvPr>
          <p:cNvSpPr/>
          <p:nvPr/>
        </p:nvSpPr>
        <p:spPr>
          <a:xfrm>
            <a:off x="3566319" y="4771429"/>
            <a:ext cx="6884854" cy="9435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Thương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35 145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4BE1780D-8136-C124-C5F3-33E7430F76FE}"/>
              </a:ext>
            </a:extLst>
          </p:cNvPr>
          <p:cNvSpPr/>
          <p:nvPr/>
        </p:nvSpPr>
        <p:spPr>
          <a:xfrm>
            <a:off x="4023519" y="6828829"/>
            <a:ext cx="8274019" cy="9435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c)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27 180 : (3x2)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CE807F40-E57C-524A-2C02-2E25D82DC8F0}"/>
              </a:ext>
            </a:extLst>
          </p:cNvPr>
          <p:cNvSpPr/>
          <p:nvPr/>
        </p:nvSpPr>
        <p:spPr>
          <a:xfrm>
            <a:off x="3815491" y="8072853"/>
            <a:ext cx="9580627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A. 9060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B. 18 120      C. 960        D. 4530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xmlns="" id="{2C905806-38F1-B8A5-C6F2-D09C1CE1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000" y="1115066"/>
            <a:ext cx="1442632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B1FAEE5-8A3C-4143-88AF-087EF983621A}"/>
              </a:ext>
            </a:extLst>
          </p:cNvPr>
          <p:cNvSpPr/>
          <p:nvPr/>
        </p:nvSpPr>
        <p:spPr>
          <a:xfrm>
            <a:off x="3718719" y="3704629"/>
            <a:ext cx="698785" cy="7663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492911C9-1E7B-4162-90C3-5D5AADCB031E}"/>
              </a:ext>
            </a:extLst>
          </p:cNvPr>
          <p:cNvSpPr/>
          <p:nvPr/>
        </p:nvSpPr>
        <p:spPr>
          <a:xfrm>
            <a:off x="5928519" y="5910081"/>
            <a:ext cx="762000" cy="7663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AF501131-ABA1-41F8-8703-8421E3B33390}"/>
              </a:ext>
            </a:extLst>
          </p:cNvPr>
          <p:cNvSpPr/>
          <p:nvPr/>
        </p:nvSpPr>
        <p:spPr>
          <a:xfrm>
            <a:off x="10805319" y="8110143"/>
            <a:ext cx="743115" cy="7290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7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14" grpId="0"/>
      <p:bldP spid="22" grpId="0" animBg="1"/>
      <p:bldP spid="23" grpId="0" animBg="1"/>
      <p:bldP spid="13" grpId="0" animBg="1"/>
      <p:bldP spid="24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37319" y="1806714"/>
            <a:ext cx="6738105" cy="646333"/>
            <a:chOff x="246603" y="1866900"/>
            <a:chExt cx="6367840" cy="646333"/>
          </a:xfrm>
        </p:grpSpPr>
        <p:grpSp>
          <p:nvGrpSpPr>
            <p:cNvPr id="10" name="Group 9"/>
            <p:cNvGrpSpPr/>
            <p:nvPr/>
          </p:nvGrpSpPr>
          <p:grpSpPr>
            <a:xfrm>
              <a:off x="246603" y="1866902"/>
              <a:ext cx="521283" cy="646331"/>
              <a:chOff x="513303" y="1866902"/>
              <a:chExt cx="521283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513303" y="1943100"/>
                <a:ext cx="521283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85316" y="1866902"/>
                <a:ext cx="40981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894718" y="1866900"/>
              <a:ext cx="57197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C11FD82-1C7B-EA1C-1850-A11F2C4C59EF}"/>
              </a:ext>
            </a:extLst>
          </p:cNvPr>
          <p:cNvSpPr txBox="1"/>
          <p:nvPr/>
        </p:nvSpPr>
        <p:spPr>
          <a:xfrm>
            <a:off x="1699610" y="3043671"/>
            <a:ext cx="4837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(6 000 + 3 000)</a:t>
            </a:r>
            <a:r>
              <a:rPr lang="nl-NL" sz="4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</a:t>
            </a: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98A1677-9752-1519-59CC-EA00A937E738}"/>
              </a:ext>
            </a:extLst>
          </p:cNvPr>
          <p:cNvSpPr txBox="1"/>
          <p:nvPr/>
        </p:nvSpPr>
        <p:spPr>
          <a:xfrm>
            <a:off x="9511335" y="3014326"/>
            <a:ext cx="4266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18 000 : 6 x 3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5C8E202E-A18B-50D9-63D0-15FC6C7F43F4}"/>
              </a:ext>
            </a:extLst>
          </p:cNvPr>
          <p:cNvSpPr/>
          <p:nvPr/>
        </p:nvSpPr>
        <p:spPr>
          <a:xfrm rot="21092483">
            <a:off x="9730163" y="5114593"/>
            <a:ext cx="1512605" cy="182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BE92D7C3-A2AB-95ED-2B05-ACE0D43871EC}"/>
              </a:ext>
            </a:extLst>
          </p:cNvPr>
          <p:cNvSpPr txBox="1"/>
          <p:nvPr/>
        </p:nvSpPr>
        <p:spPr>
          <a:xfrm>
            <a:off x="1737519" y="5407621"/>
            <a:ext cx="4819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(40 000 - 5 000) : 7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953D409D-B50C-E000-0A9B-3C1D970A63F9}"/>
              </a:ext>
            </a:extLst>
          </p:cNvPr>
          <p:cNvSpPr txBox="1"/>
          <p:nvPr/>
        </p:nvSpPr>
        <p:spPr>
          <a:xfrm>
            <a:off x="9511335" y="5334000"/>
            <a:ext cx="3961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7 000 x (2 x 3)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2352EB6-9B02-4115-9A31-0311C16EB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19" y="6183972"/>
            <a:ext cx="2713288" cy="289914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BD3CCE8-001D-4F17-BB4E-3E7C08499339}"/>
              </a:ext>
            </a:extLst>
          </p:cNvPr>
          <p:cNvSpPr/>
          <p:nvPr/>
        </p:nvSpPr>
        <p:spPr>
          <a:xfrm>
            <a:off x="6367368" y="3047197"/>
            <a:ext cx="26853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9 000 </a:t>
            </a:r>
            <a:r>
              <a:rPr lang="en-US" sz="4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F85E0EC-71A7-4D70-BEA1-96BA57747B92}"/>
              </a:ext>
            </a:extLst>
          </p:cNvPr>
          <p:cNvSpPr/>
          <p:nvPr/>
        </p:nvSpPr>
        <p:spPr>
          <a:xfrm>
            <a:off x="6427824" y="3974009"/>
            <a:ext cx="20152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45 000</a:t>
            </a:r>
            <a:endParaRPr lang="en-US" sz="4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373C3D8-7D76-42D5-9E44-BC4EC15819A7}"/>
              </a:ext>
            </a:extLst>
          </p:cNvPr>
          <p:cNvSpPr/>
          <p:nvPr/>
        </p:nvSpPr>
        <p:spPr>
          <a:xfrm>
            <a:off x="6377101" y="5433584"/>
            <a:ext cx="28280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35 000 : 7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B871DA5-098D-4820-A085-D7A816BE944A}"/>
              </a:ext>
            </a:extLst>
          </p:cNvPr>
          <p:cNvSpPr/>
          <p:nvPr/>
        </p:nvSpPr>
        <p:spPr>
          <a:xfrm>
            <a:off x="6379504" y="6238930"/>
            <a:ext cx="1758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5 000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D844A002-7EF4-496E-B5E1-0004A0257689}"/>
              </a:ext>
            </a:extLst>
          </p:cNvPr>
          <p:cNvSpPr/>
          <p:nvPr/>
        </p:nvSpPr>
        <p:spPr>
          <a:xfrm>
            <a:off x="13018673" y="2971800"/>
            <a:ext cx="26564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3 000 x 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7A448F0E-CA97-42B0-8B9B-55385286C969}"/>
              </a:ext>
            </a:extLst>
          </p:cNvPr>
          <p:cNvSpPr/>
          <p:nvPr/>
        </p:nvSpPr>
        <p:spPr>
          <a:xfrm>
            <a:off x="13018673" y="3884127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9 000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E072929-D24E-4B14-A6F3-337B0BB218B0}"/>
              </a:ext>
            </a:extLst>
          </p:cNvPr>
          <p:cNvSpPr/>
          <p:nvPr/>
        </p:nvSpPr>
        <p:spPr>
          <a:xfrm>
            <a:off x="13243719" y="5334000"/>
            <a:ext cx="25282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7 000 x 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CA05840F-B572-4763-AC73-B060B98A8C30}"/>
              </a:ext>
            </a:extLst>
          </p:cNvPr>
          <p:cNvSpPr/>
          <p:nvPr/>
        </p:nvSpPr>
        <p:spPr>
          <a:xfrm>
            <a:off x="13255917" y="6248400"/>
            <a:ext cx="20152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42 000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4727837" y="116750"/>
            <a:ext cx="74414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Thứ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20 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tháng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năm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01533" y="1326532"/>
            <a:ext cx="4863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22854" y="799628"/>
            <a:ext cx="1363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72" grpId="0"/>
      <p:bldP spid="73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" y="1828800"/>
            <a:ext cx="6922853" cy="684429"/>
            <a:chOff x="1290908" y="1943100"/>
            <a:chExt cx="6376538" cy="684429"/>
          </a:xfrm>
        </p:grpSpPr>
        <p:grpSp>
          <p:nvGrpSpPr>
            <p:cNvPr id="10" name="Group 9"/>
            <p:cNvGrpSpPr/>
            <p:nvPr/>
          </p:nvGrpSpPr>
          <p:grpSpPr>
            <a:xfrm>
              <a:off x="1290908" y="1981198"/>
              <a:ext cx="589723" cy="646331"/>
              <a:chOff x="1557608" y="1981198"/>
              <a:chExt cx="589723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557608" y="2019298"/>
                <a:ext cx="589723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684090" y="1981198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57197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C11FD82-1C7B-EA1C-1850-A11F2C4C59EF}"/>
              </a:ext>
            </a:extLst>
          </p:cNvPr>
          <p:cNvSpPr txBox="1"/>
          <p:nvPr/>
        </p:nvSpPr>
        <p:spPr>
          <a:xfrm>
            <a:off x="5318919" y="2819400"/>
            <a:ext cx="381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5 406 x 2 x 4</a:t>
            </a:r>
            <a:endParaRPr lang="en-US" sz="4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98A1677-9752-1519-59CC-EA00A937E738}"/>
              </a:ext>
            </a:extLst>
          </p:cNvPr>
          <p:cNvSpPr txBox="1"/>
          <p:nvPr/>
        </p:nvSpPr>
        <p:spPr>
          <a:xfrm>
            <a:off x="4556919" y="5311914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370 + 9 826 + 6 530</a:t>
            </a:r>
            <a:endParaRPr lang="en-US" sz="4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5C8E202E-A18B-50D9-63D0-15FC6C7F43F4}"/>
              </a:ext>
            </a:extLst>
          </p:cNvPr>
          <p:cNvSpPr/>
          <p:nvPr/>
        </p:nvSpPr>
        <p:spPr>
          <a:xfrm rot="21092483">
            <a:off x="9730163" y="5114593"/>
            <a:ext cx="1512605" cy="182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FA45693-F55A-4C25-9FE1-71ABC9E2E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38800"/>
            <a:ext cx="1966119" cy="35052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FD9A272-5C9E-4A93-903F-EF62CACA3F4C}"/>
              </a:ext>
            </a:extLst>
          </p:cNvPr>
          <p:cNvSpPr/>
          <p:nvPr/>
        </p:nvSpPr>
        <p:spPr>
          <a:xfrm>
            <a:off x="9205119" y="2819400"/>
            <a:ext cx="30460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10 812 x 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BA04A8D-328A-4F71-94DC-6C805F80D468}"/>
              </a:ext>
            </a:extLst>
          </p:cNvPr>
          <p:cNvSpPr/>
          <p:nvPr/>
        </p:nvSpPr>
        <p:spPr>
          <a:xfrm>
            <a:off x="9205119" y="3726359"/>
            <a:ext cx="21996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43 248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1152311-261C-452D-B003-CC8CF73CF8C8}"/>
              </a:ext>
            </a:extLst>
          </p:cNvPr>
          <p:cNvSpPr/>
          <p:nvPr/>
        </p:nvSpPr>
        <p:spPr>
          <a:xfrm>
            <a:off x="9890919" y="5257800"/>
            <a:ext cx="40735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10 196 + 6 530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41476D9-99B5-49CC-BDA5-7453194F25E5}"/>
              </a:ext>
            </a:extLst>
          </p:cNvPr>
          <p:cNvSpPr/>
          <p:nvPr/>
        </p:nvSpPr>
        <p:spPr>
          <a:xfrm>
            <a:off x="9900157" y="6280703"/>
            <a:ext cx="21996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16 726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570300" y="76554"/>
            <a:ext cx="7569701" cy="1307849"/>
            <a:chOff x="4758007" y="-1081571"/>
            <a:chExt cx="7441978" cy="1307849"/>
          </a:xfrm>
        </p:grpSpPr>
        <p:sp>
          <p:nvSpPr>
            <p:cNvPr id="24" name="TextBox 23"/>
            <p:cNvSpPr txBox="1"/>
            <p:nvPr/>
          </p:nvSpPr>
          <p:spPr>
            <a:xfrm>
              <a:off x="4758007" y="-1081571"/>
              <a:ext cx="744197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Thứ</a:t>
              </a: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Ba  </a:t>
              </a:r>
              <a:r>
                <a:rPr kumimoji="0" lang="en-US" sz="4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</a:t>
              </a: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20  </a:t>
              </a:r>
              <a:r>
                <a:rPr kumimoji="0" lang="en-US" sz="4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tháng</a:t>
              </a: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5 </a:t>
              </a:r>
              <a:r>
                <a:rPr kumimoji="0" lang="en-US" sz="4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năm</a:t>
              </a: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2025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70867" y="-358497"/>
              <a:ext cx="13404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TOÁN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001533" y="1326532"/>
            <a:ext cx="4863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0614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373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37808" y="1824097"/>
            <a:ext cx="15538829" cy="1813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kg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85 000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ki -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gam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kg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57E2C71-5C08-5B02-D474-2587A36274BA}"/>
              </a:ext>
            </a:extLst>
          </p:cNvPr>
          <p:cNvSpPr txBox="1"/>
          <p:nvPr/>
        </p:nvSpPr>
        <p:spPr>
          <a:xfrm>
            <a:off x="6538119" y="3767533"/>
            <a:ext cx="9448800" cy="50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marR="1358900" indent="254000" algn="ctr">
              <a:lnSpc>
                <a:spcPct val="130000"/>
              </a:lnSpc>
            </a:pP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giải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59055" algn="ctr">
              <a:lnSpc>
                <a:spcPct val="130000"/>
              </a:lnSpc>
            </a:pP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 tiền của 1 ki-lô-gam gạo là: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9055" algn="ctr">
              <a:lnSpc>
                <a:spcPct val="130000"/>
              </a:lnSpc>
            </a:pP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85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000 : 5 =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          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(đồng)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Hiền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 trả người bán hàng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>
              <a:lnSpc>
                <a:spcPct val="130000"/>
              </a:lnSpc>
            </a:pP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17 000 x 4  =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(đồng)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>
              <a:lnSpc>
                <a:spcPct val="130000"/>
              </a:lnSpc>
            </a:pP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Đáp số: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17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000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5A43EBB-6B05-4AAA-A2A4-D613F32410E7}"/>
              </a:ext>
            </a:extLst>
          </p:cNvPr>
          <p:cNvSpPr/>
          <p:nvPr/>
        </p:nvSpPr>
        <p:spPr>
          <a:xfrm>
            <a:off x="8214519" y="4521277"/>
            <a:ext cx="7060267" cy="81272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R="59055" algn="ctr">
              <a:lnSpc>
                <a:spcPct val="130000"/>
              </a:lnSpc>
            </a:pPr>
            <a:r>
              <a:rPr lang="vi-VN" sz="40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 tiền mua 1 ki-lô-gam gạo là:</a:t>
            </a:r>
            <a:endParaRPr lang="en-US" sz="4000" b="1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32DFC87-5EEA-4D9B-B2B7-CE5D1A14A8E1}"/>
              </a:ext>
            </a:extLst>
          </p:cNvPr>
          <p:cNvSpPr/>
          <p:nvPr/>
        </p:nvSpPr>
        <p:spPr>
          <a:xfrm>
            <a:off x="10988259" y="5297269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17 000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66F6BCE5-031E-4137-9785-7A0DE5EF943D}"/>
              </a:ext>
            </a:extLst>
          </p:cNvPr>
          <p:cNvSpPr/>
          <p:nvPr/>
        </p:nvSpPr>
        <p:spPr>
          <a:xfrm>
            <a:off x="11064459" y="6745069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68 000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F12FB193-660A-436F-AE7E-8DCBDB0C1829}"/>
              </a:ext>
            </a:extLst>
          </p:cNvPr>
          <p:cNvSpPr/>
          <p:nvPr/>
        </p:nvSpPr>
        <p:spPr>
          <a:xfrm>
            <a:off x="330456" y="4038600"/>
            <a:ext cx="5217064" cy="2901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 kg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85 000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lnSpc>
                <a:spcPct val="130000"/>
              </a:lnSpc>
              <a:buAutoNum type="alphaLcParenR"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kg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…?...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4 kg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…?...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7A6F9E43-68E7-46B5-AEFC-E85086435BCF}"/>
              </a:ext>
            </a:extLst>
          </p:cNvPr>
          <p:cNvCxnSpPr/>
          <p:nvPr/>
        </p:nvCxnSpPr>
        <p:spPr>
          <a:xfrm>
            <a:off x="5852319" y="4038600"/>
            <a:ext cx="0" cy="5105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7025284-2B65-455F-8BE2-7A19206F8097}"/>
              </a:ext>
            </a:extLst>
          </p:cNvPr>
          <p:cNvSpPr/>
          <p:nvPr/>
        </p:nvSpPr>
        <p:spPr>
          <a:xfrm>
            <a:off x="11254474" y="8153400"/>
            <a:ext cx="3589445" cy="740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00050" algn="ctr">
              <a:lnSpc>
                <a:spcPct val="13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68 000 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0E69406-BFBD-4C6C-8B97-CF965EB4D8BA}"/>
              </a:ext>
            </a:extLst>
          </p:cNvPr>
          <p:cNvSpPr txBox="1"/>
          <p:nvPr/>
        </p:nvSpPr>
        <p:spPr>
          <a:xfrm>
            <a:off x="7013312" y="741757"/>
            <a:ext cx="1363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TOÁN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56919" y="224561"/>
            <a:ext cx="74414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Thứ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20 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tháng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năm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1533" y="1326532"/>
            <a:ext cx="4863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 animBg="1"/>
      <p:bldP spid="12" grpId="0"/>
      <p:bldP spid="1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37319" y="2020669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37318" y="1968549"/>
            <a:ext cx="16139319" cy="1363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 Nam 9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27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57E2C71-5C08-5B02-D474-2587A36274BA}"/>
              </a:ext>
            </a:extLst>
          </p:cNvPr>
          <p:cNvSpPr txBox="1"/>
          <p:nvPr/>
        </p:nvSpPr>
        <p:spPr>
          <a:xfrm>
            <a:off x="61119" y="3605748"/>
            <a:ext cx="7772401" cy="3225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nay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Nam: 27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Nam: .. ?..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</a:t>
            </a:r>
            <a:endParaRPr lang="en-US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625875C-6DD2-49A8-84EB-3F4A8C592438}"/>
              </a:ext>
            </a:extLst>
          </p:cNvPr>
          <p:cNvSpPr txBox="1"/>
          <p:nvPr/>
        </p:nvSpPr>
        <p:spPr>
          <a:xfrm>
            <a:off x="7452519" y="3307998"/>
            <a:ext cx="8824118" cy="435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vi-VN" sz="3600" b="1" dirty="0">
                <a:solidFill>
                  <a:srgbClr val="0000FF"/>
                </a:solidFill>
                <a:latin typeface="+mj-lt"/>
              </a:rPr>
              <a:t>Bài giải</a:t>
            </a:r>
            <a:endParaRPr lang="en-US" sz="3600" b="1" dirty="0">
              <a:solidFill>
                <a:srgbClr val="0000FF"/>
              </a:solidFill>
              <a:latin typeface="+mj-lt"/>
            </a:endParaRPr>
          </a:p>
          <a:p>
            <a:pPr algn="ctr">
              <a:lnSpc>
                <a:spcPct val="130000"/>
              </a:lnSpc>
            </a:pPr>
            <a:r>
              <a:rPr lang="vi-VN" sz="3600" b="1" dirty="0">
                <a:solidFill>
                  <a:srgbClr val="0000FF"/>
                </a:solidFill>
                <a:latin typeface="+mj-lt"/>
              </a:rPr>
              <a:t>Số tuổi năm nay của bố Nam là:</a:t>
            </a:r>
            <a:endParaRPr lang="en-US" sz="3600" b="1" dirty="0">
              <a:solidFill>
                <a:srgbClr val="0000FF"/>
              </a:solidFill>
              <a:latin typeface="+mj-lt"/>
            </a:endParaRPr>
          </a:p>
          <a:p>
            <a:pPr algn="ctr">
              <a:lnSpc>
                <a:spcPct val="130000"/>
              </a:lnSpc>
            </a:pPr>
            <a:r>
              <a:rPr lang="vi-VN" sz="3600" b="1" dirty="0">
                <a:solidFill>
                  <a:srgbClr val="0000FF"/>
                </a:solidFill>
                <a:latin typeface="+mj-lt"/>
              </a:rPr>
              <a:t>       9 + 27 = 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      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(tuổi)</a:t>
            </a:r>
            <a:endParaRPr lang="en-US" sz="3600" b="1" dirty="0">
              <a:solidFill>
                <a:srgbClr val="0000FF"/>
              </a:solidFill>
              <a:latin typeface="+mj-lt"/>
            </a:endParaRPr>
          </a:p>
          <a:p>
            <a:pPr algn="ctr">
              <a:lnSpc>
                <a:spcPct val="130000"/>
              </a:lnSpc>
            </a:pPr>
            <a:endParaRPr lang="en-US" sz="3600" b="1" dirty="0">
              <a:solidFill>
                <a:srgbClr val="0000FF"/>
              </a:solidFill>
              <a:latin typeface="+mj-lt"/>
            </a:endParaRPr>
          </a:p>
          <a:p>
            <a:pPr algn="ctr">
              <a:lnSpc>
                <a:spcPct val="130000"/>
              </a:lnSpc>
            </a:pPr>
            <a:r>
              <a:rPr lang="vi-VN" sz="3600" b="1" dirty="0">
                <a:solidFill>
                  <a:srgbClr val="0000FF"/>
                </a:solidFill>
                <a:latin typeface="+mj-lt"/>
              </a:rPr>
              <a:t>36 : 9 = 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  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(lần)</a:t>
            </a:r>
            <a:endParaRPr lang="en-US" sz="3600" b="1" dirty="0">
              <a:solidFill>
                <a:srgbClr val="0000FF"/>
              </a:solidFill>
              <a:latin typeface="+mj-lt"/>
            </a:endParaRPr>
          </a:p>
          <a:p>
            <a:pPr algn="ctr">
              <a:lnSpc>
                <a:spcPct val="130000"/>
              </a:lnSpc>
            </a:pPr>
            <a:r>
              <a:rPr lang="vi-VN" sz="3600" b="1" i="1" dirty="0">
                <a:solidFill>
                  <a:srgbClr val="0000FF"/>
                </a:solidFill>
                <a:latin typeface="+mj-lt"/>
              </a:rPr>
              <a:t>                 </a:t>
            </a:r>
            <a:r>
              <a:rPr lang="en-US" sz="3600" b="1" i="1" dirty="0">
                <a:solidFill>
                  <a:srgbClr val="0000FF"/>
                </a:solidFill>
                <a:latin typeface="+mj-lt"/>
              </a:rPr>
              <a:t>         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Đáp số:</a:t>
            </a:r>
            <a:r>
              <a:rPr lang="vi-VN" sz="3600" b="1" dirty="0">
                <a:solidFill>
                  <a:srgbClr val="FF0000"/>
                </a:solidFill>
                <a:latin typeface="+mj-lt"/>
              </a:rPr>
              <a:t> 4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(lần)</a:t>
            </a:r>
            <a:endParaRPr lang="en-US" sz="36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2F83CD5-B82F-429F-9AD6-B5F03411E3C7}"/>
              </a:ext>
            </a:extLst>
          </p:cNvPr>
          <p:cNvSpPr/>
          <p:nvPr/>
        </p:nvSpPr>
        <p:spPr>
          <a:xfrm>
            <a:off x="8656647" y="5488386"/>
            <a:ext cx="656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1AFFEF84-2F72-42E1-8AFB-BEE96C71C956}"/>
              </a:ext>
            </a:extLst>
          </p:cNvPr>
          <p:cNvCxnSpPr/>
          <p:nvPr/>
        </p:nvCxnSpPr>
        <p:spPr>
          <a:xfrm>
            <a:off x="7300119" y="3332449"/>
            <a:ext cx="0" cy="58115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BEDF808-3CBA-4F66-A11D-634490B6C6C3}"/>
              </a:ext>
            </a:extLst>
          </p:cNvPr>
          <p:cNvSpPr/>
          <p:nvPr/>
        </p:nvSpPr>
        <p:spPr>
          <a:xfrm>
            <a:off x="12176919" y="4778514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000" b="1" dirty="0">
                <a:solidFill>
                  <a:srgbClr val="FF0000"/>
                </a:solidFill>
                <a:latin typeface="+mj-lt"/>
              </a:rPr>
              <a:t>36</a:t>
            </a:r>
            <a:endParaRPr lang="en-US" sz="4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5D2734C-66A8-444F-B741-E8304F9C14B5}"/>
              </a:ext>
            </a:extLst>
          </p:cNvPr>
          <p:cNvSpPr/>
          <p:nvPr/>
        </p:nvSpPr>
        <p:spPr>
          <a:xfrm>
            <a:off x="11900251" y="62484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+mj-lt"/>
              </a:rPr>
              <a:t>4</a:t>
            </a:r>
            <a:endParaRPr lang="en-US" sz="3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0E69406-BFBD-4C6C-8B97-CF965EB4D8BA}"/>
              </a:ext>
            </a:extLst>
          </p:cNvPr>
          <p:cNvSpPr txBox="1"/>
          <p:nvPr/>
        </p:nvSpPr>
        <p:spPr>
          <a:xfrm>
            <a:off x="7426552" y="824636"/>
            <a:ext cx="1363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TOÁN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27837" y="116750"/>
            <a:ext cx="74414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Thứ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20 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tháng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năm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1533" y="1326532"/>
            <a:ext cx="4863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36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4328319" y="3581400"/>
            <a:ext cx="8153400" cy="1201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MẾ</a:t>
            </a:r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N CH</a:t>
            </a:r>
            <a:r>
              <a:rPr lang="en-US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ÀO </a:t>
            </a:r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CÁC EM</a:t>
            </a:r>
            <a:endParaRPr lang="en-US" sz="57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514</Words>
  <Application>Microsoft Office PowerPoint</Application>
  <PresentationFormat>Custom</PresentationFormat>
  <Paragraphs>80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TRẦN PHƯƠNG</cp:lastModifiedBy>
  <cp:revision>138</cp:revision>
  <dcterms:created xsi:type="dcterms:W3CDTF">2022-07-10T01:37:20Z</dcterms:created>
  <dcterms:modified xsi:type="dcterms:W3CDTF">2025-05-10T09:23:18Z</dcterms:modified>
</cp:coreProperties>
</file>