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88" r:id="rId2"/>
  </p:sldMasterIdLst>
  <p:notesMasterIdLst>
    <p:notesMasterId r:id="rId12"/>
  </p:notesMasterIdLst>
  <p:sldIdLst>
    <p:sldId id="735" r:id="rId3"/>
    <p:sldId id="797" r:id="rId4"/>
    <p:sldId id="637" r:id="rId5"/>
    <p:sldId id="802" r:id="rId6"/>
    <p:sldId id="800" r:id="rId7"/>
    <p:sldId id="791" r:id="rId8"/>
    <p:sldId id="806" r:id="rId9"/>
    <p:sldId id="804" r:id="rId10"/>
    <p:sldId id="80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4"/>
    <a:srgbClr val="FFC9ED"/>
    <a:srgbClr val="47CFFF"/>
    <a:srgbClr val="9BE5FF"/>
    <a:srgbClr val="FA9486"/>
    <a:srgbClr val="89E0FF"/>
    <a:srgbClr val="FFABE3"/>
    <a:srgbClr val="FF7DD4"/>
    <a:srgbClr val="FFBDE9"/>
    <a:srgbClr val="DA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4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sz="1400" kern="0">
                <a:solidFill>
                  <a:prstClr val="black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9</a:t>
            </a:fld>
            <a:endParaRPr sz="1400" kern="0">
              <a:solidFill>
                <a:prstClr val="black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196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867044-4CD8-4D90-A50B-F50020654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9A6AFC1-7793-4CDC-A9C1-B9DF9B00FB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0D2920-2379-406E-861D-B0B837977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E56EB50-0475-4A5B-826F-B2B11354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B2258F7-0E06-4681-8AC4-8F2ED9137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3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24A36-058C-4A5D-91F7-1BFB9FB99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8094497-5735-428C-A086-FF01D0C8EC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F08155-F318-4C09-8E82-F0E5C584A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578F0C7-3C18-4EB1-B852-5E40B6C0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534CF83-D352-43FC-A4CC-20B104FA2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4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8501C14-3579-461D-9EEA-79FC351D22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6EF673D-E78E-444A-9547-1FA7AF08D2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EAAE9C5-E827-42D3-A649-608BF36E4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2CA6C7-822C-428D-AA0C-2E0633918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2AB877-BAE7-41DC-89B3-6F26909C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1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1" indent="0" algn="ctr">
              <a:buNone/>
              <a:defRPr sz="1500"/>
            </a:lvl2pPr>
            <a:lvl3pPr marL="685783" indent="0" algn="ctr">
              <a:buNone/>
              <a:defRPr sz="1351"/>
            </a:lvl3pPr>
            <a:lvl4pPr marL="1028674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9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673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0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83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093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80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9345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003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2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A1DE3A-F4AD-4A3F-85CF-F8D7CC9C9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917626-8D95-4534-85F3-A8E66A529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08E3411-5D24-407D-BE13-C1708BA46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F28F4C-CA0C-414C-9A41-B34C64E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940C1F-13A2-4DFA-B0A4-C6A77506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1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1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891" indent="0">
              <a:buNone/>
              <a:defRPr sz="2100"/>
            </a:lvl2pPr>
            <a:lvl3pPr marL="685783" indent="0">
              <a:buNone/>
              <a:defRPr sz="1800"/>
            </a:lvl3pPr>
            <a:lvl4pPr marL="1028674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1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1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8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6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2193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3"/>
          <p:cNvPicPr preferRelativeResize="0"/>
          <p:nvPr/>
        </p:nvPicPr>
        <p:blipFill rotWithShape="1">
          <a:blip r:embed="rId2">
            <a:alphaModFix/>
          </a:blip>
          <a:srcRect r="67886" b="63203"/>
          <a:stretch/>
        </p:blipFill>
        <p:spPr>
          <a:xfrm>
            <a:off x="1" y="-27821"/>
            <a:ext cx="2538412" cy="24038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280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5000">
        <p14:honeycomb/>
      </p:transition>
    </mc:Choice>
    <mc:Fallback xmlns="">
      <p:transition spd="slow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A7D5AB-88F7-450D-8759-9268A0C1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4CDED35-4F00-48DD-A629-87A0BF54A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2BF067-81C4-46EF-B0A3-CAE71D95E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B3261A0-336E-437B-8AC8-1BB5AB61D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1D3A25E-10E4-43C2-A31B-B6018112C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89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3892FF0-B6FF-4364-92B4-7C1C073D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18C817-AD10-4411-A243-FDB02B2E6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6E69E0F-63C8-4AD4-B2C3-AC890AA4B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DAF1F36-9C8D-461E-97CE-1519E02C5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B856509-688D-4464-8248-FB152B3E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FE3E577-CB5F-4ED9-8E6D-E6526924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21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017FB6-6619-450F-B181-A2C3BA0A2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7F096AD-9889-4FA1-A096-2A914B8E5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04814B-64A6-45CF-9180-31A59750D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C16749A-7B4D-406E-92D8-E18D86F21E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A560217-B0C1-404B-BC42-B2AA995BD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6C87BFF-DB98-40A4-876A-87A86D3D8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42D022-82BB-4AB7-AAAC-A2B423930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DE8963D-71D1-457D-85F3-E95DDBA8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8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FC18B6-9B71-47E6-A96F-6761A4EDB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35BEC53-6EC6-4AD7-AE36-09D54DA83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FC10F31-B6A0-42AE-B5E8-AC3638331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0AB85C8-6790-435C-A209-24C92CB18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41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404D5F1-CAE9-405D-B7DF-ECE7FC34A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C4B4C00D-3D91-4D3A-A636-0C37C5040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6E2F7D8-EFEA-4649-A34C-228DFB5D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4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6A24EE-0F60-47BA-86AA-DC880653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9DF2614-C424-47EF-B76A-B7E3DCD6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6DC92F6-FBA3-48AE-928F-AC73C9C12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72B6DA-8A84-488B-972A-0C80BC5B2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AEE0FC-38CB-40F9-99E1-B04470B36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1E60AF9-72C4-4E1A-9600-C33EC058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7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1338CC-4A37-4822-848E-8F3561CAF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93E857B-315B-4F4D-A1B0-E4332EA3B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71CB6CF-D73C-446D-BEA8-E2CB69DF79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A66A3AF-2C3B-4DEF-94C1-E7B59BD0B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8852C87-5028-4199-B14B-7C5E000EA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E23DB25-DA44-41F7-83B0-36332C0A4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2760102-4192-434E-B01F-84DBEEDCA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3E6A89-6232-4124-957D-96362164D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AACB303-CA3D-4C1F-B4AA-9EA2BD9AC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1F70A-17BB-4BA2-AB48-386B5933DF9E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14E144-DC77-488C-9695-E9A6EBA5D0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F9BCEC5-2DDD-4D2F-8259-AC1F12F39C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C868A-DE86-4753-9A85-C2B378293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4/12/2024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41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B405211-4395-4976-BAED-0C089EE8D24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2245808"/>
            <a:ext cx="3133618" cy="743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34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3400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r>
              <a:rPr lang="en-US" sz="34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4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4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4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400" b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="" xmlns:a16="http://schemas.microsoft.com/office/drawing/2014/main" id="{BB933B8B-2369-43A0-ACE5-9ACE76CD685D}"/>
              </a:ext>
            </a:extLst>
          </p:cNvPr>
          <p:cNvSpPr txBox="1">
            <a:spLocks noChangeArrowheads="1"/>
          </p:cNvSpPr>
          <p:nvPr/>
        </p:nvSpPr>
        <p:spPr>
          <a:xfrm>
            <a:off x="969818" y="-101599"/>
            <a:ext cx="10252363" cy="225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HP001 5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(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)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M (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2 )</a:t>
            </a:r>
          </a:p>
          <a:p>
            <a:pPr lvl="0">
              <a:lnSpc>
                <a:spcPct val="150000"/>
              </a:lnSpc>
              <a:defRPr/>
            </a:pPr>
            <a:endParaRPr lang="en-US" sz="2800" b="1" dirty="0" smtClean="0">
              <a:solidFill>
                <a:prstClr val="black"/>
              </a:solidFill>
              <a:latin typeface="HP001 5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sz="34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7B79D8CC-E71B-4B5E-968C-8CAF63218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4203" y="2826327"/>
            <a:ext cx="3976577" cy="1384995"/>
          </a:xfrm>
          <a:prstGeom prst="rect">
            <a:avLst/>
          </a:prstGeom>
          <a:solidFill>
            <a:srgbClr val="FFCCCC"/>
          </a:solidFill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hoa </a:t>
            </a:r>
            <a:r>
              <a:rPr lang="en-US" sz="2800" b="1" i="1" dirty="0">
                <a:solidFill>
                  <a:schemeClr val="tx1"/>
                </a:solidFill>
                <a:latin typeface="HP001 5 hàng" pitchFamily="34" charset="0"/>
                <a:cs typeface="Arial" panose="020B0604020202020204" pitchFamily="34" charset="0"/>
              </a:rPr>
              <a:t>M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cao 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2" descr="Bản mềm bộ mẫu chữ cao 2,5 ô ly dành cho học sinh tiểu học">
            <a:extLst>
              <a:ext uri="{FF2B5EF4-FFF2-40B4-BE49-F238E27FC236}">
                <a16:creationId xmlns="" xmlns:a16="http://schemas.microsoft.com/office/drawing/2014/main" id="{7792B83B-CDF1-498E-A8A5-5C4B1303A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22540" r="11302" b="23408"/>
          <a:stretch/>
        </p:blipFill>
        <p:spPr bwMode="auto">
          <a:xfrm>
            <a:off x="3872374" y="2826327"/>
            <a:ext cx="5083364" cy="405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E871C305-6644-41E6-823F-1AD8CE10A594}"/>
              </a:ext>
            </a:extLst>
          </p:cNvPr>
          <p:cNvSpPr/>
          <p:nvPr/>
        </p:nvSpPr>
        <p:spPr>
          <a:xfrm>
            <a:off x="0" y="4172735"/>
            <a:ext cx="3872374" cy="2126465"/>
          </a:xfrm>
          <a:prstGeom prst="wedgeRoundRectCallout">
            <a:avLst>
              <a:gd name="adj1" fmla="val 54223"/>
              <a:gd name="adj2" fmla="val -21938"/>
              <a:gd name="adj3" fmla="val 16667"/>
            </a:avLst>
          </a:prstGeom>
          <a:solidFill>
            <a:srgbClr val="FFF3FE"/>
          </a:solidFill>
          <a:ln w="19050">
            <a:solidFill>
              <a:schemeClr val="accent1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  <a:cs typeface="Arial" panose="020B0604020202020204" pitchFamily="34" charset="0"/>
              </a:rPr>
              <a:t>Chữ hoa </a:t>
            </a:r>
            <a:r>
              <a:rPr lang="en-US" sz="2800" b="1" i="1" dirty="0">
                <a:solidFill>
                  <a:schemeClr val="tx1"/>
                </a:solidFill>
                <a:latin typeface="HP001 5 hàng" pitchFamily="34" charset="0"/>
                <a:cs typeface="Arial" panose="020B0604020202020204" pitchFamily="34" charset="0"/>
              </a:rPr>
              <a:t>M</a:t>
            </a:r>
            <a:r>
              <a:rPr lang="vi-VN" sz="2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 nhỏ cao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2,5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li.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4C5AB511-4A5A-48D2-A877-BD59C24B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6215" y="2989198"/>
            <a:ext cx="3345712" cy="2246769"/>
          </a:xfrm>
          <a:prstGeom prst="rect">
            <a:avLst/>
          </a:prstGeom>
          <a:solidFill>
            <a:srgbClr val="FFCCCC"/>
          </a:solidFill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 hoa </a:t>
            </a:r>
            <a:r>
              <a:rPr lang="en-US" sz="2800" b="1" i="1" dirty="0">
                <a:solidFill>
                  <a:schemeClr val="tx1"/>
                </a:solidFill>
                <a:latin typeface="HP001 5 hàng" pitchFamily="34" charset="0"/>
                <a:cs typeface="Arial" panose="020B0604020202020204" pitchFamily="34" charset="0"/>
              </a:rPr>
              <a:t>M</a:t>
            </a:r>
            <a:r>
              <a:rPr lang="vi-VN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cỡ nhỏ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mấy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vi-VN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6917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B405211-4395-4976-BAED-0C089EE8D24E}"/>
              </a:ext>
            </a:extLst>
          </p:cNvPr>
          <p:cNvSpPr txBox="1">
            <a:spLocks noChangeArrowheads="1"/>
          </p:cNvSpPr>
          <p:nvPr/>
        </p:nvSpPr>
        <p:spPr>
          <a:xfrm>
            <a:off x="266567" y="2286929"/>
            <a:ext cx="3133618" cy="7433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34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1</a:t>
            </a:r>
            <a:r>
              <a:rPr lang="en-US" sz="32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 </a:t>
            </a:r>
            <a:r>
              <a:rPr lang="en-US" sz="32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2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2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2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200" b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7B79D8CC-E71B-4B5E-968C-8CAF63218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441" y="3167390"/>
            <a:ext cx="2894744" cy="523220"/>
          </a:xfrm>
          <a:prstGeom prst="rect">
            <a:avLst/>
          </a:prstGeom>
          <a:solidFill>
            <a:srgbClr val="FFCCCC"/>
          </a:solidFill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algn="just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5" name="Picture 2" descr="Bản mềm bộ mẫu chữ cao 2,5 ô ly dành cho học sinh tiểu học">
            <a:extLst>
              <a:ext uri="{FF2B5EF4-FFF2-40B4-BE49-F238E27FC236}">
                <a16:creationId xmlns="" xmlns:a16="http://schemas.microsoft.com/office/drawing/2014/main" id="{7792B83B-CDF1-498E-A8A5-5C4B1303A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22540" r="11302" b="23408"/>
          <a:stretch/>
        </p:blipFill>
        <p:spPr bwMode="auto">
          <a:xfrm>
            <a:off x="3893672" y="2937163"/>
            <a:ext cx="5083364" cy="390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peech Bubble: Rectangle with Corners Rounded 15">
            <a:extLst>
              <a:ext uri="{FF2B5EF4-FFF2-40B4-BE49-F238E27FC236}">
                <a16:creationId xmlns="" xmlns:a16="http://schemas.microsoft.com/office/drawing/2014/main" id="{E871C305-6644-41E6-823F-1AD8CE10A594}"/>
              </a:ext>
            </a:extLst>
          </p:cNvPr>
          <p:cNvSpPr/>
          <p:nvPr/>
        </p:nvSpPr>
        <p:spPr>
          <a:xfrm>
            <a:off x="0" y="4266078"/>
            <a:ext cx="3133618" cy="2017657"/>
          </a:xfrm>
          <a:prstGeom prst="wedgeRoundRectCallout">
            <a:avLst>
              <a:gd name="adj1" fmla="val 68945"/>
              <a:gd name="adj2" fmla="val -30211"/>
              <a:gd name="adj3" fmla="val 16667"/>
            </a:avLst>
          </a:prstGeom>
          <a:solidFill>
            <a:srgbClr val="5BD4FF"/>
          </a:solidFill>
          <a:ln w="19050">
            <a:solidFill>
              <a:schemeClr val="accent1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ét móc 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hai đầu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trái đều lượn vào trong.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="" xmlns:a16="http://schemas.microsoft.com/office/drawing/2014/main" id="{70E091A1-66E1-4573-866A-8E957D403A16}"/>
              </a:ext>
            </a:extLst>
          </p:cNvPr>
          <p:cNvSpPr/>
          <p:nvPr/>
        </p:nvSpPr>
        <p:spPr>
          <a:xfrm>
            <a:off x="6841623" y="2286929"/>
            <a:ext cx="5257800" cy="875777"/>
          </a:xfrm>
          <a:prstGeom prst="wedgeRoundRectCallout">
            <a:avLst>
              <a:gd name="adj1" fmla="val -54263"/>
              <a:gd name="adj2" fmla="val 131983"/>
              <a:gd name="adj3" fmla="val 16667"/>
            </a:avLst>
          </a:prstGeom>
          <a:solidFill>
            <a:srgbClr val="5BD4FF"/>
          </a:solidFill>
          <a:ln w="19050">
            <a:solidFill>
              <a:schemeClr val="accent1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vi-VN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 móc xuôi trái</a:t>
            </a:r>
            <a:r>
              <a:rPr lang="en-US" sz="2800" b="0" i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="" xmlns:a16="http://schemas.microsoft.com/office/drawing/2014/main" id="{80FD191D-9570-43EE-87FB-0C99423BEFDF}"/>
              </a:ext>
            </a:extLst>
          </p:cNvPr>
          <p:cNvSpPr/>
          <p:nvPr/>
        </p:nvSpPr>
        <p:spPr>
          <a:xfrm>
            <a:off x="8977036" y="3341152"/>
            <a:ext cx="3236262" cy="3325462"/>
          </a:xfrm>
          <a:prstGeom prst="wedgeRoundRectCallout">
            <a:avLst>
              <a:gd name="adj1" fmla="val -78670"/>
              <a:gd name="adj2" fmla="val -36243"/>
              <a:gd name="adj3" fmla="val 16667"/>
            </a:avLst>
          </a:prstGeom>
          <a:solidFill>
            <a:srgbClr val="5BD4FF"/>
          </a:solidFill>
          <a:ln w="19050">
            <a:solidFill>
              <a:schemeClr val="accent1"/>
            </a:solidFill>
          </a:ln>
          <a:effectLst>
            <a:softEdge rad="127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Nét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kết hợp của các nét cơ bản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lượn ngang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cong trái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liền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xoắn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phía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8AD0D66A-CE8B-490E-8F6C-B5572D38C018}"/>
              </a:ext>
            </a:extLst>
          </p:cNvPr>
          <p:cNvSpPr txBox="1">
            <a:spLocks noChangeArrowheads="1"/>
          </p:cNvSpPr>
          <p:nvPr/>
        </p:nvSpPr>
        <p:spPr>
          <a:xfrm>
            <a:off x="1952813" y="-101599"/>
            <a:ext cx="8286373" cy="16773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4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34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3400" b="1" dirty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8 </a:t>
            </a:r>
            <a:r>
              <a:rPr lang="en-US" sz="3400" b="1" dirty="0" err="1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3400" b="1" dirty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4 </a:t>
            </a:r>
            <a:r>
              <a:rPr lang="en-US" sz="3400" b="1" dirty="0" err="1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3400" b="1" dirty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2024</a:t>
            </a:r>
            <a:endParaRPr lang="en-US" sz="3400" b="1" dirty="0">
              <a:solidFill>
                <a:prstClr val="black"/>
              </a:solidFill>
              <a:latin typeface="HP001 4 hàng" panose="020B0603050302020204" pitchFamily="34" charset="-93"/>
              <a:ea typeface="Arial-Rounded" pitchFamily="34" charset="0"/>
              <a:cs typeface="Arial-Rounded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      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(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)</a:t>
            </a:r>
          </a:p>
          <a:p>
            <a:pPr lvl="0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3400" b="1" dirty="0" err="1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dirty="0" err="1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400" b="1" dirty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M</a:t>
            </a:r>
            <a:r>
              <a:rPr lang="en-US" sz="3400" b="1" dirty="0" smtClean="0">
                <a:solidFill>
                  <a:prstClr val="black"/>
                </a:solidFill>
                <a:latin typeface="HP001 4 hàng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endParaRPr lang="en-US" sz="3400" b="1" dirty="0">
              <a:solidFill>
                <a:prstClr val="black"/>
              </a:solidFill>
              <a:latin typeface="HP001 4 hàng" panose="020B0603050302020204" pitchFamily="34" charset="-93"/>
              <a:ea typeface="Arial-Rounded" pitchFamily="34" charset="0"/>
              <a:cs typeface="Arial-Rounded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sz="34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3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18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ách viết chữ M hoa kiểu 2 cô hdan">
            <a:hlinkClick r:id="" action="ppaction://media"/>
            <a:extLst>
              <a:ext uri="{FF2B5EF4-FFF2-40B4-BE49-F238E27FC236}">
                <a16:creationId xmlns="" xmlns:a16="http://schemas.microsoft.com/office/drawing/2014/main" id="{421811D1-5C24-4076-B964-CCD947491D9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4063" r="5860"/>
          <a:stretch/>
        </p:blipFill>
        <p:spPr>
          <a:xfrm>
            <a:off x="659219" y="0"/>
            <a:ext cx="10990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03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="" xmlns:a16="http://schemas.microsoft.com/office/drawing/2014/main" id="{1B405211-4395-4976-BAED-0C089EE8D24E}"/>
              </a:ext>
            </a:extLst>
          </p:cNvPr>
          <p:cNvSpPr txBox="1">
            <a:spLocks noChangeArrowheads="1"/>
          </p:cNvSpPr>
          <p:nvPr/>
        </p:nvSpPr>
        <p:spPr>
          <a:xfrm>
            <a:off x="124013" y="1575702"/>
            <a:ext cx="3657600" cy="615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34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1. </a:t>
            </a:r>
            <a:r>
              <a:rPr lang="en-US" sz="34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4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34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4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34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4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pic>
        <p:nvPicPr>
          <p:cNvPr id="8" name="Picture 2" descr="Bản mềm bộ mẫu chữ cao 2,5 ô ly dành cho học sinh tiểu học">
            <a:extLst>
              <a:ext uri="{FF2B5EF4-FFF2-40B4-BE49-F238E27FC236}">
                <a16:creationId xmlns="" xmlns:a16="http://schemas.microsoft.com/office/drawing/2014/main" id="{D4A2C336-BCC3-4CED-A81C-1610597E3E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22540" r="11302" b="23408"/>
          <a:stretch/>
        </p:blipFill>
        <p:spPr bwMode="auto">
          <a:xfrm>
            <a:off x="673396" y="2191657"/>
            <a:ext cx="4918454" cy="4387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ách viết M kiểu 2 thầy hướng dẫn">
            <a:hlinkClick r:id="" action="ppaction://media"/>
            <a:extLst>
              <a:ext uri="{FF2B5EF4-FFF2-40B4-BE49-F238E27FC236}">
                <a16:creationId xmlns="" xmlns:a16="http://schemas.microsoft.com/office/drawing/2014/main" id="{387BE0DF-A5E1-4803-AC4C-F1BB439D3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>
            <a:lum contrast="40000"/>
          </a:blip>
          <a:srcRect l="34656" t="21652" r="30092" b="24880"/>
          <a:stretch/>
        </p:blipFill>
        <p:spPr>
          <a:xfrm>
            <a:off x="6362299" y="2286677"/>
            <a:ext cx="5281906" cy="4292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prstDash val="solid"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BB933B8B-2369-43A0-ACE5-9ACE76CD685D}"/>
              </a:ext>
            </a:extLst>
          </p:cNvPr>
          <p:cNvSpPr txBox="1">
            <a:spLocks noChangeArrowheads="1"/>
          </p:cNvSpPr>
          <p:nvPr/>
        </p:nvSpPr>
        <p:spPr>
          <a:xfrm>
            <a:off x="969818" y="-101599"/>
            <a:ext cx="10252363" cy="225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HP001 5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(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)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M (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2 )</a:t>
            </a:r>
          </a:p>
          <a:p>
            <a:pPr lvl="0">
              <a:lnSpc>
                <a:spcPct val="150000"/>
              </a:lnSpc>
              <a:defRPr/>
            </a:pPr>
            <a:endParaRPr lang="en-US" sz="2800" b="1" dirty="0" smtClean="0">
              <a:solidFill>
                <a:prstClr val="black"/>
              </a:solidFill>
              <a:latin typeface="HP001 5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sz="34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766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D72059BF-ED06-4209-BFD0-93582009FD66}"/>
              </a:ext>
            </a:extLst>
          </p:cNvPr>
          <p:cNvSpPr/>
          <p:nvPr/>
        </p:nvSpPr>
        <p:spPr>
          <a:xfrm>
            <a:off x="542692" y="2645720"/>
            <a:ext cx="11143340" cy="42122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DB49CAE-2C8B-44BA-964B-BC61B97D3FA3}"/>
              </a:ext>
            </a:extLst>
          </p:cNvPr>
          <p:cNvSpPr txBox="1"/>
          <p:nvPr/>
        </p:nvSpPr>
        <p:spPr>
          <a:xfrm>
            <a:off x="1617201" y="2869739"/>
            <a:ext cx="6778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34D74D-913B-4802-BB28-A015795A10E2}"/>
              </a:ext>
            </a:extLst>
          </p:cNvPr>
          <p:cNvSpPr txBox="1"/>
          <p:nvPr/>
        </p:nvSpPr>
        <p:spPr>
          <a:xfrm>
            <a:off x="1607676" y="3588222"/>
            <a:ext cx="9438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5A10E71-8038-4EA6-8E3D-21746AC27849}"/>
              </a:ext>
            </a:extLst>
          </p:cNvPr>
          <p:cNvSpPr txBox="1"/>
          <p:nvPr/>
        </p:nvSpPr>
        <p:spPr>
          <a:xfrm>
            <a:off x="1617202" y="4369802"/>
            <a:ext cx="855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Độ cao của các chữ cái như thế nào?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9CA4E568-FAAC-4B7D-AE00-9DA6941F19EC}"/>
              </a:ext>
            </a:extLst>
          </p:cNvPr>
          <p:cNvSpPr txBox="1">
            <a:spLocks noChangeArrowheads="1"/>
          </p:cNvSpPr>
          <p:nvPr/>
        </p:nvSpPr>
        <p:spPr>
          <a:xfrm>
            <a:off x="553658" y="160179"/>
            <a:ext cx="4652042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pic>
        <p:nvPicPr>
          <p:cNvPr id="8" name="Picture 2" descr="Mẫu giấy 4 ô ly - Mẫu giấy rèn chữ 4 ô ly cho học sinh lớp 1">
            <a:extLst>
              <a:ext uri="{FF2B5EF4-FFF2-40B4-BE49-F238E27FC236}">
                <a16:creationId xmlns="" xmlns:a16="http://schemas.microsoft.com/office/drawing/2014/main" id="{37EA13DA-B342-432D-8D2C-B5854CC07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8863" r="7406" b="59368"/>
          <a:stretch/>
        </p:blipFill>
        <p:spPr bwMode="auto">
          <a:xfrm>
            <a:off x="1287345" y="986459"/>
            <a:ext cx="11024727" cy="153511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FEF8F071-F76E-4007-A666-2FB1F9AACE85}"/>
              </a:ext>
            </a:extLst>
          </p:cNvPr>
          <p:cNvSpPr txBox="1">
            <a:spLocks noChangeArrowheads="1"/>
          </p:cNvSpPr>
          <p:nvPr/>
        </p:nvSpPr>
        <p:spPr>
          <a:xfrm>
            <a:off x="1910985" y="1291739"/>
            <a:ext cx="9099962" cy="62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4800" b="1" dirty="0" err="1" smtClean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uốn</a:t>
            </a:r>
            <a:r>
              <a:rPr lang="en-US" sz="4800" b="1" dirty="0" smtClean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giỏi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8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8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5126842-2C54-46B2-A265-92491DADFB6A}"/>
              </a:ext>
            </a:extLst>
          </p:cNvPr>
          <p:cNvSpPr txBox="1"/>
          <p:nvPr/>
        </p:nvSpPr>
        <p:spPr>
          <a:xfrm>
            <a:off x="1617202" y="5175947"/>
            <a:ext cx="8967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Cách đặt các dấu thanh như thế nào?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095B4F-6949-4C79-8688-0ED8496CCCBB}"/>
              </a:ext>
            </a:extLst>
          </p:cNvPr>
          <p:cNvSpPr txBox="1"/>
          <p:nvPr/>
        </p:nvSpPr>
        <p:spPr>
          <a:xfrm>
            <a:off x="1607676" y="5982092"/>
            <a:ext cx="8158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Nêu vị trí dấu phẩy và dấu chấm.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94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53658" y="160179"/>
            <a:ext cx="4652042" cy="121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2.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ứng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i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dụng</a:t>
            </a:r>
            <a:r>
              <a:rPr lang="en-US" sz="3600" b="1" i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36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pic>
        <p:nvPicPr>
          <p:cNvPr id="8" name="Picture 2" descr="Mẫu giấy 4 ô ly - Mẫu giấy rèn chữ 4 ô ly cho học sinh lớp 1">
            <a:extLst>
              <a:ext uri="{FF2B5EF4-FFF2-40B4-BE49-F238E27FC236}">
                <a16:creationId xmlns="" xmlns:a16="http://schemas.microsoft.com/office/drawing/2014/main" id="{992B8E2C-2FF7-4D76-993B-C12C90F792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3" t="28863" r="7406" b="59368"/>
          <a:stretch/>
        </p:blipFill>
        <p:spPr bwMode="auto">
          <a:xfrm>
            <a:off x="1272830" y="986459"/>
            <a:ext cx="9579942" cy="153511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896469" y="1291739"/>
            <a:ext cx="9099962" cy="6268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defRPr/>
            </a:pPr>
            <a:r>
              <a:rPr lang="en-US" sz="4000" b="1" dirty="0" err="1" smtClean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4000" b="1" dirty="0" smtClean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biết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hỏi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muốn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giỏi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phải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b="1" dirty="0" err="1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học</a:t>
            </a:r>
            <a:r>
              <a:rPr lang="en-US" sz="4000" b="1" dirty="0">
                <a:solidFill>
                  <a:srgbClr val="9E0069"/>
                </a:solidFill>
                <a:latin typeface="HP001 4 hàng 2 ô ly" panose="020B0603050302020204" pitchFamily="34" charset="-93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="" xmlns:a16="http://schemas.microsoft.com/office/drawing/2014/main" id="{59FBF1EB-4DD4-4898-AADD-6AE591A7F8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32" y="2617712"/>
            <a:ext cx="1117709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câu tục ngữ của người Việt Nam nói về giáo dục.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="" xmlns:a16="http://schemas.microsoft.com/office/drawing/2014/main" id="{0AB2A52F-0880-4385-9035-BB90F31BF5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48" y="3274877"/>
            <a:ext cx="12192000" cy="954107"/>
          </a:xfrm>
          <a:prstGeom prst="rect">
            <a:avLst/>
          </a:prstGeom>
          <a:solidFill>
            <a:srgbClr val="F2F2F2"/>
          </a:solidFill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Muốn biết phải hỏi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được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là có rất nhiều điều chúng ta chưa biết, phải chủ động tìm hiểu và hỏi những người đã biết thì chúng ta sẽ biết. 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="" xmlns:a16="http://schemas.microsoft.com/office/drawing/2014/main" id="{0434103C-085F-490A-800A-466BEE6FCA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6" y="4452869"/>
            <a:ext cx="12192000" cy="2246769"/>
          </a:xfrm>
          <a:prstGeom prst="rect">
            <a:avLst/>
          </a:prstGeom>
          <a:solidFill>
            <a:srgbClr val="F2F2F2"/>
          </a:solidFill>
          <a:ln w="19050"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Muốn giỏi phải học</a:t>
            </a:r>
            <a:r>
              <a:rPr lang="vi-VN" sz="2800" b="1" i="1">
                <a:latin typeface="Arial" panose="020B0604020202020204" pitchFamily="34" charset="0"/>
                <a:cs typeface="Arial" panose="020B0604020202020204" pitchFamily="34" charset="0"/>
              </a:rPr>
              <a:t>: 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được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là không ai tự nhiên biết, tự nhiên giỏi. Nếu thường xuyên học hỏi và rèn luyện thì sẽ giỏi hơn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Học hỏi từ trường lớp, bạn bè, thầy cô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cha mẹ, anh chị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hay những người xung quanh. Kiến thức của mỗi người là mỗi khác nhau, chúng ta học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điều tốt </a:t>
            </a: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từ mỗi người một ít thì sẽ bù lại những phần mà bản thân còn thiếu.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481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="" xmlns:a16="http://schemas.microsoft.com/office/drawing/2014/main" id="{BB933B8B-2369-43A0-ACE5-9ACE76CD685D}"/>
              </a:ext>
            </a:extLst>
          </p:cNvPr>
          <p:cNvSpPr txBox="1">
            <a:spLocks noChangeArrowheads="1"/>
          </p:cNvSpPr>
          <p:nvPr/>
        </p:nvSpPr>
        <p:spPr>
          <a:xfrm>
            <a:off x="969818" y="-101599"/>
            <a:ext cx="10252363" cy="2253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34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Thứ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hai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ngày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8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tháng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4 </a:t>
            </a:r>
            <a:r>
              <a:rPr lang="en-US" sz="2800" b="1" dirty="0" err="1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2024</a:t>
            </a:r>
            <a:endParaRPr lang="en-US" sz="2800" b="1" dirty="0">
              <a:solidFill>
                <a:prstClr val="black"/>
              </a:solidFill>
              <a:latin typeface="HP001 5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lvl="0">
              <a:lnSpc>
                <a:spcPct val="150000"/>
              </a:lnSpc>
              <a:defRPr/>
            </a:pP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                   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Tiếng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Việt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(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)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M ( </a:t>
            </a:r>
            <a:r>
              <a:rPr lang="en-US" sz="2800" b="1" dirty="0" err="1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Kiểu</a:t>
            </a:r>
            <a:r>
              <a:rPr lang="en-US" sz="2800" b="1" dirty="0" smtClean="0">
                <a:solidFill>
                  <a:prstClr val="black"/>
                </a:solidFill>
                <a:latin typeface="HP001 5 hàng" panose="020B0603050302020204" pitchFamily="34" charset="0"/>
                <a:ea typeface="Arial-Rounded" pitchFamily="34" charset="0"/>
                <a:cs typeface="Arial-Rounded" pitchFamily="34" charset="0"/>
              </a:rPr>
              <a:t> 2 )</a:t>
            </a:r>
          </a:p>
          <a:p>
            <a:pPr lvl="0">
              <a:lnSpc>
                <a:spcPct val="150000"/>
              </a:lnSpc>
              <a:defRPr/>
            </a:pPr>
            <a:endParaRPr lang="en-US" sz="2800" b="1" dirty="0" smtClean="0">
              <a:solidFill>
                <a:prstClr val="black"/>
              </a:solidFill>
              <a:latin typeface="HP001 5 hàng" panose="020B0603050302020204" pitchFamily="34" charset="0"/>
              <a:ea typeface="Arial-Rounded" pitchFamily="34" charset="0"/>
              <a:cs typeface="Arial-Rounded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defRPr/>
            </a:pPr>
            <a:endParaRPr lang="en-US" sz="3400" b="1" i="1" u="sng" dirty="0">
              <a:latin typeface="HP001 5 hàng" panose="020B0603050302020204" pitchFamily="34" charset="0"/>
              <a:cs typeface="Arial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616363" y="2733965"/>
            <a:ext cx="7564581" cy="1930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600" dirty="0" smtClean="0">
              <a:latin typeface="HP001 4 hàng" panose="020B0603050302020204" pitchFamily="34" charset="-93"/>
            </a:endParaRPr>
          </a:p>
          <a:p>
            <a:pPr algn="ctr"/>
            <a:r>
              <a:rPr lang="en-US" sz="3600" b="1" dirty="0" smtClean="0">
                <a:latin typeface="HP001 4 hàng" panose="020B0603050302020204" pitchFamily="34" charset="-93"/>
              </a:rPr>
              <a:t>2.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Luyện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tập</a:t>
            </a:r>
            <a:r>
              <a:rPr lang="en-US" sz="3600" b="1" dirty="0" smtClean="0">
                <a:latin typeface="HP001 4 hàng" panose="020B0603050302020204" pitchFamily="34" charset="-93"/>
              </a:rPr>
              <a:t>,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thực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b="1" dirty="0" err="1" smtClean="0">
                <a:latin typeface="HP001 4 hàng" panose="020B0603050302020204" pitchFamily="34" charset="-93"/>
              </a:rPr>
              <a:t>hành</a:t>
            </a:r>
            <a:r>
              <a:rPr lang="en-US" sz="3600" b="1" dirty="0" smtClean="0">
                <a:latin typeface="HP001 4 hàng" panose="020B0603050302020204" pitchFamily="34" charset="-93"/>
              </a:rPr>
              <a:t> </a:t>
            </a:r>
            <a:r>
              <a:rPr lang="en-US" sz="3600" dirty="0" smtClean="0">
                <a:latin typeface="HP001 4 hàng" panose="020B0603050302020204" pitchFamily="34" charset="-93"/>
              </a:rPr>
              <a:t>:</a:t>
            </a:r>
            <a:endParaRPr lang="vi-VN" sz="3600" dirty="0"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5596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AD5A958-40D7-4555-A16F-9B75D25AEA1F}"/>
              </a:ext>
            </a:extLst>
          </p:cNvPr>
          <p:cNvSpPr/>
          <p:nvPr/>
        </p:nvSpPr>
        <p:spPr>
          <a:xfrm>
            <a:off x="1063256" y="563526"/>
            <a:ext cx="393404" cy="48909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D54F2CC5-B6BA-4967-9DF1-275D9BEEF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912"/>
            <a:ext cx="12236769" cy="6103088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D50C8071-EA03-4759-9048-AC3C5F7AD7A4}"/>
              </a:ext>
            </a:extLst>
          </p:cNvPr>
          <p:cNvSpPr/>
          <p:nvPr/>
        </p:nvSpPr>
        <p:spPr>
          <a:xfrm>
            <a:off x="967563" y="914399"/>
            <a:ext cx="2923953" cy="659219"/>
          </a:xfrm>
          <a:prstGeom prst="roundRect">
            <a:avLst/>
          </a:prstGeom>
          <a:solidFill>
            <a:srgbClr val="5BD4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</p:spTree>
    <p:extLst>
      <p:ext uri="{BB962C8B-B14F-4D97-AF65-F5344CB8AC3E}">
        <p14:creationId xmlns:p14="http://schemas.microsoft.com/office/powerpoint/2010/main" val="179832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16"/>
          <p:cNvGrpSpPr/>
          <p:nvPr/>
        </p:nvGrpSpPr>
        <p:grpSpPr>
          <a:xfrm>
            <a:off x="1403982" y="2394886"/>
            <a:ext cx="9388805" cy="3955983"/>
            <a:chOff x="-148674" y="369491"/>
            <a:chExt cx="12518406" cy="6488508"/>
          </a:xfrm>
        </p:grpSpPr>
        <p:pic>
          <p:nvPicPr>
            <p:cNvPr id="359" name="Google Shape;35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48674" y="1998289"/>
              <a:ext cx="12518406" cy="27623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0" name="Google Shape;360;p16" descr="F:\未标题-1.png"/>
            <p:cNvPicPr preferRelativeResize="0"/>
            <p:nvPr/>
          </p:nvPicPr>
          <p:blipFill rotWithShape="1">
            <a:blip r:embed="rId4">
              <a:alphaModFix/>
            </a:blip>
            <a:srcRect t="-1" b="88649"/>
            <a:stretch/>
          </p:blipFill>
          <p:spPr>
            <a:xfrm>
              <a:off x="-15411" y="3984405"/>
              <a:ext cx="12304393" cy="7762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1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17394" y="369491"/>
              <a:ext cx="5091915" cy="4391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2" name="Google Shape;362;p16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4760684"/>
              <a:ext cx="12218080" cy="209731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63" name="Google Shape;363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500009" y="3193718"/>
            <a:ext cx="3764155" cy="2516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16"/>
          <p:cNvPicPr preferRelativeResize="0"/>
          <p:nvPr/>
        </p:nvPicPr>
        <p:blipFill rotWithShape="1">
          <a:blip r:embed="rId7">
            <a:alphaModFix/>
          </a:blip>
          <a:srcRect l="13909" t="10754" r="8409" b="24132"/>
          <a:stretch/>
        </p:blipFill>
        <p:spPr>
          <a:xfrm flipH="1">
            <a:off x="1603529" y="4327821"/>
            <a:ext cx="2924083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16"/>
          <p:cNvSpPr txBox="1"/>
          <p:nvPr/>
        </p:nvSpPr>
        <p:spPr>
          <a:xfrm>
            <a:off x="2371591" y="1779857"/>
            <a:ext cx="8307456" cy="117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Xin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chân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thành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cảm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ơn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vi-V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các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thầy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cô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Arial"/>
              <a:sym typeface="Arial"/>
            </a:endParaRPr>
          </a:p>
          <a:p>
            <a:pPr algn="ctr"/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dự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tiết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học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hôm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Arial"/>
                <a:sym typeface="Arial"/>
              </a:rPr>
              <a:t> nay !!</a:t>
            </a:r>
          </a:p>
        </p:txBody>
      </p:sp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4252102" y="839393"/>
            <a:ext cx="3933825" cy="840817"/>
          </a:xfrm>
          <a:prstGeom prst="horizontalScroll">
            <a:avLst>
              <a:gd name="adj" fmla="val 12500"/>
            </a:avLst>
          </a:prstGeom>
          <a:solidFill>
            <a:srgbClr val="FFFFFF"/>
          </a:solidFill>
          <a:ln w="22225">
            <a:solidFill>
              <a:srgbClr val="3366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vi-VN" altLang="en-US" sz="2400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1" name="WordArt 18"/>
          <p:cNvSpPr>
            <a:spLocks noChangeArrowheads="1" noChangeShapeType="1" noTextEdit="1"/>
          </p:cNvSpPr>
          <p:nvPr/>
        </p:nvSpPr>
        <p:spPr bwMode="auto">
          <a:xfrm>
            <a:off x="4741847" y="979994"/>
            <a:ext cx="2954335" cy="559615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vi-VN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Tiết học kết thúc</a:t>
            </a:r>
            <a:endParaRPr lang="en-US" sz="27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65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12076</TotalTime>
  <Words>375</Words>
  <Application>Microsoft Office PowerPoint</Application>
  <PresentationFormat>Widescreen</PresentationFormat>
  <Paragraphs>42</Paragraphs>
  <Slides>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Arial</vt:lpstr>
      <vt:lpstr>Arial-Rounded</vt:lpstr>
      <vt:lpstr>Calibri</vt:lpstr>
      <vt:lpstr>Calibri Light</vt:lpstr>
      <vt:lpstr>HP001 4 hàng</vt:lpstr>
      <vt:lpstr>HP001 4 hàng 2 ô ly</vt:lpstr>
      <vt:lpstr>HP001 5 hàng</vt:lpstr>
      <vt:lpstr>Times New Roman</vt:lpstr>
      <vt:lpstr>Wingdings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TRẦN PHƯƠNG</cp:lastModifiedBy>
  <cp:revision>907</cp:revision>
  <dcterms:created xsi:type="dcterms:W3CDTF">2021-07-20T01:55:21Z</dcterms:created>
  <dcterms:modified xsi:type="dcterms:W3CDTF">2024-04-11T23:16:39Z</dcterms:modified>
</cp:coreProperties>
</file>